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66" r:id="rId5"/>
    <p:sldId id="259" r:id="rId6"/>
    <p:sldId id="267" r:id="rId7"/>
    <p:sldId id="260" r:id="rId8"/>
    <p:sldId id="261" r:id="rId9"/>
    <p:sldId id="262" r:id="rId10"/>
    <p:sldId id="264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561079-AD7B-4160-8E48-DBAA615A339A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6156369-0258-4CA8-AA49-22A7CECD9B19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64704"/>
            <a:ext cx="4364310" cy="436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64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%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% by mass (w/w)</a:t>
            </a:r>
          </a:p>
          <a:p>
            <a:r>
              <a:rPr lang="en-AU" dirty="0"/>
              <a:t>% w/w = mass of solute (g)       x 100</a:t>
            </a:r>
          </a:p>
          <a:p>
            <a:pPr marL="64008" indent="0">
              <a:buNone/>
            </a:pPr>
            <a:r>
              <a:rPr lang="en-AU" dirty="0"/>
              <a:t>		   mass of solution (g)</a:t>
            </a:r>
          </a:p>
          <a:p>
            <a:pPr marL="64008" indent="0">
              <a:buNone/>
            </a:pPr>
            <a:endParaRPr lang="en-AU" dirty="0"/>
          </a:p>
          <a:p>
            <a:pPr marL="64008" indent="0">
              <a:buNone/>
            </a:pPr>
            <a:r>
              <a:rPr lang="en-AU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may need to calculate mass of solution from density and volume</a:t>
            </a:r>
          </a:p>
          <a:p>
            <a:pPr marL="64008" indent="0">
              <a:buNone/>
            </a:pP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627784" y="2996952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31477"/>
            <a:ext cx="4968552" cy="514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3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Parts per million (by mass)</a:t>
            </a:r>
          </a:p>
          <a:p>
            <a:r>
              <a:rPr lang="en-AU" dirty="0"/>
              <a:t>Literally milligram of solute per kilogram of solution</a:t>
            </a:r>
          </a:p>
          <a:p>
            <a:r>
              <a:rPr lang="en-AU" dirty="0"/>
              <a:t>ppm = mg of solute</a:t>
            </a:r>
          </a:p>
          <a:p>
            <a:pPr marL="64008" indent="0">
              <a:buNone/>
            </a:pPr>
            <a:r>
              <a:rPr lang="en-AU" dirty="0"/>
              <a:t>                kg of solution</a:t>
            </a:r>
          </a:p>
          <a:p>
            <a:pPr marL="64008" indent="0">
              <a:buNone/>
            </a:pPr>
            <a:r>
              <a:rPr lang="en-AU" dirty="0"/>
              <a:t>        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520C5-114A-4154-BFBC-1C1AB2382A7A}"/>
              </a:ext>
            </a:extLst>
          </p:cNvPr>
          <p:cNvCxnSpPr/>
          <p:nvPr/>
        </p:nvCxnSpPr>
        <p:spPr>
          <a:xfrm>
            <a:off x="2267744" y="4005064"/>
            <a:ext cx="2448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123950"/>
            <a:ext cx="66675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159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700808"/>
            <a:ext cx="4004270" cy="40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8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A2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Concentration</a:t>
            </a:r>
          </a:p>
        </p:txBody>
      </p:sp>
    </p:spTree>
    <p:extLst>
      <p:ext uri="{BB962C8B-B14F-4D97-AF65-F5344CB8AC3E}">
        <p14:creationId xmlns:p14="http://schemas.microsoft.com/office/powerpoint/2010/main" val="266933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Solutions are homogeneous mixtures of a solute dissolved in a solvent; they can be unsaturated, saturated or supersaturated</a:t>
            </a:r>
          </a:p>
        </p:txBody>
      </p:sp>
    </p:spTree>
    <p:extLst>
      <p:ext uri="{BB962C8B-B14F-4D97-AF65-F5344CB8AC3E}">
        <p14:creationId xmlns:p14="http://schemas.microsoft.com/office/powerpoint/2010/main" val="28923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A7AC-088E-45F5-A3B1-62BB18F0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D443F-6253-4879-AF85-441291B7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1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the concentration of a solution is defined as the quantity of solute dissolved in a quantity of solution; this can be represented in a variety of ways, including by the number of moles of the solute per litre of solution (</a:t>
            </a:r>
            <a:r>
              <a:rPr lang="en-AU" dirty="0" err="1"/>
              <a:t>mol</a:t>
            </a:r>
            <a:r>
              <a:rPr lang="en-AU" dirty="0"/>
              <a:t> L</a:t>
            </a:r>
            <a:r>
              <a:rPr lang="en-AU" baseline="30000" dirty="0"/>
              <a:t>-1</a:t>
            </a:r>
            <a:r>
              <a:rPr lang="en-AU" dirty="0"/>
              <a:t>) and the mass of the solute per litre of solution (g L</a:t>
            </a:r>
            <a:r>
              <a:rPr lang="en-AU" baseline="30000" dirty="0"/>
              <a:t>-1</a:t>
            </a:r>
            <a:r>
              <a:rPr lang="en-AU" dirty="0"/>
              <a:t>) or parts per million (ppm)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034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7007-6FD6-4676-96E1-8A665DCB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C757-C30E-446B-8E58-7B9AF8B7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mass of solute and mass, volume and/or density of solvent or solution, determine concentration in gL</a:t>
            </a:r>
            <a:r>
              <a:rPr lang="en-AU" baseline="30000" dirty="0"/>
              <a:t>-1</a:t>
            </a:r>
            <a:r>
              <a:rPr lang="en-AU" dirty="0"/>
              <a:t>, mol L</a:t>
            </a:r>
            <a:r>
              <a:rPr lang="en-AU" baseline="30000" dirty="0"/>
              <a:t>-1</a:t>
            </a:r>
            <a:r>
              <a:rPr lang="en-AU" dirty="0"/>
              <a:t>, % or ppm</a:t>
            </a:r>
          </a:p>
          <a:p>
            <a:r>
              <a:rPr lang="en-AU" dirty="0"/>
              <a:t>Classify as unsaturated, saturated or supersaturated based on solubility data.</a:t>
            </a:r>
          </a:p>
        </p:txBody>
      </p:sp>
    </p:spTree>
    <p:extLst>
      <p:ext uri="{BB962C8B-B14F-4D97-AF65-F5344CB8AC3E}">
        <p14:creationId xmlns:p14="http://schemas.microsoft.com/office/powerpoint/2010/main" val="16548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Concentration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quantity of solute dissolved in a quantity of solution</a:t>
            </a:r>
          </a:p>
        </p:txBody>
      </p:sp>
    </p:spTree>
    <p:extLst>
      <p:ext uri="{BB962C8B-B14F-4D97-AF65-F5344CB8AC3E}">
        <p14:creationId xmlns:p14="http://schemas.microsoft.com/office/powerpoint/2010/main" val="37165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mol</a:t>
            </a:r>
            <a:r>
              <a:rPr lang="en-AU" dirty="0"/>
              <a:t> L</a:t>
            </a:r>
            <a:r>
              <a:rPr lang="en-AU" baseline="30000" dirty="0"/>
              <a:t>-1</a:t>
            </a:r>
            <a:r>
              <a:rPr lang="en-AU" dirty="0"/>
              <a:t> (M)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Moles of solute per litre of solution</a:t>
            </a:r>
          </a:p>
          <a:p>
            <a:endParaRPr lang="en-AU" dirty="0"/>
          </a:p>
          <a:p>
            <a:r>
              <a:rPr lang="en-AU" dirty="0"/>
              <a:t>C = n</a:t>
            </a:r>
          </a:p>
          <a:p>
            <a:pPr marL="64008" indent="0">
              <a:buNone/>
            </a:pPr>
            <a:r>
              <a:rPr lang="en-AU" dirty="0"/>
              <a:t>           V</a:t>
            </a:r>
          </a:p>
          <a:p>
            <a:pPr marL="64008" indent="0">
              <a:buNone/>
            </a:pPr>
            <a:r>
              <a:rPr lang="en-AU" dirty="0"/>
              <a:t>			n = number of moles</a:t>
            </a:r>
          </a:p>
          <a:p>
            <a:pPr marL="64008" indent="0">
              <a:buNone/>
            </a:pPr>
            <a:r>
              <a:rPr lang="en-AU" dirty="0"/>
              <a:t>                          V = volume in 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350100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09285"/>
            <a:ext cx="3816424" cy="434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2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 L</a:t>
            </a:r>
            <a:r>
              <a:rPr lang="en-AU" baseline="30000" dirty="0"/>
              <a:t>-1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Mass of solute per litre of solution</a:t>
            </a:r>
          </a:p>
          <a:p>
            <a:endParaRPr lang="en-AU" dirty="0"/>
          </a:p>
          <a:p>
            <a:r>
              <a:rPr lang="en-AU" dirty="0"/>
              <a:t>C = m</a:t>
            </a:r>
          </a:p>
          <a:p>
            <a:pPr marL="64008" indent="0">
              <a:buNone/>
            </a:pPr>
            <a:r>
              <a:rPr lang="en-AU" dirty="0"/>
              <a:t>           V</a:t>
            </a:r>
          </a:p>
          <a:p>
            <a:pPr marL="64008" indent="0">
              <a:buNone/>
            </a:pPr>
            <a:r>
              <a:rPr lang="en-AU" dirty="0"/>
              <a:t>		m = mass of solute in g</a:t>
            </a:r>
          </a:p>
          <a:p>
            <a:pPr marL="64008" indent="0">
              <a:buNone/>
            </a:pPr>
            <a:r>
              <a:rPr lang="en-AU" dirty="0"/>
              <a:t>		V = volume in 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1680" y="350100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557463"/>
            <a:ext cx="5205202" cy="346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04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133</TotalTime>
  <Words>276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Verdana</vt:lpstr>
      <vt:lpstr>Wingdings 2</vt:lpstr>
      <vt:lpstr>Verve</vt:lpstr>
      <vt:lpstr>PowerPoint Presentation</vt:lpstr>
      <vt:lpstr>A2 Chemistry</vt:lpstr>
      <vt:lpstr>Review</vt:lpstr>
      <vt:lpstr>PowerPoint Presentation</vt:lpstr>
      <vt:lpstr>Learning Intention</vt:lpstr>
      <vt:lpstr>Success Criteria</vt:lpstr>
      <vt:lpstr>Concentration</vt:lpstr>
      <vt:lpstr>mol L-1 (M)</vt:lpstr>
      <vt:lpstr>g L-1</vt:lpstr>
      <vt:lpstr>% </vt:lpstr>
      <vt:lpstr>ppm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11</cp:revision>
  <dcterms:created xsi:type="dcterms:W3CDTF">2015-07-20T04:41:09Z</dcterms:created>
  <dcterms:modified xsi:type="dcterms:W3CDTF">2023-07-31T01:26:56Z</dcterms:modified>
</cp:coreProperties>
</file>