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D6A4408-3FF3-4DAC-A7AE-052367C8C8E2}" type="datetimeFigureOut">
              <a:rPr lang="en-AU" smtClean="0"/>
              <a:t>24/11/2016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879F00C-9865-4FD7-8B43-4547ADFA98C2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3644230" cy="364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7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A2 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Ion Concentration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124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Concentration can be measured in moles per litre, grams per litre, percentage by mass and parts per million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68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the presence of specific ions in solutions can be identified by observing the colour of the solution, flame tests and observing various chemical reactions, including precipitation and acid-base reactions </a:t>
            </a:r>
          </a:p>
          <a:p>
            <a:pPr marL="64008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7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 of 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ionic solutes dissolve, their ions dissociate.  </a:t>
            </a:r>
          </a:p>
          <a:p>
            <a:pPr marL="64008" indent="0">
              <a:buNone/>
            </a:pPr>
            <a:r>
              <a:rPr lang="en-AU" dirty="0"/>
              <a:t> </a:t>
            </a:r>
            <a:r>
              <a:rPr lang="en-AU" dirty="0" smtClean="0"/>
              <a:t>   Na</a:t>
            </a:r>
            <a:r>
              <a:rPr lang="en-AU" baseline="-25000" dirty="0" smtClean="0"/>
              <a:t>2</a:t>
            </a:r>
            <a:r>
              <a:rPr lang="en-AU" dirty="0" smtClean="0"/>
              <a:t>CO</a:t>
            </a:r>
            <a:r>
              <a:rPr lang="en-AU" baseline="-25000" dirty="0" smtClean="0"/>
              <a:t>3  </a:t>
            </a:r>
            <a:r>
              <a:rPr lang="en-AU" dirty="0" smtClean="0">
                <a:sym typeface="Wingdings" pitchFamily="2" charset="2"/>
              </a:rPr>
              <a:t>  2Na</a:t>
            </a:r>
            <a:r>
              <a:rPr lang="en-AU" baseline="30000" dirty="0" smtClean="0">
                <a:sym typeface="Wingdings" pitchFamily="2" charset="2"/>
              </a:rPr>
              <a:t>+</a:t>
            </a:r>
            <a:r>
              <a:rPr lang="en-AU" dirty="0" smtClean="0">
                <a:sym typeface="Wingdings" pitchFamily="2" charset="2"/>
              </a:rPr>
              <a:t>     +      CO</a:t>
            </a:r>
            <a:r>
              <a:rPr lang="en-AU" baseline="-25000" dirty="0" smtClean="0">
                <a:sym typeface="Wingdings" pitchFamily="2" charset="2"/>
              </a:rPr>
              <a:t>3</a:t>
            </a:r>
            <a:r>
              <a:rPr lang="en-AU" baseline="30000" dirty="0" smtClean="0">
                <a:sym typeface="Wingdings" pitchFamily="2" charset="2"/>
              </a:rPr>
              <a:t>-2</a:t>
            </a:r>
          </a:p>
          <a:p>
            <a:pPr marL="64008" indent="0">
              <a:buNone/>
            </a:pPr>
            <a:r>
              <a:rPr lang="en-AU" sz="2400" dirty="0" smtClean="0">
                <a:sym typeface="Wingdings" pitchFamily="2" charset="2"/>
              </a:rPr>
              <a:t>     </a:t>
            </a:r>
            <a:r>
              <a:rPr lang="en-AU" sz="2400" dirty="0" smtClean="0">
                <a:solidFill>
                  <a:schemeClr val="accent1"/>
                </a:solidFill>
                <a:sym typeface="Wingdings" pitchFamily="2" charset="2"/>
              </a:rPr>
              <a:t>1 </a:t>
            </a:r>
            <a:r>
              <a:rPr lang="en-AU" sz="2400" dirty="0" err="1" smtClean="0">
                <a:solidFill>
                  <a:schemeClr val="accent1"/>
                </a:solidFill>
                <a:sym typeface="Wingdings" pitchFamily="2" charset="2"/>
              </a:rPr>
              <a:t>mol</a:t>
            </a:r>
            <a:r>
              <a:rPr lang="en-AU" sz="2400" dirty="0" smtClean="0">
                <a:solidFill>
                  <a:schemeClr val="accent1"/>
                </a:solidFill>
                <a:sym typeface="Wingdings" pitchFamily="2" charset="2"/>
              </a:rPr>
              <a:t> L</a:t>
            </a:r>
            <a:r>
              <a:rPr lang="en-AU" sz="2400" baseline="30000" dirty="0" smtClean="0">
                <a:solidFill>
                  <a:schemeClr val="accent1"/>
                </a:solidFill>
                <a:sym typeface="Wingdings" pitchFamily="2" charset="2"/>
              </a:rPr>
              <a:t>-1</a:t>
            </a:r>
            <a:r>
              <a:rPr lang="en-AU" sz="2400" dirty="0" smtClean="0">
                <a:solidFill>
                  <a:schemeClr val="accent1"/>
                </a:solidFill>
                <a:sym typeface="Wingdings" pitchFamily="2" charset="2"/>
              </a:rPr>
              <a:t>           2 </a:t>
            </a:r>
            <a:r>
              <a:rPr lang="en-AU" sz="2400" dirty="0" err="1">
                <a:solidFill>
                  <a:schemeClr val="accent1"/>
                </a:solidFill>
                <a:sym typeface="Wingdings" pitchFamily="2" charset="2"/>
              </a:rPr>
              <a:t>mol</a:t>
            </a:r>
            <a:r>
              <a:rPr lang="en-AU" sz="2400" dirty="0">
                <a:solidFill>
                  <a:schemeClr val="accent1"/>
                </a:solidFill>
                <a:sym typeface="Wingdings" pitchFamily="2" charset="2"/>
              </a:rPr>
              <a:t> L</a:t>
            </a:r>
            <a:r>
              <a:rPr lang="en-AU" sz="2400" baseline="30000" dirty="0">
                <a:solidFill>
                  <a:schemeClr val="accent1"/>
                </a:solidFill>
                <a:sym typeface="Wingdings" pitchFamily="2" charset="2"/>
              </a:rPr>
              <a:t>-1</a:t>
            </a:r>
            <a:r>
              <a:rPr lang="en-AU" sz="2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AU" sz="2400" dirty="0" smtClean="0">
                <a:solidFill>
                  <a:schemeClr val="accent1"/>
                </a:solidFill>
                <a:sym typeface="Wingdings" pitchFamily="2" charset="2"/>
              </a:rPr>
              <a:t>           1 </a:t>
            </a:r>
            <a:r>
              <a:rPr lang="en-AU" sz="2400" dirty="0" err="1">
                <a:solidFill>
                  <a:schemeClr val="accent1"/>
                </a:solidFill>
                <a:sym typeface="Wingdings" pitchFamily="2" charset="2"/>
              </a:rPr>
              <a:t>mol</a:t>
            </a:r>
            <a:r>
              <a:rPr lang="en-AU" sz="2400" dirty="0">
                <a:solidFill>
                  <a:schemeClr val="accent1"/>
                </a:solidFill>
                <a:sym typeface="Wingdings" pitchFamily="2" charset="2"/>
              </a:rPr>
              <a:t> L</a:t>
            </a:r>
            <a:r>
              <a:rPr lang="en-AU" sz="2400" baseline="30000" dirty="0">
                <a:solidFill>
                  <a:schemeClr val="accent1"/>
                </a:solidFill>
                <a:sym typeface="Wingdings" pitchFamily="2" charset="2"/>
              </a:rPr>
              <a:t>-1</a:t>
            </a:r>
            <a:r>
              <a:rPr lang="en-AU" sz="2400" dirty="0">
                <a:solidFill>
                  <a:schemeClr val="accent1"/>
                </a:solidFill>
                <a:sym typeface="Wingdings" pitchFamily="2" charset="2"/>
              </a:rPr>
              <a:t> </a:t>
            </a:r>
            <a:endParaRPr lang="en-AU" sz="2400" baseline="30000" dirty="0">
              <a:solidFill>
                <a:schemeClr val="accent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945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concentration of ions may be greater than the concentration of the solute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826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Identifying ions in solution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Ions may be identified by their colour in solution </a:t>
            </a:r>
            <a:r>
              <a:rPr lang="en-AU" sz="1600" dirty="0" smtClean="0">
                <a:solidFill>
                  <a:schemeClr val="accent1"/>
                </a:solidFill>
              </a:rPr>
              <a:t>(see p5 of chemistry data booklet)</a:t>
            </a:r>
          </a:p>
          <a:p>
            <a:r>
              <a:rPr lang="en-AU" dirty="0" smtClean="0"/>
              <a:t>Flame tests can also identify ions (atomic emissions spectra) 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2880320" cy="234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19256" cy="5906128"/>
          </a:xfrm>
        </p:spPr>
        <p:txBody>
          <a:bodyPr/>
          <a:lstStyle/>
          <a:p>
            <a:r>
              <a:rPr lang="en-AU" dirty="0"/>
              <a:t>R</a:t>
            </a:r>
            <a:r>
              <a:rPr lang="en-AU" dirty="0" smtClean="0"/>
              <a:t>eactions may be used to determine presence of certain ions, such as precipitations or </a:t>
            </a:r>
            <a:r>
              <a:rPr lang="en-AU" smtClean="0"/>
              <a:t>acid-base reactions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23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 A2CHE Concentration</Template>
  <TotalTime>72</TotalTime>
  <Words>148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PowerPoint Presentation</vt:lpstr>
      <vt:lpstr>A2 Chemistry</vt:lpstr>
      <vt:lpstr>Review</vt:lpstr>
      <vt:lpstr>Objective</vt:lpstr>
      <vt:lpstr>Concentration of ions</vt:lpstr>
      <vt:lpstr>PowerPoint Presentation</vt:lpstr>
      <vt:lpstr>Identifying ions in solution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</cp:lastModifiedBy>
  <cp:revision>7</cp:revision>
  <dcterms:created xsi:type="dcterms:W3CDTF">2015-07-20T05:49:57Z</dcterms:created>
  <dcterms:modified xsi:type="dcterms:W3CDTF">2016-11-24T05:52:10Z</dcterms:modified>
</cp:coreProperties>
</file>