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8" r:id="rId4"/>
    <p:sldId id="259" r:id="rId5"/>
    <p:sldId id="282" r:id="rId6"/>
    <p:sldId id="279" r:id="rId7"/>
    <p:sldId id="260" r:id="rId8"/>
    <p:sldId id="262" r:id="rId9"/>
    <p:sldId id="263" r:id="rId10"/>
    <p:sldId id="273" r:id="rId11"/>
    <p:sldId id="274" r:id="rId12"/>
    <p:sldId id="264" r:id="rId13"/>
    <p:sldId id="276" r:id="rId14"/>
    <p:sldId id="265" r:id="rId15"/>
    <p:sldId id="266" r:id="rId16"/>
    <p:sldId id="267" r:id="rId17"/>
    <p:sldId id="270" r:id="rId18"/>
    <p:sldId id="28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1B4622-D45A-4BCE-BC5B-FA93FDFEE099}" type="datetimeFigureOut">
              <a:rPr lang="en-AU" smtClean="0"/>
              <a:t>7/02/2023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117BDF-8311-400A-8501-CC227915C15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B4622-D45A-4BCE-BC5B-FA93FDFEE099}" type="datetimeFigureOut">
              <a:rPr lang="en-AU" smtClean="0"/>
              <a:t>7/02/2023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117BDF-8311-400A-8501-CC227915C15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B4622-D45A-4BCE-BC5B-FA93FDFEE099}" type="datetimeFigureOut">
              <a:rPr lang="en-AU" smtClean="0"/>
              <a:t>7/02/2023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117BDF-8311-400A-8501-CC227915C15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1B4622-D45A-4BCE-BC5B-FA93FDFEE099}" type="datetimeFigureOut">
              <a:rPr lang="en-AU" smtClean="0"/>
              <a:t>7/02/2023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117BDF-8311-400A-8501-CC227915C15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1B4622-D45A-4BCE-BC5B-FA93FDFEE099}" type="datetimeFigureOut">
              <a:rPr lang="en-AU" smtClean="0"/>
              <a:t>7/02/2023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8117BDF-8311-400A-8501-CC227915C15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1B4622-D45A-4BCE-BC5B-FA93FDFEE099}" type="datetimeFigureOut">
              <a:rPr lang="en-AU" smtClean="0"/>
              <a:t>7/02/2023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8117BDF-8311-400A-8501-CC227915C15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1B4622-D45A-4BCE-BC5B-FA93FDFEE099}" type="datetimeFigureOut">
              <a:rPr lang="en-AU" smtClean="0"/>
              <a:t>7/02/2023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8117BDF-8311-400A-8501-CC227915C15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1B4622-D45A-4BCE-BC5B-FA93FDFEE099}" type="datetimeFigureOut">
              <a:rPr lang="en-AU" smtClean="0"/>
              <a:t>7/02/2023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8117BDF-8311-400A-8501-CC227915C15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B4622-D45A-4BCE-BC5B-FA93FDFEE099}" type="datetimeFigureOut">
              <a:rPr lang="en-AU" smtClean="0"/>
              <a:t>7/02/2023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8117BDF-8311-400A-8501-CC227915C154}" type="slidenum">
              <a:rPr lang="en-AU" smtClean="0"/>
              <a:t>‹#›</a:t>
            </a:fld>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1B4622-D45A-4BCE-BC5B-FA93FDFEE099}" type="datetimeFigureOut">
              <a:rPr lang="en-AU" smtClean="0"/>
              <a:t>7/02/2023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8117BDF-8311-400A-8501-CC227915C154}"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F1B4622-D45A-4BCE-BC5B-FA93FDFEE099}" type="datetimeFigureOut">
              <a:rPr lang="en-AU" smtClean="0"/>
              <a:t>7/02/2023</a:t>
            </a:fld>
            <a:endParaRPr lang="en-AU"/>
          </a:p>
        </p:txBody>
      </p:sp>
      <p:sp>
        <p:nvSpPr>
          <p:cNvPr id="9" name="Slide Number Placeholder 8"/>
          <p:cNvSpPr>
            <a:spLocks noGrp="1"/>
          </p:cNvSpPr>
          <p:nvPr>
            <p:ph type="sldNum" sz="quarter" idx="11"/>
          </p:nvPr>
        </p:nvSpPr>
        <p:spPr/>
        <p:txBody>
          <a:bodyPr/>
          <a:lstStyle/>
          <a:p>
            <a:fld id="{F8117BDF-8311-400A-8501-CC227915C154}"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8117BDF-8311-400A-8501-CC227915C154}"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F1B4622-D45A-4BCE-BC5B-FA93FDFEE099}" type="datetimeFigureOut">
              <a:rPr lang="en-AU" smtClean="0"/>
              <a:t>7/02/2023</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ptabl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A1 Chemistry</a:t>
            </a:r>
          </a:p>
        </p:txBody>
      </p:sp>
      <p:sp>
        <p:nvSpPr>
          <p:cNvPr id="3" name="Subtitle 2"/>
          <p:cNvSpPr>
            <a:spLocks noGrp="1"/>
          </p:cNvSpPr>
          <p:nvPr>
            <p:ph type="subTitle" idx="1"/>
          </p:nvPr>
        </p:nvSpPr>
        <p:spPr/>
        <p:txBody>
          <a:bodyPr/>
          <a:lstStyle/>
          <a:p>
            <a:r>
              <a:rPr lang="en-AU" dirty="0"/>
              <a:t>Arrangement of the Periodic Table; Electron configuration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692696"/>
            <a:ext cx="2348458" cy="2348458"/>
          </a:xfrm>
          <a:prstGeom prst="rect">
            <a:avLst/>
          </a:prstGeom>
        </p:spPr>
      </p:pic>
    </p:spTree>
    <p:extLst>
      <p:ext uri="{BB962C8B-B14F-4D97-AF65-F5344CB8AC3E}">
        <p14:creationId xmlns:p14="http://schemas.microsoft.com/office/powerpoint/2010/main" val="160522747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AU"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88640"/>
            <a:ext cx="7802827" cy="5852120"/>
          </a:xfrm>
        </p:spPr>
      </p:pic>
    </p:spTree>
    <p:extLst>
      <p:ext uri="{BB962C8B-B14F-4D97-AF65-F5344CB8AC3E}">
        <p14:creationId xmlns:p14="http://schemas.microsoft.com/office/powerpoint/2010/main" val="2200937183"/>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819472"/>
            <a:ext cx="7344816" cy="5670198"/>
          </a:xfrm>
        </p:spPr>
      </p:pic>
    </p:spTree>
    <p:extLst>
      <p:ext uri="{BB962C8B-B14F-4D97-AF65-F5344CB8AC3E}">
        <p14:creationId xmlns:p14="http://schemas.microsoft.com/office/powerpoint/2010/main" val="1353882811"/>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Groups</a:t>
            </a:r>
          </a:p>
        </p:txBody>
      </p:sp>
      <p:sp>
        <p:nvSpPr>
          <p:cNvPr id="3" name="Content Placeholder 2"/>
          <p:cNvSpPr>
            <a:spLocks noGrp="1"/>
          </p:cNvSpPr>
          <p:nvPr>
            <p:ph idx="1"/>
          </p:nvPr>
        </p:nvSpPr>
        <p:spPr>
          <a:xfrm>
            <a:off x="323528" y="1268760"/>
            <a:ext cx="7753672" cy="5132040"/>
          </a:xfrm>
        </p:spPr>
        <p:txBody>
          <a:bodyPr/>
          <a:lstStyle/>
          <a:p>
            <a:pPr marL="114300" indent="0">
              <a:buNone/>
            </a:pPr>
            <a:r>
              <a:rPr lang="en-AU" dirty="0"/>
              <a:t>Vertical columns 1-18 (Formerly I-VII) represent chemical families, such as alkali metals, alkaline earth metals, halogens or noble gases.</a:t>
            </a:r>
          </a:p>
          <a:p>
            <a:pPr marL="114300" indent="0">
              <a:buNone/>
            </a:pPr>
            <a:r>
              <a:rPr lang="en-AU" dirty="0"/>
              <a:t>Similar electron configurations  in the valence (outside) shell.</a:t>
            </a:r>
          </a:p>
          <a:p>
            <a:pPr marL="114300" indent="0">
              <a:buNone/>
            </a:pPr>
            <a:endParaRPr lang="en-A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924944"/>
            <a:ext cx="6614689" cy="3629908"/>
          </a:xfrm>
          <a:prstGeom prst="rect">
            <a:avLst/>
          </a:prstGeom>
        </p:spPr>
      </p:pic>
    </p:spTree>
    <p:extLst>
      <p:ext uri="{BB962C8B-B14F-4D97-AF65-F5344CB8AC3E}">
        <p14:creationId xmlns:p14="http://schemas.microsoft.com/office/powerpoint/2010/main" val="258068284"/>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484784"/>
            <a:ext cx="1944216" cy="14088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5" y="1484784"/>
            <a:ext cx="4685321" cy="1440160"/>
          </a:xfrm>
          <a:prstGeom prst="rect">
            <a:avLst/>
          </a:prstGeom>
        </p:spPr>
      </p:pic>
    </p:spTree>
    <p:extLst>
      <p:ext uri="{BB962C8B-B14F-4D97-AF65-F5344CB8AC3E}">
        <p14:creationId xmlns:p14="http://schemas.microsoft.com/office/powerpoint/2010/main" val="3754111851"/>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Periods</a:t>
            </a:r>
          </a:p>
        </p:txBody>
      </p:sp>
      <p:sp>
        <p:nvSpPr>
          <p:cNvPr id="3" name="Content Placeholder 2"/>
          <p:cNvSpPr>
            <a:spLocks noGrp="1"/>
          </p:cNvSpPr>
          <p:nvPr>
            <p:ph idx="1"/>
          </p:nvPr>
        </p:nvSpPr>
        <p:spPr/>
        <p:txBody>
          <a:bodyPr/>
          <a:lstStyle/>
          <a:p>
            <a:pPr marL="114300" indent="0">
              <a:buNone/>
            </a:pPr>
            <a:r>
              <a:rPr lang="en-AU" dirty="0"/>
              <a:t>Horizontal rows 1-7</a:t>
            </a:r>
          </a:p>
          <a:p>
            <a:pPr marL="114300" indent="0">
              <a:buNone/>
            </a:pPr>
            <a:r>
              <a:rPr lang="en-AU" dirty="0"/>
              <a:t>Elements in the same period (row) have the same number of electron shells.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924944"/>
            <a:ext cx="6614689" cy="3629908"/>
          </a:xfrm>
          <a:prstGeom prst="rect">
            <a:avLst/>
          </a:prstGeom>
        </p:spPr>
      </p:pic>
    </p:spTree>
    <p:extLst>
      <p:ext uri="{BB962C8B-B14F-4D97-AF65-F5344CB8AC3E}">
        <p14:creationId xmlns:p14="http://schemas.microsoft.com/office/powerpoint/2010/main" val="2959452698"/>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Blocks</a:t>
            </a:r>
          </a:p>
        </p:txBody>
      </p:sp>
      <p:sp>
        <p:nvSpPr>
          <p:cNvPr id="3" name="Content Placeholder 2"/>
          <p:cNvSpPr>
            <a:spLocks noGrp="1"/>
          </p:cNvSpPr>
          <p:nvPr>
            <p:ph idx="1"/>
          </p:nvPr>
        </p:nvSpPr>
        <p:spPr/>
        <p:txBody>
          <a:bodyPr/>
          <a:lstStyle/>
          <a:p>
            <a:pPr marL="114300" indent="0">
              <a:buNone/>
            </a:pPr>
            <a:r>
              <a:rPr lang="en-AU" dirty="0"/>
              <a:t>Relates to the subshell location of the ‘last’ electron.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988840"/>
            <a:ext cx="6096000" cy="45720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922463"/>
            <a:ext cx="1406525" cy="493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3688290"/>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Metals/Non-metals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916832"/>
            <a:ext cx="7515225" cy="1647825"/>
          </a:xfrm>
        </p:spPr>
      </p:pic>
    </p:spTree>
    <p:extLst>
      <p:ext uri="{BB962C8B-B14F-4D97-AF65-F5344CB8AC3E}">
        <p14:creationId xmlns:p14="http://schemas.microsoft.com/office/powerpoint/2010/main" val="403127502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pPr marL="114300" indent="0">
              <a:buNone/>
            </a:pPr>
            <a:r>
              <a:rPr lang="en-AU" dirty="0">
                <a:hlinkClick r:id="rId2"/>
              </a:rPr>
              <a:t>Interactive periodic table www.ptable.com</a:t>
            </a:r>
            <a:endParaRPr lang="en-AU" dirty="0"/>
          </a:p>
        </p:txBody>
      </p:sp>
    </p:spTree>
    <p:extLst>
      <p:ext uri="{BB962C8B-B14F-4D97-AF65-F5344CB8AC3E}">
        <p14:creationId xmlns:p14="http://schemas.microsoft.com/office/powerpoint/2010/main" val="1711707854"/>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7EBD-D224-B8DA-77FA-F2871304CE3E}"/>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A96616B6-242E-6875-2A1E-199ACDBE0AC6}"/>
              </a:ext>
            </a:extLst>
          </p:cNvPr>
          <p:cNvSpPr>
            <a:spLocks noGrp="1"/>
          </p:cNvSpPr>
          <p:nvPr>
            <p:ph idx="1"/>
          </p:nvPr>
        </p:nvSpPr>
        <p:spPr/>
        <p:txBody>
          <a:bodyPr/>
          <a:lstStyle/>
          <a:p>
            <a:r>
              <a:rPr lang="en-AU" sz="2400" dirty="0"/>
              <a:t>Identify periods, groups and blocks of the periodic table.</a:t>
            </a:r>
          </a:p>
          <a:p>
            <a:r>
              <a:rPr lang="en-AU" sz="2400" dirty="0"/>
              <a:t>Relate periods, groups and blocks of the periodic table to electron arrangements</a:t>
            </a:r>
          </a:p>
          <a:p>
            <a:r>
              <a:rPr lang="en-AU" sz="2400" dirty="0"/>
              <a:t>Write electron configuration (shell only) for atoms and ions.</a:t>
            </a:r>
          </a:p>
          <a:p>
            <a:pPr marL="114300" indent="0">
              <a:buNone/>
            </a:pPr>
            <a:endParaRPr lang="en-AU" dirty="0"/>
          </a:p>
        </p:txBody>
      </p:sp>
    </p:spTree>
    <p:extLst>
      <p:ext uri="{BB962C8B-B14F-4D97-AF65-F5344CB8AC3E}">
        <p14:creationId xmlns:p14="http://schemas.microsoft.com/office/powerpoint/2010/main" val="77836278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548680"/>
            <a:ext cx="7134543"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845585"/>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Review</a:t>
            </a:r>
          </a:p>
        </p:txBody>
      </p:sp>
      <p:sp>
        <p:nvSpPr>
          <p:cNvPr id="3" name="Content Placeholder 2"/>
          <p:cNvSpPr>
            <a:spLocks noGrp="1"/>
          </p:cNvSpPr>
          <p:nvPr>
            <p:ph idx="1"/>
          </p:nvPr>
        </p:nvSpPr>
        <p:spPr/>
        <p:txBody>
          <a:bodyPr>
            <a:normAutofit/>
          </a:bodyPr>
          <a:lstStyle/>
          <a:p>
            <a:pPr marL="114300" indent="0">
              <a:buNone/>
            </a:pPr>
            <a:r>
              <a:rPr lang="en-AU" sz="2800" dirty="0"/>
              <a:t>Okay, last lesson we set fire to some stuff.</a:t>
            </a:r>
          </a:p>
          <a:p>
            <a:pPr marL="114300" indent="0">
              <a:buNone/>
            </a:pPr>
            <a:endParaRPr lang="en-AU" sz="2800" dirty="0"/>
          </a:p>
          <a:p>
            <a:pPr marL="114300" indent="0">
              <a:buNone/>
            </a:pPr>
            <a:r>
              <a:rPr lang="en-AU" sz="2800" dirty="0"/>
              <a:t>The frequency of the colour emitted depends on the size of the gap an excited electron has to jump to get to the next energy level.  The emitted light is that energy, once the excitement is over.</a:t>
            </a:r>
          </a:p>
        </p:txBody>
      </p:sp>
    </p:spTree>
    <p:extLst>
      <p:ext uri="{BB962C8B-B14F-4D97-AF65-F5344CB8AC3E}">
        <p14:creationId xmlns:p14="http://schemas.microsoft.com/office/powerpoint/2010/main" val="3518553738"/>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Learning Intentions</a:t>
            </a:r>
          </a:p>
        </p:txBody>
      </p:sp>
      <p:sp>
        <p:nvSpPr>
          <p:cNvPr id="3" name="Content Placeholder 2"/>
          <p:cNvSpPr>
            <a:spLocks noGrp="1"/>
          </p:cNvSpPr>
          <p:nvPr>
            <p:ph idx="1"/>
          </p:nvPr>
        </p:nvSpPr>
        <p:spPr/>
        <p:txBody>
          <a:bodyPr/>
          <a:lstStyle/>
          <a:p>
            <a:pPr lvl="0"/>
            <a:r>
              <a:rPr lang="en-AU" sz="2800" dirty="0"/>
              <a:t>the structure of the periodic table is based on the atomic number and the properties of the elements </a:t>
            </a:r>
          </a:p>
          <a:p>
            <a:pPr lvl="0"/>
            <a:r>
              <a:rPr lang="en-AU" sz="2800" dirty="0"/>
              <a:t>the location of electrons within atoms can be represented using electron configurations </a:t>
            </a:r>
          </a:p>
          <a:p>
            <a:endParaRPr lang="en-AU" dirty="0"/>
          </a:p>
        </p:txBody>
      </p:sp>
    </p:spTree>
    <p:extLst>
      <p:ext uri="{BB962C8B-B14F-4D97-AF65-F5344CB8AC3E}">
        <p14:creationId xmlns:p14="http://schemas.microsoft.com/office/powerpoint/2010/main" val="1459794767"/>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7EBD-D224-B8DA-77FA-F2871304CE3E}"/>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A96616B6-242E-6875-2A1E-199ACDBE0AC6}"/>
              </a:ext>
            </a:extLst>
          </p:cNvPr>
          <p:cNvSpPr>
            <a:spLocks noGrp="1"/>
          </p:cNvSpPr>
          <p:nvPr>
            <p:ph idx="1"/>
          </p:nvPr>
        </p:nvSpPr>
        <p:spPr/>
        <p:txBody>
          <a:bodyPr/>
          <a:lstStyle/>
          <a:p>
            <a:r>
              <a:rPr lang="en-AU" sz="2400" dirty="0"/>
              <a:t>Identify periods, groups and blocks of the periodic table.</a:t>
            </a:r>
          </a:p>
          <a:p>
            <a:r>
              <a:rPr lang="en-AU" sz="2400" dirty="0"/>
              <a:t>Relate periods, groups and blocks of the periodic table to electron arrangements</a:t>
            </a:r>
          </a:p>
          <a:p>
            <a:r>
              <a:rPr lang="en-AU" sz="2400" dirty="0"/>
              <a:t>Write electron configuration (shell only) for atoms and ions.</a:t>
            </a:r>
          </a:p>
          <a:p>
            <a:pPr marL="114300" indent="0">
              <a:buNone/>
            </a:pPr>
            <a:endParaRPr lang="en-AU" dirty="0"/>
          </a:p>
        </p:txBody>
      </p:sp>
    </p:spTree>
    <p:extLst>
      <p:ext uri="{BB962C8B-B14F-4D97-AF65-F5344CB8AC3E}">
        <p14:creationId xmlns:p14="http://schemas.microsoft.com/office/powerpoint/2010/main" val="3226264471"/>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Key words</a:t>
            </a:r>
          </a:p>
        </p:txBody>
      </p:sp>
      <p:sp>
        <p:nvSpPr>
          <p:cNvPr id="3" name="Content Placeholder 2"/>
          <p:cNvSpPr>
            <a:spLocks noGrp="1"/>
          </p:cNvSpPr>
          <p:nvPr>
            <p:ph idx="1"/>
          </p:nvPr>
        </p:nvSpPr>
        <p:spPr/>
        <p:txBody>
          <a:bodyPr/>
          <a:lstStyle/>
          <a:p>
            <a:r>
              <a:rPr lang="en-AU" dirty="0"/>
              <a:t>group</a:t>
            </a:r>
          </a:p>
          <a:p>
            <a:r>
              <a:rPr lang="en-AU" dirty="0"/>
              <a:t>period</a:t>
            </a:r>
          </a:p>
          <a:p>
            <a:r>
              <a:rPr lang="en-AU" dirty="0"/>
              <a:t>valence</a:t>
            </a:r>
          </a:p>
          <a:p>
            <a:r>
              <a:rPr lang="en-AU" dirty="0"/>
              <a:t>block</a:t>
            </a:r>
          </a:p>
          <a:p>
            <a:r>
              <a:rPr lang="en-AU" dirty="0"/>
              <a:t>shell</a:t>
            </a:r>
          </a:p>
          <a:p>
            <a:r>
              <a:rPr lang="en-AU" dirty="0"/>
              <a:t>subshell</a:t>
            </a:r>
          </a:p>
          <a:p>
            <a:r>
              <a:rPr lang="en-AU" dirty="0"/>
              <a:t>electron configuration</a:t>
            </a:r>
          </a:p>
          <a:p>
            <a:r>
              <a:rPr lang="en-AU" dirty="0"/>
              <a:t>metalloid</a:t>
            </a:r>
          </a:p>
          <a:p>
            <a:endParaRPr lang="en-AU" dirty="0"/>
          </a:p>
          <a:p>
            <a:endParaRPr lang="en-AU" dirty="0"/>
          </a:p>
        </p:txBody>
      </p:sp>
    </p:spTree>
    <p:extLst>
      <p:ext uri="{BB962C8B-B14F-4D97-AF65-F5344CB8AC3E}">
        <p14:creationId xmlns:p14="http://schemas.microsoft.com/office/powerpoint/2010/main" val="606863853"/>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Periodic Table</a:t>
            </a:r>
          </a:p>
        </p:txBody>
      </p:sp>
      <p:sp>
        <p:nvSpPr>
          <p:cNvPr id="3" name="Content Placeholder 2"/>
          <p:cNvSpPr>
            <a:spLocks noGrp="1"/>
          </p:cNvSpPr>
          <p:nvPr>
            <p:ph sz="half" idx="1"/>
          </p:nvPr>
        </p:nvSpPr>
        <p:spPr/>
        <p:txBody>
          <a:bodyPr>
            <a:normAutofit fontScale="92500"/>
          </a:bodyPr>
          <a:lstStyle/>
          <a:p>
            <a:pPr marL="114300" indent="0">
              <a:buNone/>
            </a:pPr>
            <a:r>
              <a:rPr lang="en-AU" sz="2800" dirty="0"/>
              <a:t>When Dmitri Mendeleev proposed his Periodic Table and Periodic Law in 1869, only 56 elements had been discovered.  </a:t>
            </a:r>
          </a:p>
          <a:p>
            <a:pPr marL="114300" indent="0">
              <a:buNone/>
            </a:pPr>
            <a:r>
              <a:rPr lang="en-AU" sz="2800" dirty="0"/>
              <a:t>His Periodic Table was one of many, but he was the first to predict the properties of as yet undiscovered elements. </a:t>
            </a:r>
          </a:p>
          <a:p>
            <a:pPr marL="114300" indent="0">
              <a:buNone/>
            </a:pPr>
            <a:endParaRPr lang="en-AU" dirty="0"/>
          </a:p>
          <a:p>
            <a:pPr marL="114300" indent="0">
              <a:buNone/>
            </a:pPr>
            <a:endParaRPr lang="en-AU" dirty="0"/>
          </a:p>
          <a:p>
            <a:pPr marL="114300" indent="0">
              <a:buNone/>
            </a:pPr>
            <a:endParaRPr lang="en-AU"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23501" y="1536700"/>
            <a:ext cx="3449797" cy="4589463"/>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049560"/>
            <a:ext cx="3744416" cy="5699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267416"/>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7544" y="620688"/>
            <a:ext cx="3647256" cy="5505792"/>
          </a:xfrm>
        </p:spPr>
        <p:txBody>
          <a:bodyPr/>
          <a:lstStyle/>
          <a:p>
            <a:pPr marL="114300" indent="0">
              <a:buNone/>
            </a:pPr>
            <a:r>
              <a:rPr lang="en-AU" sz="2800" dirty="0"/>
              <a:t>Initially elements were arranged in order by atomic weight (now atomic number), grouped by properties, which recurred periodically. </a:t>
            </a:r>
          </a:p>
          <a:p>
            <a:pPr marL="114300" indent="0">
              <a:buNone/>
            </a:pPr>
            <a:endParaRPr lang="en-AU" dirty="0"/>
          </a:p>
          <a:p>
            <a:endParaRPr lang="en-AU"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118575" y="836712"/>
            <a:ext cx="4169714" cy="2448272"/>
          </a:xfrm>
        </p:spPr>
      </p:pic>
    </p:spTree>
    <p:extLst>
      <p:ext uri="{BB962C8B-B14F-4D97-AF65-F5344CB8AC3E}">
        <p14:creationId xmlns:p14="http://schemas.microsoft.com/office/powerpoint/2010/main" val="1602152912"/>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7544" y="548680"/>
            <a:ext cx="3647256" cy="5577800"/>
          </a:xfrm>
        </p:spPr>
        <p:txBody>
          <a:bodyPr>
            <a:normAutofit fontScale="92500" lnSpcReduction="10000"/>
          </a:bodyPr>
          <a:lstStyle/>
          <a:p>
            <a:pPr marL="114300" indent="0">
              <a:buNone/>
            </a:pPr>
            <a:r>
              <a:rPr lang="en-AU" dirty="0"/>
              <a:t>The Periodic Table has been improved and updated almost continuously , new elements were added, new groups were added as the noble gases were discovered and eventually new sections were added to make room for the discoveries made by the ‘atom smashers’ of the 1930s and beyond.</a:t>
            </a:r>
          </a:p>
          <a:p>
            <a:endParaRPr lang="en-AU"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283968" y="620688"/>
            <a:ext cx="3987569" cy="2206455"/>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3048000"/>
            <a:ext cx="3469222" cy="2325216"/>
          </a:xfrm>
          <a:prstGeom prst="rect">
            <a:avLst/>
          </a:prstGeom>
        </p:spPr>
      </p:pic>
    </p:spTree>
    <p:extLst>
      <p:ext uri="{BB962C8B-B14F-4D97-AF65-F5344CB8AC3E}">
        <p14:creationId xmlns:p14="http://schemas.microsoft.com/office/powerpoint/2010/main" val="660460493"/>
      </p:ext>
    </p:extLst>
  </p:cSld>
  <p:clrMapOvr>
    <a:masterClrMapping/>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174</TotalTime>
  <Words>381</Words>
  <Application>Microsoft Office PowerPoint</Application>
  <PresentationFormat>On-screen Show (4:3)</PresentationFormat>
  <Paragraphs>42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vt:lpstr>
      <vt:lpstr>Adjacency</vt:lpstr>
      <vt:lpstr>A1 Chemistry</vt:lpstr>
      <vt:lpstr>PowerPoint Presentation</vt:lpstr>
      <vt:lpstr>Review</vt:lpstr>
      <vt:lpstr>Learning Intentions</vt:lpstr>
      <vt:lpstr>Success criteria</vt:lpstr>
      <vt:lpstr>Key words</vt:lpstr>
      <vt:lpstr>The Periodic Table</vt:lpstr>
      <vt:lpstr>PowerPoint Presentation</vt:lpstr>
      <vt:lpstr>PowerPoint Presentation</vt:lpstr>
      <vt:lpstr>PowerPoint Presentation</vt:lpstr>
      <vt:lpstr>PowerPoint Presentation</vt:lpstr>
      <vt:lpstr>Groups</vt:lpstr>
      <vt:lpstr>PowerPoint Presentation</vt:lpstr>
      <vt:lpstr>Periods</vt:lpstr>
      <vt:lpstr>Blocks</vt:lpstr>
      <vt:lpstr>Metals/Non-metals</vt:lpstr>
      <vt:lpstr>PowerPoint Presentation</vt:lpstr>
      <vt:lpstr>Success criteria</vt:lpstr>
    </vt:vector>
  </TitlesOfParts>
  <Company>The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Chemistry</dc:title>
  <dc:creator>JOHNSON Kristy</dc:creator>
  <cp:lastModifiedBy>Kristy</cp:lastModifiedBy>
  <cp:revision>19</cp:revision>
  <dcterms:created xsi:type="dcterms:W3CDTF">2015-02-06T06:50:13Z</dcterms:created>
  <dcterms:modified xsi:type="dcterms:W3CDTF">2023-02-07T11:58:55Z</dcterms:modified>
</cp:coreProperties>
</file>