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8" r:id="rId4"/>
    <p:sldId id="258" r:id="rId5"/>
    <p:sldId id="269" r:id="rId6"/>
    <p:sldId id="261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079DFC8-3C0B-449E-BFB9-B0CBE3AD9D03}" type="datetimeFigureOut">
              <a:rPr lang="en-AU" smtClean="0"/>
              <a:t>11/08/2023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60459C6-C7E5-4C63-B5F0-8585AC124E37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48838"/>
            <a:ext cx="3716238" cy="384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46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89992"/>
            <a:ext cx="8229600" cy="1066800"/>
          </a:xfrm>
        </p:spPr>
        <p:txBody>
          <a:bodyPr/>
          <a:lstStyle/>
          <a:p>
            <a:r>
              <a:rPr lang="en-AU" dirty="0"/>
              <a:t>Strong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HCl</a:t>
            </a:r>
            <a:endParaRPr lang="en-AU" baseline="30000" dirty="0">
              <a:latin typeface="Adobe Ming Std L" pitchFamily="18" charset="-128"/>
              <a:ea typeface="Adobe Ming Std L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155679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H</a:t>
            </a:r>
            <a:r>
              <a:rPr lang="en-AU" sz="3200" baseline="30000" dirty="0"/>
              <a:t>+</a:t>
            </a:r>
            <a:r>
              <a:rPr lang="en-AU" sz="3200" dirty="0"/>
              <a:t>   +  Cl</a:t>
            </a:r>
            <a:r>
              <a:rPr lang="en-AU" sz="3200" baseline="30000" dirty="0"/>
              <a:t>-</a:t>
            </a:r>
            <a:endParaRPr lang="en-AU" sz="3200" baseline="30000" dirty="0">
              <a:latin typeface="Adobe Ming Std L" pitchFamily="18" charset="-128"/>
              <a:ea typeface="Adobe Ming Std L" pitchFamily="18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31640" y="1849179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831" y="214156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100% ionisation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996952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hydrochloric acid </a:t>
            </a:r>
            <a:r>
              <a:rPr lang="en-AU" dirty="0" err="1"/>
              <a:t>HCl</a:t>
            </a:r>
            <a:endParaRPr lang="en-AU" dirty="0"/>
          </a:p>
          <a:p>
            <a:r>
              <a:rPr lang="en-AU" dirty="0" err="1"/>
              <a:t>sulfuric</a:t>
            </a:r>
            <a:r>
              <a:rPr lang="en-AU" dirty="0"/>
              <a:t> acid 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  </a:t>
            </a:r>
            <a:endParaRPr lang="en-AU" dirty="0"/>
          </a:p>
          <a:p>
            <a:r>
              <a:rPr lang="en-AU" dirty="0"/>
              <a:t>nitric acid HNO</a:t>
            </a:r>
            <a:r>
              <a:rPr lang="en-AU" baseline="-25000" dirty="0"/>
              <a:t>3</a:t>
            </a:r>
          </a:p>
          <a:p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303564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89992"/>
            <a:ext cx="8229600" cy="1066800"/>
          </a:xfrm>
        </p:spPr>
        <p:txBody>
          <a:bodyPr/>
          <a:lstStyle/>
          <a:p>
            <a:r>
              <a:rPr lang="en-AU" dirty="0"/>
              <a:t>Strong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 err="1"/>
              <a:t>NaOH</a:t>
            </a:r>
            <a:endParaRPr lang="en-AU" baseline="30000" dirty="0">
              <a:latin typeface="Adobe Ming Std L" pitchFamily="18" charset="-128"/>
              <a:ea typeface="Adobe Ming Std L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1556792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Na</a:t>
            </a:r>
            <a:r>
              <a:rPr lang="en-AU" sz="3200" baseline="30000" dirty="0"/>
              <a:t>+</a:t>
            </a:r>
            <a:r>
              <a:rPr lang="en-AU" sz="3200" dirty="0"/>
              <a:t>   +  OH</a:t>
            </a:r>
            <a:r>
              <a:rPr lang="en-AU" sz="3200" baseline="30000" dirty="0"/>
              <a:t>-</a:t>
            </a:r>
            <a:endParaRPr lang="en-AU" sz="3200" baseline="30000" dirty="0">
              <a:latin typeface="Adobe Ming Std L" pitchFamily="18" charset="-128"/>
              <a:ea typeface="Adobe Ming Std L" pitchFamily="18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7822" y="1849179"/>
            <a:ext cx="648072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5124" y="21644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5"/>
                </a:solidFill>
              </a:rPr>
              <a:t>100% dissociation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996952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sodium hydroxide </a:t>
            </a:r>
            <a:r>
              <a:rPr lang="en-AU" dirty="0" err="1"/>
              <a:t>NaOH</a:t>
            </a:r>
            <a:endParaRPr lang="en-AU" dirty="0"/>
          </a:p>
          <a:p>
            <a:r>
              <a:rPr lang="en-AU" dirty="0"/>
              <a:t>potassium hydroxide KOH</a:t>
            </a:r>
          </a:p>
          <a:p>
            <a:r>
              <a:rPr lang="en-AU" dirty="0"/>
              <a:t>Lithium hydroxide </a:t>
            </a:r>
            <a:r>
              <a:rPr lang="en-AU" dirty="0" err="1"/>
              <a:t>LiOH</a:t>
            </a:r>
            <a:endParaRPr lang="en-AU" dirty="0"/>
          </a:p>
          <a:p>
            <a:r>
              <a:rPr lang="en-AU" dirty="0"/>
              <a:t>(Hydroxide of any group 1 metal)</a:t>
            </a:r>
            <a:endParaRPr lang="en-AU" baseline="-25000" dirty="0"/>
          </a:p>
          <a:p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20568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89992"/>
            <a:ext cx="8229600" cy="106680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Weak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494573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CH</a:t>
            </a:r>
            <a:r>
              <a:rPr lang="en-AU" baseline="-25000" dirty="0"/>
              <a:t>3</a:t>
            </a:r>
            <a:r>
              <a:rPr lang="en-AU" dirty="0"/>
              <a:t>COOH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39752" y="1916832"/>
            <a:ext cx="115212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1920" y="1556792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CH</a:t>
            </a:r>
            <a:r>
              <a:rPr lang="en-AU" sz="3200" baseline="-25000" dirty="0"/>
              <a:t>3</a:t>
            </a:r>
            <a:r>
              <a:rPr lang="en-AU" sz="3200" dirty="0"/>
              <a:t>COO</a:t>
            </a:r>
            <a:r>
              <a:rPr lang="en-AU" sz="3200" baseline="30000" dirty="0"/>
              <a:t>-</a:t>
            </a:r>
            <a:r>
              <a:rPr lang="en-AU" sz="3200" dirty="0"/>
              <a:t>  + H</a:t>
            </a:r>
            <a:r>
              <a:rPr lang="en-AU" sz="3200" baseline="30000" dirty="0"/>
              <a:t>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9932" y="214156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only partial ionisation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39752" y="2141567"/>
            <a:ext cx="115212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13" y="1314508"/>
            <a:ext cx="1300065" cy="120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10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9632" y="1636625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+H2O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89992"/>
            <a:ext cx="8229600" cy="1066800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Weak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494573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NH3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1920" y="1556792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NH4</a:t>
            </a:r>
            <a:r>
              <a:rPr lang="en-AU" sz="3200" baseline="30000" dirty="0"/>
              <a:t>+</a:t>
            </a:r>
            <a:r>
              <a:rPr lang="en-AU" sz="3200" dirty="0"/>
              <a:t> +OH</a:t>
            </a:r>
            <a:r>
              <a:rPr lang="en-AU" sz="3200" baseline="30000" dirty="0"/>
              <a:t>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9932" y="214156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only partial dissociation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644158"/>
            <a:ext cx="295703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800" dirty="0"/>
              <a:t>NH4OH  </a:t>
            </a:r>
            <a:r>
              <a:rPr lang="en-AU" sz="2800" baseline="-25000" dirty="0"/>
              <a:t>(</a:t>
            </a:r>
            <a:r>
              <a:rPr lang="en-AU" sz="2800" baseline="-25000" dirty="0" err="1"/>
              <a:t>aq</a:t>
            </a:r>
            <a:r>
              <a:rPr lang="en-AU" sz="2800" baseline="-25000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69" y="1246855"/>
            <a:ext cx="1300065" cy="120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6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F195-05A4-4F12-8853-D74C036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7611-332C-4EF0-85F3-699186CD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Classify solutions as acidic, basic or neutral based on their pH or colour in indicators (such as universal indicator or litmus).</a:t>
            </a:r>
          </a:p>
          <a:p>
            <a:r>
              <a:rPr lang="en-AU" dirty="0"/>
              <a:t>Classify acids and bases as strong or weak.</a:t>
            </a:r>
          </a:p>
          <a:p>
            <a:r>
              <a:rPr lang="en-AU" dirty="0"/>
              <a:t>Summarise Arrhenius model.</a:t>
            </a:r>
          </a:p>
        </p:txBody>
      </p:sp>
    </p:spTree>
    <p:extLst>
      <p:ext uri="{BB962C8B-B14F-4D97-AF65-F5344CB8AC3E}">
        <p14:creationId xmlns:p14="http://schemas.microsoft.com/office/powerpoint/2010/main" val="34118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A2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Acids and Bases</a:t>
            </a:r>
          </a:p>
        </p:txBody>
      </p:sp>
    </p:spTree>
    <p:extLst>
      <p:ext uri="{BB962C8B-B14F-4D97-AF65-F5344CB8AC3E}">
        <p14:creationId xmlns:p14="http://schemas.microsoft.com/office/powerpoint/2010/main" val="31539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9572-9C99-46BA-81F6-3FF81A40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40F0-BD97-46C6-AAC5-F4788B2E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AU" dirty="0"/>
              <a:t>Write an ionised equation and observation for the reaction between a solution of copper II chloride and a solution of sodium carbonate.     	(4 marks)</a:t>
            </a:r>
          </a:p>
        </p:txBody>
      </p:sp>
    </p:spTree>
    <p:extLst>
      <p:ext uri="{BB962C8B-B14F-4D97-AF65-F5344CB8AC3E}">
        <p14:creationId xmlns:p14="http://schemas.microsoft.com/office/powerpoint/2010/main" val="164815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>
                <a:effectLst/>
                <a:ea typeface="Calibri" panose="020F0502020204030204" pitchFamily="34" charset="0"/>
              </a:rPr>
              <a:t>indicator colour and the pH scale are</a:t>
            </a:r>
            <a:r>
              <a:rPr lang="en-AU" sz="24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Calibri" panose="020F0502020204030204" pitchFamily="34" charset="0"/>
              </a:rPr>
              <a:t>used to classify aqueous solutions as acidic, basic or neutral </a:t>
            </a:r>
          </a:p>
          <a:p>
            <a:pPr lvl="0"/>
            <a:r>
              <a:rPr lang="en-AU" sz="2400" dirty="0"/>
              <a:t>the Arrhenius model can be used to explain the behaviour of strong and weak acids and bases in aqueous solutions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36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F195-05A4-4F12-8853-D74C036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7611-332C-4EF0-85F3-699186CD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Classify solutions as acidic, basic or neutral based on their pH or colour in indicators (such as universal indicator or litmus).</a:t>
            </a:r>
          </a:p>
          <a:p>
            <a:r>
              <a:rPr lang="en-AU" dirty="0"/>
              <a:t>Classify acids and bases as strong or weak.</a:t>
            </a:r>
          </a:p>
          <a:p>
            <a:r>
              <a:rPr lang="en-AU" dirty="0"/>
              <a:t>Summarise Arrhenius model.</a:t>
            </a:r>
          </a:p>
        </p:txBody>
      </p:sp>
    </p:spTree>
    <p:extLst>
      <p:ext uri="{BB962C8B-B14F-4D97-AF65-F5344CB8AC3E}">
        <p14:creationId xmlns:p14="http://schemas.microsoft.com/office/powerpoint/2010/main" val="22713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b="1" dirty="0"/>
              <a:t>Acids:	</a:t>
            </a:r>
          </a:p>
          <a:p>
            <a:pPr marL="0" indent="0">
              <a:buNone/>
            </a:pPr>
            <a:r>
              <a:rPr lang="en-AU" sz="2400" dirty="0"/>
              <a:t>sour</a:t>
            </a:r>
          </a:p>
          <a:p>
            <a:pPr marL="0" indent="0">
              <a:buNone/>
            </a:pPr>
            <a:r>
              <a:rPr lang="en-AU" sz="2400" dirty="0"/>
              <a:t>corrosive</a:t>
            </a:r>
          </a:p>
          <a:p>
            <a:pPr marL="0" indent="0">
              <a:buNone/>
            </a:pPr>
            <a:r>
              <a:rPr lang="en-AU" sz="2400" dirty="0"/>
              <a:t>pH below 7</a:t>
            </a:r>
          </a:p>
          <a:p>
            <a:pPr marL="0" indent="0">
              <a:buNone/>
            </a:pPr>
            <a:r>
              <a:rPr lang="en-AU" sz="2400" dirty="0"/>
              <a:t>usually contain H</a:t>
            </a:r>
          </a:p>
          <a:p>
            <a:pPr marL="0" indent="0">
              <a:buNone/>
            </a:pPr>
            <a:r>
              <a:rPr lang="en-AU" sz="2400" dirty="0" err="1"/>
              <a:t>eg</a:t>
            </a:r>
            <a:r>
              <a:rPr lang="en-AU" sz="2400" dirty="0"/>
              <a:t> HCl</a:t>
            </a:r>
          </a:p>
          <a:p>
            <a:pPr marL="0" indent="0">
              <a:buNone/>
            </a:pPr>
            <a:r>
              <a:rPr lang="en-AU" dirty="0"/>
              <a:t>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Bases:</a:t>
            </a:r>
          </a:p>
          <a:p>
            <a:pPr marL="0" indent="0">
              <a:buNone/>
            </a:pPr>
            <a:r>
              <a:rPr lang="en-AU" sz="2400" dirty="0"/>
              <a:t>bitter</a:t>
            </a:r>
          </a:p>
          <a:p>
            <a:pPr marL="0" indent="0">
              <a:buNone/>
            </a:pPr>
            <a:r>
              <a:rPr lang="en-AU" sz="2400" dirty="0"/>
              <a:t>corrosive</a:t>
            </a:r>
          </a:p>
          <a:p>
            <a:pPr marL="0" indent="0">
              <a:buNone/>
            </a:pPr>
            <a:r>
              <a:rPr lang="en-AU" sz="2400" dirty="0"/>
              <a:t>pH above 7</a:t>
            </a:r>
          </a:p>
          <a:p>
            <a:pPr marL="0" indent="0">
              <a:buNone/>
            </a:pPr>
            <a:r>
              <a:rPr lang="en-AU" sz="2400" dirty="0"/>
              <a:t>usually contain OH</a:t>
            </a:r>
          </a:p>
          <a:p>
            <a:pPr marL="0" indent="0">
              <a:buNone/>
            </a:pPr>
            <a:r>
              <a:rPr lang="en-AU" sz="2400" dirty="0" err="1"/>
              <a:t>eg</a:t>
            </a:r>
            <a:r>
              <a:rPr lang="en-AU" sz="2400" dirty="0"/>
              <a:t> NaOH</a:t>
            </a:r>
          </a:p>
        </p:txBody>
      </p:sp>
    </p:spTree>
    <p:extLst>
      <p:ext uri="{BB962C8B-B14F-4D97-AF65-F5344CB8AC3E}">
        <p14:creationId xmlns:p14="http://schemas.microsoft.com/office/powerpoint/2010/main" val="25792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Strength</a:t>
            </a:r>
          </a:p>
          <a:p>
            <a:r>
              <a:rPr lang="en-AU" dirty="0"/>
              <a:t>Concentration</a:t>
            </a:r>
          </a:p>
          <a:p>
            <a:r>
              <a:rPr lang="en-AU" dirty="0"/>
              <a:t>Electrolyte</a:t>
            </a:r>
          </a:p>
        </p:txBody>
      </p:sp>
    </p:spTree>
    <p:extLst>
      <p:ext uri="{BB962C8B-B14F-4D97-AF65-F5344CB8AC3E}">
        <p14:creationId xmlns:p14="http://schemas.microsoft.com/office/powerpoint/2010/main" val="315624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Arrhenius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Arrhenius describes acids and bases in terms of what they contain</a:t>
            </a:r>
          </a:p>
          <a:p>
            <a:pPr marL="0" indent="0">
              <a:buNone/>
            </a:pPr>
            <a:r>
              <a:rPr lang="en-AU" dirty="0" err="1"/>
              <a:t>ie</a:t>
            </a:r>
            <a:r>
              <a:rPr lang="en-AU" dirty="0"/>
              <a:t> acids contain H</a:t>
            </a:r>
          </a:p>
          <a:p>
            <a:pPr marL="0" indent="0">
              <a:buNone/>
            </a:pPr>
            <a:r>
              <a:rPr lang="en-AU" dirty="0"/>
              <a:t>    bases contain OH</a:t>
            </a:r>
          </a:p>
          <a:p>
            <a:pPr marL="0" indent="0">
              <a:buNone/>
            </a:pPr>
            <a:r>
              <a:rPr lang="en-AU" dirty="0"/>
              <a:t>This doesn’t cover all acids and bases: there are other models which deal with these.</a:t>
            </a:r>
          </a:p>
        </p:txBody>
      </p:sp>
    </p:spTree>
    <p:extLst>
      <p:ext uri="{BB962C8B-B14F-4D97-AF65-F5344CB8AC3E}">
        <p14:creationId xmlns:p14="http://schemas.microsoft.com/office/powerpoint/2010/main" val="33634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Is different to concentration!</a:t>
            </a:r>
          </a:p>
          <a:p>
            <a:pPr marL="0" indent="0">
              <a:buNone/>
            </a:pPr>
            <a:r>
              <a:rPr lang="en-AU" dirty="0"/>
              <a:t>(Use words like concentrated or dilute instead)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Strength of any electrolyte is the degree to which it ionises or dissociates to produce ions in solution.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What is an electrolyte?</a:t>
            </a:r>
          </a:p>
        </p:txBody>
      </p:sp>
    </p:spTree>
    <p:extLst>
      <p:ext uri="{BB962C8B-B14F-4D97-AF65-F5344CB8AC3E}">
        <p14:creationId xmlns:p14="http://schemas.microsoft.com/office/powerpoint/2010/main" val="23428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48</TotalTime>
  <Words>335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Ming Std L</vt:lpstr>
      <vt:lpstr>Georgia</vt:lpstr>
      <vt:lpstr>Trebuchet MS</vt:lpstr>
      <vt:lpstr>Wingdings 2</vt:lpstr>
      <vt:lpstr>Urban</vt:lpstr>
      <vt:lpstr>PowerPoint Presentation</vt:lpstr>
      <vt:lpstr>A2 Chemistry</vt:lpstr>
      <vt:lpstr>Review</vt:lpstr>
      <vt:lpstr>Learning Intentions</vt:lpstr>
      <vt:lpstr>Success criteria</vt:lpstr>
      <vt:lpstr>Properties</vt:lpstr>
      <vt:lpstr>Key words</vt:lpstr>
      <vt:lpstr>The Arrhenius Model</vt:lpstr>
      <vt:lpstr>Strength</vt:lpstr>
      <vt:lpstr>Strong acids</vt:lpstr>
      <vt:lpstr>Strong bases</vt:lpstr>
      <vt:lpstr>Weak acids</vt:lpstr>
      <vt:lpstr>Weak bases</vt:lpstr>
      <vt:lpstr>Success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11</cp:revision>
  <dcterms:created xsi:type="dcterms:W3CDTF">2015-08-13T02:00:13Z</dcterms:created>
  <dcterms:modified xsi:type="dcterms:W3CDTF">2023-08-11T03:01:19Z</dcterms:modified>
</cp:coreProperties>
</file>