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9" r:id="rId9"/>
    <p:sldId id="261" r:id="rId10"/>
    <p:sldId id="268" r:id="rId11"/>
    <p:sldId id="270" r:id="rId12"/>
    <p:sldId id="271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DD637-AFBA-4A4B-B43C-2D80A11F00B6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46B06-6C72-4156-AB37-14BB32ABD0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177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46B06-6C72-4156-AB37-14BB32ABD09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91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D479A3-7C8C-4C17-9C3A-14A25C50AEFF}" type="datetimeFigureOut">
              <a:rPr lang="en-AU" smtClean="0"/>
              <a:t>30/07/2018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F11C34F-6296-4AC1-BA1A-A472A6E14877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7054"/>
            <a:ext cx="6264696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pH is a balance between H</a:t>
            </a:r>
            <a:r>
              <a:rPr lang="en-AU" baseline="30000" dirty="0" smtClean="0"/>
              <a:t>+</a:t>
            </a:r>
            <a:r>
              <a:rPr lang="en-AU" dirty="0" smtClean="0"/>
              <a:t> and OH</a:t>
            </a:r>
            <a:r>
              <a:rPr lang="en-AU" baseline="30000" dirty="0" smtClean="0"/>
              <a:t>-</a:t>
            </a:r>
            <a:endParaRPr lang="en-A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77516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1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716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55576" y="2276872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58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10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10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7979598" cy="308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04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003232" cy="5377784"/>
          </a:xfrm>
        </p:spPr>
        <p:txBody>
          <a:bodyPr/>
          <a:lstStyle/>
          <a:p>
            <a:r>
              <a:rPr lang="en-AU" dirty="0" smtClean="0"/>
              <a:t>Determine the </a:t>
            </a:r>
            <a:r>
              <a:rPr lang="en-AU" dirty="0" smtClean="0">
                <a:sym typeface="Wingdings" pitchFamily="2" charset="2"/>
              </a:rPr>
              <a:t>pH of a 0.1M </a:t>
            </a:r>
            <a:r>
              <a:rPr lang="en-AU" dirty="0" err="1" smtClean="0">
                <a:sym typeface="Wingdings" pitchFamily="2" charset="2"/>
              </a:rPr>
              <a:t>HCl</a:t>
            </a:r>
            <a:endParaRPr lang="en-AU" dirty="0" smtClean="0">
              <a:sym typeface="Wingdings" pitchFamily="2" charset="2"/>
            </a:endParaRPr>
          </a:p>
          <a:p>
            <a:pPr marL="109728" indent="0">
              <a:buNone/>
            </a:pP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[H] = 0.1molL-1</a:t>
            </a:r>
          </a:p>
          <a:p>
            <a:pPr marL="109728" indent="0">
              <a:buNone/>
            </a:pPr>
            <a:endParaRPr lang="en-AU" b="1" dirty="0">
              <a:solidFill>
                <a:schemeClr val="tx2"/>
              </a:solidFill>
              <a:latin typeface="Bradley Hand ITC" panose="03070402050302030203" pitchFamily="66" charset="0"/>
            </a:endParaRPr>
          </a:p>
          <a:p>
            <a:pPr marL="109728" indent="0">
              <a:buNone/>
            </a:pPr>
            <a:r>
              <a:rPr lang="en-AU" b="1" dirty="0" smtClean="0">
                <a:latin typeface="Bradley Hand ITC" panose="03070402050302030203" pitchFamily="66" charset="0"/>
              </a:rPr>
              <a:t>pH= -log[H</a:t>
            </a:r>
            <a:r>
              <a:rPr lang="en-AU" b="1" baseline="30000" dirty="0" smtClean="0">
                <a:latin typeface="Bradley Hand ITC" panose="03070402050302030203" pitchFamily="66" charset="0"/>
              </a:rPr>
              <a:t>+</a:t>
            </a:r>
            <a:r>
              <a:rPr lang="en-AU" b="1" dirty="0" smtClean="0">
                <a:latin typeface="Bradley Hand ITC" panose="03070402050302030203" pitchFamily="66" charset="0"/>
              </a:rPr>
              <a:t>]</a:t>
            </a:r>
          </a:p>
          <a:p>
            <a:pPr marL="109728" indent="0">
              <a:buNone/>
            </a:pP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    =-log 0.1</a:t>
            </a:r>
          </a:p>
          <a:p>
            <a:pPr marL="109728" indent="0">
              <a:buNone/>
            </a:pP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    = 1.00</a:t>
            </a:r>
          </a:p>
          <a:p>
            <a:pPr marL="109728" indent="0">
              <a:buNone/>
            </a:pPr>
            <a:endParaRPr lang="en-AU" b="1" dirty="0">
              <a:solidFill>
                <a:schemeClr val="tx2"/>
              </a:solidFill>
              <a:latin typeface="Bradley Hand ITC" panose="03070402050302030203" pitchFamily="66" charset="0"/>
            </a:endParaRPr>
          </a:p>
          <a:p>
            <a:pPr marL="109728" indent="0">
              <a:buNone/>
            </a:pP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NB There are no units for pH</a:t>
            </a:r>
            <a:endParaRPr lang="en-AU" b="1" dirty="0">
              <a:solidFill>
                <a:schemeClr val="tx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59380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Determine the </a:t>
            </a:r>
            <a:r>
              <a:rPr lang="en-AU" sz="2400" dirty="0" smtClean="0">
                <a:sym typeface="Wingdings" pitchFamily="2" charset="2"/>
              </a:rPr>
              <a:t>pH </a:t>
            </a:r>
            <a:r>
              <a:rPr lang="en-AU" sz="2400" dirty="0">
                <a:sym typeface="Wingdings" pitchFamily="2" charset="2"/>
              </a:rPr>
              <a:t>of a </a:t>
            </a:r>
            <a:r>
              <a:rPr lang="en-AU" sz="2400" dirty="0" smtClean="0">
                <a:sym typeface="Wingdings" pitchFamily="2" charset="2"/>
              </a:rPr>
              <a:t>0.000001M </a:t>
            </a:r>
            <a:r>
              <a:rPr lang="en-AU" sz="2400" dirty="0" err="1" smtClean="0">
                <a:sym typeface="Wingdings" pitchFamily="2" charset="2"/>
              </a:rPr>
              <a:t>NaOH</a:t>
            </a:r>
            <a:endParaRPr lang="en-A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568883"/>
            <a:ext cx="763284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[OH-] = 0.000001 molL-1 = 1.00 x 10</a:t>
            </a:r>
            <a:r>
              <a:rPr lang="en-AU" sz="2400" b="1" baseline="30000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-6</a:t>
            </a:r>
            <a:r>
              <a:rPr lang="en-AU" sz="24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molL-1</a:t>
            </a:r>
          </a:p>
          <a:p>
            <a:endParaRPr lang="en-AU" sz="2400" b="1" dirty="0">
              <a:solidFill>
                <a:schemeClr val="tx2"/>
              </a:solidFill>
              <a:latin typeface="Bradley Hand ITC" panose="03070402050302030203" pitchFamily="66" charset="0"/>
            </a:endParaRPr>
          </a:p>
          <a:p>
            <a:r>
              <a:rPr lang="en-AU" sz="24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Find the H+ first:</a:t>
            </a:r>
          </a:p>
          <a:p>
            <a:r>
              <a:rPr lang="en-AU" sz="2400" b="1" dirty="0">
                <a:latin typeface="Bradley Hand ITC" panose="03070402050302030203" pitchFamily="66" charset="0"/>
              </a:rPr>
              <a:t>Kw=[H</a:t>
            </a:r>
            <a:r>
              <a:rPr lang="en-AU" sz="2400" b="1" baseline="30000" dirty="0">
                <a:latin typeface="Bradley Hand ITC" panose="03070402050302030203" pitchFamily="66" charset="0"/>
              </a:rPr>
              <a:t>+</a:t>
            </a:r>
            <a:r>
              <a:rPr lang="en-AU" sz="2400" b="1" dirty="0">
                <a:latin typeface="Bradley Hand ITC" panose="03070402050302030203" pitchFamily="66" charset="0"/>
              </a:rPr>
              <a:t>][OH-]=1.00x10 </a:t>
            </a:r>
            <a:r>
              <a:rPr lang="en-AU" sz="2400" b="1" baseline="30000" dirty="0">
                <a:latin typeface="Bradley Hand ITC" panose="03070402050302030203" pitchFamily="66" charset="0"/>
              </a:rPr>
              <a:t>-14</a:t>
            </a:r>
            <a:endParaRPr lang="en-AU" sz="2400" b="1" dirty="0">
              <a:latin typeface="Bradley Hand ITC" panose="03070402050302030203" pitchFamily="66" charset="0"/>
            </a:endParaRPr>
          </a:p>
          <a:p>
            <a:endParaRPr lang="en-AU" sz="2400" b="1" dirty="0">
              <a:solidFill>
                <a:schemeClr val="tx2"/>
              </a:solidFill>
              <a:latin typeface="Bradley Hand ITC" panose="03070402050302030203" pitchFamily="66" charset="0"/>
            </a:endParaRPr>
          </a:p>
          <a:p>
            <a:r>
              <a:rPr lang="en-AU" sz="24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[H+] = 1.00 x 10</a:t>
            </a:r>
            <a:r>
              <a:rPr lang="en-AU" sz="2400" b="1" baseline="30000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-14</a:t>
            </a:r>
            <a:r>
              <a:rPr lang="en-AU" sz="24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</a:t>
            </a:r>
          </a:p>
          <a:p>
            <a:r>
              <a:rPr lang="en-AU" sz="2400" b="1" dirty="0">
                <a:solidFill>
                  <a:schemeClr val="tx2"/>
                </a:solidFill>
                <a:latin typeface="Bradley Hand ITC" panose="03070402050302030203" pitchFamily="66" charset="0"/>
              </a:rPr>
              <a:t> </a:t>
            </a:r>
            <a:r>
              <a:rPr lang="en-AU" sz="24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	1.00 x 10</a:t>
            </a:r>
            <a:r>
              <a:rPr lang="en-AU" sz="2400" b="1" baseline="30000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-6</a:t>
            </a:r>
          </a:p>
          <a:p>
            <a:r>
              <a:rPr lang="en-AU" sz="20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           = 1.00 x </a:t>
            </a:r>
            <a:r>
              <a:rPr lang="en-AU" sz="20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10</a:t>
            </a:r>
            <a:r>
              <a:rPr lang="en-AU" sz="2000" b="1" baseline="30000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-8</a:t>
            </a:r>
            <a:r>
              <a:rPr lang="en-AU" sz="20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</a:t>
            </a:r>
            <a:r>
              <a:rPr lang="en-AU" sz="20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molL-1</a:t>
            </a:r>
          </a:p>
          <a:p>
            <a:endParaRPr lang="en-AU" sz="2800" b="1" dirty="0">
              <a:solidFill>
                <a:schemeClr val="tx2"/>
              </a:solidFill>
              <a:latin typeface="Bradley Hand ITC" panose="03070402050302030203" pitchFamily="66" charset="0"/>
            </a:endParaRPr>
          </a:p>
          <a:p>
            <a:r>
              <a:rPr lang="en-AU" sz="28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Then find pH</a:t>
            </a:r>
          </a:p>
          <a:p>
            <a:r>
              <a:rPr lang="en-AU" sz="2800" b="1" dirty="0" smtClean="0">
                <a:latin typeface="Bradley Hand ITC" panose="03070402050302030203" pitchFamily="66" charset="0"/>
              </a:rPr>
              <a:t>pH= -log [H</a:t>
            </a:r>
            <a:r>
              <a:rPr lang="en-AU" sz="2800" b="1" baseline="30000" dirty="0" smtClean="0">
                <a:latin typeface="Bradley Hand ITC" panose="03070402050302030203" pitchFamily="66" charset="0"/>
              </a:rPr>
              <a:t>+</a:t>
            </a:r>
            <a:r>
              <a:rPr lang="en-AU" sz="2800" b="1" dirty="0" smtClean="0">
                <a:latin typeface="Bradley Hand ITC" panose="03070402050302030203" pitchFamily="66" charset="0"/>
              </a:rPr>
              <a:t>]</a:t>
            </a:r>
          </a:p>
          <a:p>
            <a:r>
              <a:rPr lang="en-AU" sz="2800" b="1" dirty="0">
                <a:solidFill>
                  <a:schemeClr val="tx2"/>
                </a:solidFill>
                <a:latin typeface="Bradley Hand ITC" panose="03070402050302030203" pitchFamily="66" charset="0"/>
              </a:rPr>
              <a:t> </a:t>
            </a:r>
            <a:r>
              <a:rPr lang="en-AU" sz="28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   = </a:t>
            </a:r>
            <a:r>
              <a:rPr lang="en-AU" sz="28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- log 1.00 </a:t>
            </a:r>
            <a:r>
              <a:rPr lang="en-AU" sz="2800" b="1" dirty="0">
                <a:solidFill>
                  <a:schemeClr val="tx2"/>
                </a:solidFill>
                <a:latin typeface="Bradley Hand ITC" panose="03070402050302030203" pitchFamily="66" charset="0"/>
              </a:rPr>
              <a:t>x </a:t>
            </a:r>
            <a:r>
              <a:rPr lang="en-AU" sz="28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10</a:t>
            </a:r>
            <a:r>
              <a:rPr lang="en-AU" sz="2800" b="1" baseline="30000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-8</a:t>
            </a:r>
            <a:r>
              <a:rPr lang="en-AU" sz="28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</a:t>
            </a:r>
          </a:p>
          <a:p>
            <a:r>
              <a:rPr lang="en-AU" sz="2800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     =8.00</a:t>
            </a:r>
            <a:endParaRPr lang="en-AU" sz="2800" b="1" dirty="0">
              <a:solidFill>
                <a:schemeClr val="tx2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01950" y="3789040"/>
            <a:ext cx="1368152" cy="360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rved Left Arrow 6"/>
          <p:cNvSpPr/>
          <p:nvPr/>
        </p:nvSpPr>
        <p:spPr>
          <a:xfrm rot="2804801">
            <a:off x="4565698" y="1766912"/>
            <a:ext cx="1279111" cy="3454664"/>
          </a:xfrm>
          <a:prstGeom prst="curvedLeftArrow">
            <a:avLst>
              <a:gd name="adj1" fmla="val 1897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98659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8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A2 Chemistry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pH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48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indicator colour and the pH scale are used to classify aqueous solutions as acidic, basic or neutral </a:t>
            </a:r>
          </a:p>
          <a:p>
            <a:pPr lvl="0"/>
            <a:r>
              <a:rPr lang="en-AU" dirty="0"/>
              <a:t>pH is used as a measure of the acidity of solutions and is dependent on the concentration of hydrogen ions in the solution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01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Key words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Kw </a:t>
            </a: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(a measure of how much water ionises)</a:t>
            </a:r>
          </a:p>
          <a:p>
            <a:r>
              <a:rPr lang="en-AU" dirty="0" smtClean="0"/>
              <a:t>pH </a:t>
            </a: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(means “power of hydrogen” – </a:t>
            </a:r>
            <a:r>
              <a:rPr lang="en-AU" b="1" dirty="0" err="1" smtClean="0">
                <a:solidFill>
                  <a:schemeClr val="tx2"/>
                </a:solidFill>
                <a:latin typeface="Bradley Hand ITC" panose="03070402050302030203" pitchFamily="66" charset="0"/>
              </a:rPr>
              <a:t>indice</a:t>
            </a: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)</a:t>
            </a:r>
          </a:p>
          <a:p>
            <a:r>
              <a:rPr lang="en-AU" dirty="0" smtClean="0"/>
              <a:t>concentration</a:t>
            </a:r>
          </a:p>
          <a:p>
            <a:pPr marL="109728" indent="0">
              <a:buNone/>
            </a:pP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(Square brackets represent concentration in </a:t>
            </a:r>
            <a:r>
              <a:rPr lang="en-AU" b="1" dirty="0" err="1" smtClean="0">
                <a:solidFill>
                  <a:schemeClr val="tx2"/>
                </a:solidFill>
                <a:latin typeface="Bradley Hand ITC" panose="03070402050302030203" pitchFamily="66" charset="0"/>
              </a:rPr>
              <a:t>mol</a:t>
            </a: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 L</a:t>
            </a:r>
            <a:r>
              <a:rPr lang="en-AU" b="1" baseline="30000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-1</a:t>
            </a:r>
            <a:r>
              <a:rPr lang="en-AU" b="1" dirty="0" smtClean="0">
                <a:solidFill>
                  <a:schemeClr val="tx2"/>
                </a:solidFill>
                <a:latin typeface="Bradley Hand ITC" panose="03070402050302030203" pitchFamily="66" charset="0"/>
              </a:rPr>
              <a:t>)</a:t>
            </a:r>
            <a:endParaRPr lang="en-AU" b="1" dirty="0">
              <a:solidFill>
                <a:schemeClr val="tx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xplosion 1 7"/>
          <p:cNvSpPr/>
          <p:nvPr/>
        </p:nvSpPr>
        <p:spPr>
          <a:xfrm>
            <a:off x="3779912" y="4869160"/>
            <a:ext cx="1224136" cy="1296144"/>
          </a:xfrm>
          <a:prstGeom prst="irregularSeal1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Explosion 1 6"/>
          <p:cNvSpPr/>
          <p:nvPr/>
        </p:nvSpPr>
        <p:spPr>
          <a:xfrm>
            <a:off x="5868144" y="3137908"/>
            <a:ext cx="1152128" cy="1152128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Ionisation of water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91264" cy="403244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AU" b="1" dirty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Water is a weak electrolyte  - it partially ionises</a:t>
            </a:r>
          </a:p>
          <a:p>
            <a:pPr marL="109728" indent="0">
              <a:buNone/>
            </a:pPr>
            <a:r>
              <a:rPr lang="en-AU" dirty="0" smtClean="0"/>
              <a:t>H</a:t>
            </a:r>
            <a:r>
              <a:rPr lang="en-AU" baseline="-25000" dirty="0" smtClean="0"/>
              <a:t>2</a:t>
            </a:r>
            <a:r>
              <a:rPr lang="en-AU" dirty="0" smtClean="0"/>
              <a:t>O </a:t>
            </a:r>
            <a:r>
              <a:rPr lang="en-AU" baseline="-25000" dirty="0" smtClean="0"/>
              <a:t>(</a:t>
            </a:r>
            <a:r>
              <a:rPr lang="en-AU" baseline="-25000" dirty="0"/>
              <a:t>l</a:t>
            </a:r>
            <a:r>
              <a:rPr lang="en-AU" baseline="-25000" dirty="0" smtClean="0"/>
              <a:t>)          </a:t>
            </a:r>
            <a:r>
              <a:rPr lang="en-AU" baseline="-25000" dirty="0" smtClean="0">
                <a:sym typeface="Wingdings" pitchFamily="2" charset="2"/>
              </a:rPr>
              <a:t>         </a:t>
            </a:r>
            <a:r>
              <a:rPr lang="en-AU" dirty="0" smtClean="0">
                <a:sym typeface="Wingdings" pitchFamily="2" charset="2"/>
              </a:rPr>
              <a:t>H</a:t>
            </a:r>
            <a:r>
              <a:rPr lang="en-AU" baseline="30000" dirty="0" smtClean="0">
                <a:sym typeface="Wingdings" pitchFamily="2" charset="2"/>
              </a:rPr>
              <a:t>+ </a:t>
            </a:r>
            <a:r>
              <a:rPr lang="en-AU" baseline="-25000" dirty="0" smtClean="0">
                <a:sym typeface="Wingdings" pitchFamily="2" charset="2"/>
              </a:rPr>
              <a:t>(</a:t>
            </a:r>
            <a:r>
              <a:rPr lang="en-AU" baseline="-25000" dirty="0" err="1" smtClean="0">
                <a:sym typeface="Wingdings" pitchFamily="2" charset="2"/>
              </a:rPr>
              <a:t>aq</a:t>
            </a:r>
            <a:r>
              <a:rPr lang="en-AU" baseline="-25000" dirty="0" smtClean="0">
                <a:sym typeface="Wingdings" pitchFamily="2" charset="2"/>
              </a:rPr>
              <a:t>) </a:t>
            </a:r>
            <a:r>
              <a:rPr lang="en-AU" dirty="0" smtClean="0">
                <a:sym typeface="Wingdings" pitchFamily="2" charset="2"/>
              </a:rPr>
              <a:t>+ OH</a:t>
            </a:r>
            <a:r>
              <a:rPr lang="en-AU" baseline="30000" dirty="0" smtClean="0">
                <a:sym typeface="Wingdings" pitchFamily="2" charset="2"/>
              </a:rPr>
              <a:t>- </a:t>
            </a:r>
            <a:r>
              <a:rPr lang="en-AU" baseline="-25000" dirty="0" smtClean="0">
                <a:sym typeface="Wingdings" pitchFamily="2" charset="2"/>
              </a:rPr>
              <a:t>(</a:t>
            </a:r>
            <a:r>
              <a:rPr lang="en-AU" baseline="-25000" dirty="0" err="1" smtClean="0">
                <a:sym typeface="Wingdings" pitchFamily="2" charset="2"/>
              </a:rPr>
              <a:t>aq</a:t>
            </a:r>
            <a:r>
              <a:rPr lang="en-AU" baseline="-25000" dirty="0" smtClean="0">
                <a:sym typeface="Wingdings" pitchFamily="2" charset="2"/>
              </a:rPr>
              <a:t>)</a:t>
            </a:r>
          </a:p>
          <a:p>
            <a:pPr marL="109728" indent="0">
              <a:buNone/>
            </a:pPr>
            <a:endParaRPr lang="en-AU" baseline="-25000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n-AU" dirty="0" smtClean="0">
                <a:sym typeface="Wingdings" pitchFamily="2" charset="2"/>
              </a:rPr>
              <a:t>At 25</a:t>
            </a:r>
            <a:r>
              <a:rPr lang="en-AU" baseline="30000" dirty="0" smtClean="0">
                <a:sym typeface="Wingdings" pitchFamily="2" charset="2"/>
              </a:rPr>
              <a:t>o</a:t>
            </a:r>
            <a:r>
              <a:rPr lang="en-AU" dirty="0" smtClean="0">
                <a:sym typeface="Wingdings" pitchFamily="2" charset="2"/>
              </a:rPr>
              <a:t>C Kw = [H</a:t>
            </a:r>
            <a:r>
              <a:rPr lang="en-AU" baseline="30000" dirty="0" smtClean="0">
                <a:sym typeface="Wingdings" pitchFamily="2" charset="2"/>
              </a:rPr>
              <a:t>+</a:t>
            </a:r>
            <a:r>
              <a:rPr lang="en-AU" dirty="0" smtClean="0">
                <a:sym typeface="Wingdings" pitchFamily="2" charset="2"/>
              </a:rPr>
              <a:t>][OH</a:t>
            </a:r>
            <a:r>
              <a:rPr lang="en-AU" baseline="30000" dirty="0" smtClean="0">
                <a:sym typeface="Wingdings" pitchFamily="2" charset="2"/>
              </a:rPr>
              <a:t>-</a:t>
            </a:r>
            <a:r>
              <a:rPr lang="en-AU" dirty="0" smtClean="0">
                <a:sym typeface="Wingdings" pitchFamily="2" charset="2"/>
              </a:rPr>
              <a:t>] = 1.00 x 10</a:t>
            </a:r>
            <a:r>
              <a:rPr lang="en-AU" baseline="30000" dirty="0" smtClean="0">
                <a:sym typeface="Wingdings" pitchFamily="2" charset="2"/>
              </a:rPr>
              <a:t>-14</a:t>
            </a:r>
          </a:p>
          <a:p>
            <a:pPr marL="109728" indent="0">
              <a:buNone/>
            </a:pPr>
            <a:endParaRPr lang="en-AU" baseline="30000" dirty="0" smtClean="0">
              <a:sym typeface="Wingdings" pitchFamily="2" charset="2"/>
            </a:endParaRPr>
          </a:p>
          <a:p>
            <a:pPr marL="109728" indent="0">
              <a:buNone/>
            </a:pPr>
            <a:r>
              <a:rPr lang="en-AU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The concentration of H</a:t>
            </a:r>
            <a:r>
              <a:rPr lang="en-AU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+</a:t>
            </a:r>
            <a:r>
              <a:rPr lang="en-AU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 ions in neutral water is equal to OH</a:t>
            </a:r>
            <a:r>
              <a:rPr lang="en-AU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-</a:t>
            </a:r>
            <a:r>
              <a:rPr lang="en-AU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 ions</a:t>
            </a:r>
            <a:endParaRPr lang="en-AU" b="1" dirty="0">
              <a:solidFill>
                <a:schemeClr val="accent1"/>
              </a:solidFill>
              <a:latin typeface="Bradley Hand ITC" panose="03070402050302030203" pitchFamily="66" charset="0"/>
              <a:sym typeface="Wingdings" pitchFamily="2" charset="2"/>
            </a:endParaRPr>
          </a:p>
          <a:p>
            <a:pPr marL="109728" indent="0">
              <a:buNone/>
            </a:pPr>
            <a:r>
              <a:rPr lang="en-AU" dirty="0">
                <a:sym typeface="Wingdings" pitchFamily="2" charset="2"/>
              </a:rPr>
              <a:t>[H</a:t>
            </a:r>
            <a:r>
              <a:rPr lang="en-AU" baseline="30000" dirty="0" smtClean="0">
                <a:sym typeface="Wingdings" pitchFamily="2" charset="2"/>
              </a:rPr>
              <a:t>+</a:t>
            </a:r>
            <a:r>
              <a:rPr lang="en-AU" dirty="0" smtClean="0">
                <a:sym typeface="Wingdings" pitchFamily="2" charset="2"/>
              </a:rPr>
              <a:t>]=[</a:t>
            </a:r>
            <a:r>
              <a:rPr lang="en-AU" dirty="0">
                <a:sym typeface="Wingdings" pitchFamily="2" charset="2"/>
              </a:rPr>
              <a:t>OH</a:t>
            </a:r>
            <a:r>
              <a:rPr lang="en-AU" baseline="30000" dirty="0">
                <a:sym typeface="Wingdings" pitchFamily="2" charset="2"/>
              </a:rPr>
              <a:t>-</a:t>
            </a:r>
            <a:r>
              <a:rPr lang="en-AU" dirty="0" smtClean="0">
                <a:sym typeface="Wingdings" pitchFamily="2" charset="2"/>
              </a:rPr>
              <a:t>]=</a:t>
            </a:r>
            <a:r>
              <a:rPr lang="en-AU" dirty="0">
                <a:sym typeface="Wingdings" pitchFamily="2" charset="2"/>
              </a:rPr>
              <a:t> 1.00 x </a:t>
            </a:r>
            <a:r>
              <a:rPr lang="en-AU" dirty="0" smtClean="0">
                <a:sym typeface="Wingdings" pitchFamily="2" charset="2"/>
              </a:rPr>
              <a:t>10</a:t>
            </a:r>
            <a:r>
              <a:rPr lang="en-AU" baseline="30000" dirty="0" smtClean="0">
                <a:sym typeface="Wingdings" pitchFamily="2" charset="2"/>
              </a:rPr>
              <a:t>-7</a:t>
            </a:r>
          </a:p>
          <a:p>
            <a:pPr marL="109728" indent="0">
              <a:buNone/>
            </a:pPr>
            <a:endParaRPr lang="en-AU" baseline="30000" dirty="0">
              <a:sym typeface="Wingdings" pitchFamily="2" charset="2"/>
            </a:endParaRPr>
          </a:p>
          <a:p>
            <a:pPr marL="109728" indent="0">
              <a:buNone/>
            </a:pPr>
            <a:endParaRPr lang="en-AU" baseline="30000" dirty="0" smtClean="0">
              <a:sym typeface="Wingdings" pitchFamily="2" charset="2"/>
            </a:endParaRPr>
          </a:p>
          <a:p>
            <a:pPr marL="109728" indent="0">
              <a:buNone/>
            </a:pPr>
            <a:endParaRPr lang="en-AU" baseline="30000" dirty="0">
              <a:sym typeface="Wingdings" pitchFamily="2" charset="2"/>
            </a:endParaRPr>
          </a:p>
          <a:p>
            <a:pPr marL="109728" indent="0">
              <a:buNone/>
            </a:pPr>
            <a:endParaRPr lang="en-AU" baseline="30000" dirty="0" smtClean="0"/>
          </a:p>
          <a:p>
            <a:pPr marL="109728" indent="0">
              <a:buNone/>
            </a:pPr>
            <a:endParaRPr lang="en-AU" dirty="0"/>
          </a:p>
          <a:p>
            <a:pPr marL="109728" indent="0">
              <a:buNone/>
            </a:pPr>
            <a:endParaRPr lang="en-A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50641" y="3084712"/>
            <a:ext cx="72008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35696" y="2852936"/>
            <a:ext cx="8350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2968824"/>
            <a:ext cx="20882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Magic number 14:  remember pH is 0 to 14</a:t>
            </a:r>
            <a:endParaRPr lang="en-A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0072" y="501317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Magic number 7:  Remember neutral pH is 7</a:t>
            </a:r>
            <a:endParaRPr lang="en-AU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7" grpId="1" animBg="1"/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003232" cy="5377784"/>
          </a:xfrm>
        </p:spPr>
        <p:txBody>
          <a:bodyPr/>
          <a:lstStyle/>
          <a:p>
            <a:r>
              <a:rPr lang="en-AU" dirty="0" smtClean="0"/>
              <a:t>Determine the </a:t>
            </a:r>
            <a:r>
              <a:rPr lang="en-AU" dirty="0" smtClean="0">
                <a:sym typeface="Wingdings" pitchFamily="2" charset="2"/>
              </a:rPr>
              <a:t>[</a:t>
            </a:r>
            <a:r>
              <a:rPr lang="en-AU" dirty="0">
                <a:sym typeface="Wingdings" pitchFamily="2" charset="2"/>
              </a:rPr>
              <a:t>H</a:t>
            </a:r>
            <a:r>
              <a:rPr lang="en-AU" baseline="30000" dirty="0" smtClean="0">
                <a:sym typeface="Wingdings" pitchFamily="2" charset="2"/>
              </a:rPr>
              <a:t>+</a:t>
            </a:r>
            <a:r>
              <a:rPr lang="en-AU" dirty="0" smtClean="0">
                <a:sym typeface="Wingdings" pitchFamily="2" charset="2"/>
              </a:rPr>
              <a:t>] and [OH</a:t>
            </a:r>
            <a:r>
              <a:rPr lang="en-AU" baseline="30000" dirty="0" smtClean="0">
                <a:sym typeface="Wingdings" pitchFamily="2" charset="2"/>
              </a:rPr>
              <a:t>-</a:t>
            </a:r>
            <a:r>
              <a:rPr lang="en-AU" dirty="0">
                <a:sym typeface="Wingdings" pitchFamily="2" charset="2"/>
              </a:rPr>
              <a:t>] </a:t>
            </a:r>
            <a:r>
              <a:rPr lang="en-AU" dirty="0" smtClean="0">
                <a:sym typeface="Wingdings" pitchFamily="2" charset="2"/>
              </a:rPr>
              <a:t>of a 0.1M </a:t>
            </a:r>
            <a:r>
              <a:rPr lang="en-AU" dirty="0" err="1" smtClean="0">
                <a:sym typeface="Wingdings" pitchFamily="2" charset="2"/>
              </a:rPr>
              <a:t>HCl</a:t>
            </a:r>
            <a:endParaRPr lang="en-AU" dirty="0" smtClean="0">
              <a:sym typeface="Wingdings" pitchFamily="2" charset="2"/>
            </a:endParaRPr>
          </a:p>
          <a:p>
            <a:pPr marL="109728" indent="0">
              <a:buNone/>
            </a:pP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</a:rPr>
              <a:t>HCl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AU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</a:rPr>
              <a:t>(</a:t>
            </a:r>
            <a:r>
              <a:rPr lang="en-AU" b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</a:rPr>
              <a:t>aq</a:t>
            </a:r>
            <a:r>
              <a:rPr lang="en-AU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</a:rPr>
              <a:t>)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 H</a:t>
            </a:r>
            <a:r>
              <a:rPr lang="en-AU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+ </a:t>
            </a:r>
            <a:r>
              <a:rPr lang="en-AU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(</a:t>
            </a:r>
            <a:r>
              <a:rPr lang="en-AU" b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aq</a:t>
            </a:r>
            <a:r>
              <a:rPr lang="en-AU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)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+ Cl</a:t>
            </a:r>
            <a:r>
              <a:rPr lang="en-AU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- </a:t>
            </a:r>
            <a:r>
              <a:rPr lang="en-AU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(</a:t>
            </a:r>
            <a:r>
              <a:rPr lang="en-AU" b="1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aq</a:t>
            </a:r>
            <a:r>
              <a:rPr lang="en-AU" b="1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)</a:t>
            </a:r>
          </a:p>
          <a:p>
            <a:pPr marL="109728" indent="0">
              <a:buNone/>
            </a:pPr>
            <a:endParaRPr lang="en-AU" b="1" baseline="-25000" dirty="0">
              <a:solidFill>
                <a:schemeClr val="tx2">
                  <a:lumMod val="60000"/>
                  <a:lumOff val="40000"/>
                </a:schemeClr>
              </a:solidFill>
              <a:latin typeface="Bradley Hand ITC" panose="03070402050302030203" pitchFamily="66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So 0.1 molL-1 of </a:t>
            </a:r>
            <a:r>
              <a:rPr lang="en-AU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HCl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gives 0.1 molL-1 of H</a:t>
            </a:r>
            <a:r>
              <a:rPr lang="en-AU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+</a:t>
            </a:r>
          </a:p>
          <a:p>
            <a:pPr marL="109728" indent="0">
              <a:buNone/>
            </a:pPr>
            <a:endParaRPr lang="en-AU" b="1" baseline="30000" dirty="0">
              <a:solidFill>
                <a:schemeClr val="tx2">
                  <a:lumMod val="60000"/>
                  <a:lumOff val="40000"/>
                </a:schemeClr>
              </a:solidFill>
              <a:latin typeface="Bradley Hand ITC" panose="03070402050302030203" pitchFamily="66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         [H+] = 0.1 molL-1</a:t>
            </a:r>
          </a:p>
          <a:p>
            <a:pPr marL="109728" indent="0">
              <a:buNone/>
            </a:pPr>
            <a:r>
              <a:rPr lang="en-AU" b="1" dirty="0" smtClean="0">
                <a:latin typeface="Bradley Hand ITC" panose="03070402050302030203" pitchFamily="66" charset="0"/>
                <a:sym typeface="Wingdings" panose="05000000000000000000" pitchFamily="2" charset="2"/>
              </a:rPr>
              <a:t>[H+][OH-] = 1.00 x 10 </a:t>
            </a:r>
            <a:r>
              <a:rPr lang="en-AU" b="1" baseline="30000" dirty="0" smtClean="0">
                <a:latin typeface="Bradley Hand ITC" panose="03070402050302030203" pitchFamily="66" charset="0"/>
                <a:sym typeface="Wingdings" panose="05000000000000000000" pitchFamily="2" charset="2"/>
              </a:rPr>
              <a:t>-14</a:t>
            </a:r>
          </a:p>
          <a:p>
            <a:pPr marL="109728" indent="0">
              <a:buNone/>
            </a:pPr>
            <a:endParaRPr lang="en-AU" b="1" baseline="30000" dirty="0">
              <a:solidFill>
                <a:schemeClr val="tx2">
                  <a:lumMod val="60000"/>
                  <a:lumOff val="40000"/>
                </a:schemeClr>
              </a:solidFill>
              <a:latin typeface="Bradley Hand ITC" panose="03070402050302030203" pitchFamily="66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AU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	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[OH-]= 1.00x10</a:t>
            </a:r>
            <a:r>
              <a:rPr lang="en-AU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-14</a:t>
            </a:r>
            <a:endParaRPr lang="en-AU" b="1" dirty="0" smtClean="0">
              <a:solidFill>
                <a:schemeClr val="tx2">
                  <a:lumMod val="60000"/>
                  <a:lumOff val="40000"/>
                </a:schemeClr>
              </a:solidFill>
              <a:latin typeface="Bradley Hand ITC" panose="03070402050302030203" pitchFamily="66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                        0.1</a:t>
            </a:r>
          </a:p>
          <a:p>
            <a:pPr marL="109728" indent="0">
              <a:buNone/>
            </a:pPr>
            <a:r>
              <a:rPr lang="en-AU" b="1" dirty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       [OH-]=1.00x10</a:t>
            </a:r>
            <a:r>
              <a:rPr lang="en-AU" b="1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-13</a:t>
            </a:r>
            <a:r>
              <a:rPr lang="en-AU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adley Hand ITC" panose="03070402050302030203" pitchFamily="66" charset="0"/>
                <a:sym typeface="Wingdings" panose="05000000000000000000" pitchFamily="2" charset="2"/>
              </a:rPr>
              <a:t> molL-1</a:t>
            </a:r>
          </a:p>
          <a:p>
            <a:pPr marL="109728" indent="0">
              <a:buNone/>
            </a:pPr>
            <a:endParaRPr lang="en-AU" b="1" baseline="30000" dirty="0">
              <a:solidFill>
                <a:schemeClr val="tx2">
                  <a:lumMod val="60000"/>
                  <a:lumOff val="40000"/>
                </a:schemeClr>
              </a:solidFill>
              <a:latin typeface="Bradley Hand ITC" panose="03070402050302030203" pitchFamily="66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AU" b="1" baseline="30000" dirty="0" smtClean="0">
              <a:solidFill>
                <a:schemeClr val="tx2">
                  <a:lumMod val="60000"/>
                  <a:lumOff val="40000"/>
                </a:schemeClr>
              </a:solidFill>
              <a:latin typeface="Bradley Hand ITC" panose="03070402050302030203" pitchFamily="66" charset="0"/>
              <a:sym typeface="Wingdings" panose="05000000000000000000" pitchFamily="2" charset="2"/>
            </a:endParaRPr>
          </a:p>
          <a:p>
            <a:pPr marL="109728" indent="0">
              <a:buNone/>
            </a:pPr>
            <a:endParaRPr lang="en-AU" dirty="0">
              <a:solidFill>
                <a:schemeClr val="tx2">
                  <a:lumMod val="60000"/>
                  <a:lumOff val="40000"/>
                </a:schemeClr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87824" y="4941168"/>
            <a:ext cx="15121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rved Left Arrow 6"/>
          <p:cNvSpPr/>
          <p:nvPr/>
        </p:nvSpPr>
        <p:spPr>
          <a:xfrm>
            <a:off x="4788024" y="3404090"/>
            <a:ext cx="864096" cy="204113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19256" cy="559380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Determine the </a:t>
            </a:r>
            <a:r>
              <a:rPr lang="en-AU" sz="2400" dirty="0">
                <a:sym typeface="Wingdings" pitchFamily="2" charset="2"/>
              </a:rPr>
              <a:t>[H</a:t>
            </a:r>
            <a:r>
              <a:rPr lang="en-AU" sz="2400" baseline="30000" dirty="0">
                <a:sym typeface="Wingdings" pitchFamily="2" charset="2"/>
              </a:rPr>
              <a:t>+</a:t>
            </a:r>
            <a:r>
              <a:rPr lang="en-AU" sz="2400" dirty="0">
                <a:sym typeface="Wingdings" pitchFamily="2" charset="2"/>
              </a:rPr>
              <a:t>] and [OH</a:t>
            </a:r>
            <a:r>
              <a:rPr lang="en-AU" sz="2400" baseline="30000" dirty="0">
                <a:sym typeface="Wingdings" pitchFamily="2" charset="2"/>
              </a:rPr>
              <a:t>-</a:t>
            </a:r>
            <a:r>
              <a:rPr lang="en-AU" sz="2400" dirty="0">
                <a:sym typeface="Wingdings" pitchFamily="2" charset="2"/>
              </a:rPr>
              <a:t>] of a </a:t>
            </a:r>
            <a:r>
              <a:rPr lang="en-AU" sz="2400" dirty="0" smtClean="0">
                <a:sym typeface="Wingdings" pitchFamily="2" charset="2"/>
              </a:rPr>
              <a:t>0.000001M </a:t>
            </a:r>
            <a:r>
              <a:rPr lang="en-AU" sz="2400" dirty="0" err="1" smtClean="0">
                <a:sym typeface="Wingdings" pitchFamily="2" charset="2"/>
              </a:rPr>
              <a:t>NaOH</a:t>
            </a:r>
            <a:endParaRPr lang="en-AU" sz="2400" dirty="0" smtClean="0">
              <a:sym typeface="Wingdings" pitchFamily="2" charset="2"/>
            </a:endParaRPr>
          </a:p>
          <a:p>
            <a:endParaRPr lang="en-AU" sz="2400" dirty="0">
              <a:sym typeface="Wingdings" pitchFamily="2" charset="2"/>
            </a:endParaRPr>
          </a:p>
          <a:p>
            <a:pPr marL="109728" indent="0">
              <a:buNone/>
            </a:pPr>
            <a:r>
              <a:rPr lang="en-AU" sz="2400" b="1" dirty="0" err="1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NaOH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 (</a:t>
            </a:r>
            <a:r>
              <a:rPr lang="en-AU" sz="2400" b="1" dirty="0" err="1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aq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)    Na</a:t>
            </a:r>
            <a:r>
              <a:rPr lang="en-AU" sz="2400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+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 (</a:t>
            </a:r>
            <a:r>
              <a:rPr lang="en-AU" sz="2400" b="1" dirty="0" err="1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aq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) + OH</a:t>
            </a:r>
            <a:r>
              <a:rPr lang="en-AU" sz="2400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-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 (</a:t>
            </a:r>
            <a:r>
              <a:rPr lang="en-AU" sz="2400" b="1" dirty="0" err="1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aq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)</a:t>
            </a:r>
          </a:p>
          <a:p>
            <a:pPr marL="109728" indent="0">
              <a:buNone/>
            </a:pPr>
            <a:endParaRPr lang="en-AU" sz="2400" b="1" dirty="0">
              <a:solidFill>
                <a:schemeClr val="accent1"/>
              </a:solidFill>
              <a:latin typeface="Bradley Hand ITC" panose="03070402050302030203" pitchFamily="66" charset="0"/>
              <a:sym typeface="Wingdings" pitchFamily="2" charset="2"/>
            </a:endParaRPr>
          </a:p>
          <a:p>
            <a:pPr marL="109728" indent="0">
              <a:buNone/>
            </a:pP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0.000001 molL-1 of </a:t>
            </a:r>
            <a:r>
              <a:rPr lang="en-AU" sz="2400" b="1" dirty="0" err="1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NaOH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 gives 0.000001 molL-1 of OH</a:t>
            </a:r>
            <a:r>
              <a:rPr lang="en-AU" sz="2400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  <a:sym typeface="Wingdings" pitchFamily="2" charset="2"/>
              </a:rPr>
              <a:t>-</a:t>
            </a:r>
          </a:p>
          <a:p>
            <a:pPr marL="109728" indent="0">
              <a:buNone/>
            </a:pP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[OH-] = 1.00x10</a:t>
            </a:r>
            <a:r>
              <a:rPr lang="en-AU" sz="2400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-6 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molL-1</a:t>
            </a:r>
          </a:p>
          <a:p>
            <a:pPr marL="109728" indent="0">
              <a:buNone/>
            </a:pPr>
            <a:endParaRPr lang="en-AU" sz="2400" b="1" dirty="0" smtClean="0">
              <a:solidFill>
                <a:schemeClr val="accent1"/>
              </a:solidFill>
              <a:latin typeface="Bradley Hand ITC" panose="03070402050302030203" pitchFamily="66" charset="0"/>
            </a:endParaRPr>
          </a:p>
          <a:p>
            <a:pPr marL="109728" indent="0">
              <a:buNone/>
            </a:pPr>
            <a:r>
              <a:rPr lang="en-AU" sz="2400" b="1" dirty="0" smtClean="0">
                <a:latin typeface="Bradley Hand ITC" panose="03070402050302030203" pitchFamily="66" charset="0"/>
              </a:rPr>
              <a:t>Kw=[H</a:t>
            </a:r>
            <a:r>
              <a:rPr lang="en-AU" sz="2400" b="1" baseline="30000" dirty="0" smtClean="0">
                <a:latin typeface="Bradley Hand ITC" panose="03070402050302030203" pitchFamily="66" charset="0"/>
              </a:rPr>
              <a:t>+</a:t>
            </a:r>
            <a:r>
              <a:rPr lang="en-AU" sz="2400" b="1" dirty="0" smtClean="0">
                <a:latin typeface="Bradley Hand ITC" panose="03070402050302030203" pitchFamily="66" charset="0"/>
              </a:rPr>
              <a:t>][OH-]=1.00x10 </a:t>
            </a:r>
            <a:r>
              <a:rPr lang="en-AU" sz="2400" b="1" baseline="30000" dirty="0" smtClean="0">
                <a:latin typeface="Bradley Hand ITC" panose="03070402050302030203" pitchFamily="66" charset="0"/>
              </a:rPr>
              <a:t>-14</a:t>
            </a:r>
            <a:endParaRPr lang="en-AU" sz="2400" b="1" dirty="0">
              <a:latin typeface="Bradley Hand ITC" panose="03070402050302030203" pitchFamily="66" charset="0"/>
            </a:endParaRPr>
          </a:p>
          <a:p>
            <a:pPr marL="109728" indent="0">
              <a:buNone/>
            </a:pP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          [H</a:t>
            </a:r>
            <a:r>
              <a:rPr lang="en-AU" sz="2400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+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]= </a:t>
            </a:r>
            <a:r>
              <a:rPr lang="en-AU" sz="2400" b="1" dirty="0">
                <a:solidFill>
                  <a:schemeClr val="accent1"/>
                </a:solidFill>
                <a:latin typeface="Bradley Hand ITC" panose="03070402050302030203" pitchFamily="66" charset="0"/>
              </a:rPr>
              <a:t>1.00x10 </a:t>
            </a:r>
            <a:r>
              <a:rPr lang="en-AU" sz="2400" b="1" baseline="30000" dirty="0">
                <a:solidFill>
                  <a:schemeClr val="accent1"/>
                </a:solidFill>
                <a:latin typeface="Bradley Hand ITC" panose="03070402050302030203" pitchFamily="66" charset="0"/>
              </a:rPr>
              <a:t>-14 </a:t>
            </a:r>
            <a:endParaRPr lang="en-AU" sz="2400" b="1" baseline="30000" dirty="0" smtClean="0">
              <a:solidFill>
                <a:schemeClr val="accent1"/>
              </a:solidFill>
              <a:latin typeface="Bradley Hand ITC" panose="03070402050302030203" pitchFamily="66" charset="0"/>
            </a:endParaRPr>
          </a:p>
          <a:p>
            <a:pPr marL="109728" indent="0">
              <a:buNone/>
            </a:pPr>
            <a:r>
              <a:rPr lang="en-AU" sz="2400" b="1" baseline="30000" dirty="0">
                <a:solidFill>
                  <a:schemeClr val="accent1"/>
                </a:solidFill>
                <a:latin typeface="Bradley Hand ITC" panose="03070402050302030203" pitchFamily="66" charset="0"/>
              </a:rPr>
              <a:t>	</a:t>
            </a:r>
            <a:r>
              <a:rPr lang="en-AU" sz="2400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                  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 1.00x10</a:t>
            </a:r>
            <a:r>
              <a:rPr lang="en-AU" sz="2400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-6</a:t>
            </a:r>
          </a:p>
          <a:p>
            <a:pPr marL="109728" indent="0">
              <a:buNone/>
            </a:pP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	[H+]=1.00x10 </a:t>
            </a:r>
            <a:r>
              <a:rPr lang="en-AU" sz="2400" b="1" baseline="30000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-8</a:t>
            </a:r>
            <a:r>
              <a:rPr lang="en-AU" sz="2400" b="1" dirty="0" smtClean="0">
                <a:solidFill>
                  <a:schemeClr val="accent1"/>
                </a:solidFill>
                <a:latin typeface="Bradley Hand ITC" panose="03070402050302030203" pitchFamily="66" charset="0"/>
              </a:rPr>
              <a:t>molL-1</a:t>
            </a:r>
            <a:endParaRPr lang="en-AU" sz="2400" b="1" baseline="30000" dirty="0">
              <a:solidFill>
                <a:schemeClr val="accent1"/>
              </a:solidFill>
              <a:latin typeface="Bradley Hand ITC" panose="03070402050302030203" pitchFamily="66" charset="0"/>
            </a:endParaRPr>
          </a:p>
          <a:p>
            <a:pPr marL="109728" indent="0">
              <a:buNone/>
            </a:pPr>
            <a:endParaRPr lang="en-AU" sz="2400" b="1" dirty="0" smtClean="0">
              <a:solidFill>
                <a:schemeClr val="accent1"/>
              </a:solidFill>
              <a:latin typeface="Bradley Hand ITC" panose="03070402050302030203" pitchFamily="66" charset="0"/>
            </a:endParaRPr>
          </a:p>
          <a:p>
            <a:pPr marL="109728" indent="0">
              <a:buNone/>
            </a:pPr>
            <a:endParaRPr lang="en-AU" sz="2400" b="1" baseline="30000" dirty="0" smtClean="0">
              <a:solidFill>
                <a:schemeClr val="accent1"/>
              </a:solidFill>
              <a:latin typeface="Bradley Hand ITC" panose="03070402050302030203" pitchFamily="66" charset="0"/>
            </a:endParaRPr>
          </a:p>
          <a:p>
            <a:pPr marL="109728" indent="0">
              <a:buNone/>
            </a:pPr>
            <a:endParaRPr lang="en-AU" sz="2400" b="1" dirty="0">
              <a:solidFill>
                <a:schemeClr val="accent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11760" y="4653136"/>
            <a:ext cx="15121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rved Left Arrow 4"/>
          <p:cNvSpPr/>
          <p:nvPr/>
        </p:nvSpPr>
        <p:spPr>
          <a:xfrm>
            <a:off x="4211960" y="3084109"/>
            <a:ext cx="1368152" cy="208823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5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3716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2132856"/>
            <a:ext cx="568863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measure of acidity or alkalinity</a:t>
            </a:r>
          </a:p>
          <a:p>
            <a:r>
              <a:rPr lang="en-AU" b="1" dirty="0" smtClean="0"/>
              <a:t>pH </a:t>
            </a:r>
            <a:r>
              <a:rPr lang="en-AU" b="1" dirty="0"/>
              <a:t>= - log [H</a:t>
            </a:r>
            <a:r>
              <a:rPr lang="en-AU" b="1" baseline="30000" dirty="0"/>
              <a:t>+</a:t>
            </a:r>
            <a:r>
              <a:rPr lang="en-AU" b="1" dirty="0"/>
              <a:t>]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36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181</TotalTime>
  <Words>370</Words>
  <Application>Microsoft Office PowerPoint</Application>
  <PresentationFormat>On-screen Show (4:3)</PresentationFormat>
  <Paragraphs>75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PowerPoint Presentation</vt:lpstr>
      <vt:lpstr>A2 Chemistry</vt:lpstr>
      <vt:lpstr>Objectives</vt:lpstr>
      <vt:lpstr>Key words</vt:lpstr>
      <vt:lpstr>Ionisation of water</vt:lpstr>
      <vt:lpstr>PowerPoint Presentation</vt:lpstr>
      <vt:lpstr>PowerPoint Presentation</vt:lpstr>
      <vt:lpstr>PowerPoint Presentation</vt:lpstr>
      <vt:lpstr>pH</vt:lpstr>
      <vt:lpstr>pH is a balance between H+ and OH-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</cp:lastModifiedBy>
  <cp:revision>27</cp:revision>
  <dcterms:created xsi:type="dcterms:W3CDTF">2016-11-24T06:01:38Z</dcterms:created>
  <dcterms:modified xsi:type="dcterms:W3CDTF">2018-07-30T04:55:25Z</dcterms:modified>
</cp:coreProperties>
</file>