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60" r:id="rId5"/>
    <p:sldId id="261" r:id="rId6"/>
    <p:sldId id="259"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76A19C71-C966-4464-9771-6FA12C260072}" type="datetimeFigureOut">
              <a:rPr lang="en-AU" smtClean="0"/>
              <a:t>24/11/2016</a:t>
            </a:fld>
            <a:endParaRPr lang="en-AU"/>
          </a:p>
        </p:txBody>
      </p:sp>
      <p:sp>
        <p:nvSpPr>
          <p:cNvPr id="17" name="Footer Placeholder 16"/>
          <p:cNvSpPr>
            <a:spLocks noGrp="1"/>
          </p:cNvSpPr>
          <p:nvPr>
            <p:ph type="ftr" sz="quarter" idx="11"/>
          </p:nvPr>
        </p:nvSpPr>
        <p:spPr>
          <a:xfrm>
            <a:off x="5410200" y="4205288"/>
            <a:ext cx="1295400" cy="457200"/>
          </a:xfrm>
        </p:spPr>
        <p:txBody>
          <a:bodyPr/>
          <a:lstStyle/>
          <a:p>
            <a:endParaRPr lang="en-AU"/>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C691675-2BA4-4845-A340-D97CA595BA8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A19C71-C966-4464-9771-6FA12C260072}" type="datetimeFigureOut">
              <a:rPr lang="en-AU" smtClean="0"/>
              <a:t>24/11/2016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691675-2BA4-4845-A340-D97CA595BA8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A19C71-C966-4464-9771-6FA12C260072}" type="datetimeFigureOut">
              <a:rPr lang="en-AU" smtClean="0"/>
              <a:t>24/11/2016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691675-2BA4-4845-A340-D97CA595BA8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A19C71-C966-4464-9771-6FA12C260072}" type="datetimeFigureOut">
              <a:rPr lang="en-AU" smtClean="0"/>
              <a:t>24/11/2016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691675-2BA4-4845-A340-D97CA595BA8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A19C71-C966-4464-9771-6FA12C260072}" type="datetimeFigureOut">
              <a:rPr lang="en-AU" smtClean="0"/>
              <a:t>24/11/2016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691675-2BA4-4845-A340-D97CA595BA8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A19C71-C966-4464-9771-6FA12C260072}" type="datetimeFigureOut">
              <a:rPr lang="en-AU" smtClean="0"/>
              <a:t>24/11/2016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691675-2BA4-4845-A340-D97CA595BA8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76A19C71-C966-4464-9771-6FA12C260072}" type="datetimeFigureOut">
              <a:rPr lang="en-AU" smtClean="0"/>
              <a:t>24/11/2016</a:t>
            </a:fld>
            <a:endParaRPr lang="en-AU"/>
          </a:p>
        </p:txBody>
      </p:sp>
      <p:sp>
        <p:nvSpPr>
          <p:cNvPr id="27" name="Slide Number Placeholder 26"/>
          <p:cNvSpPr>
            <a:spLocks noGrp="1"/>
          </p:cNvSpPr>
          <p:nvPr>
            <p:ph type="sldNum" sz="quarter" idx="11"/>
          </p:nvPr>
        </p:nvSpPr>
        <p:spPr/>
        <p:txBody>
          <a:bodyPr rtlCol="0"/>
          <a:lstStyle/>
          <a:p>
            <a:fld id="{4C691675-2BA4-4845-A340-D97CA595BA84}" type="slidenum">
              <a:rPr lang="en-AU" smtClean="0"/>
              <a:t>‹#›</a:t>
            </a:fld>
            <a:endParaRPr lang="en-AU"/>
          </a:p>
        </p:txBody>
      </p:sp>
      <p:sp>
        <p:nvSpPr>
          <p:cNvPr id="28" name="Footer Placeholder 27"/>
          <p:cNvSpPr>
            <a:spLocks noGrp="1"/>
          </p:cNvSpPr>
          <p:nvPr>
            <p:ph type="ftr" sz="quarter" idx="12"/>
          </p:nvPr>
        </p:nvSpPr>
        <p:spPr/>
        <p:txBody>
          <a:bodyPr rtlCol="0"/>
          <a:lstStyle/>
          <a:p>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76A19C71-C966-4464-9771-6FA12C260072}" type="datetimeFigureOut">
              <a:rPr lang="en-AU" smtClean="0"/>
              <a:t>24/11/2016</a:t>
            </a:fld>
            <a:endParaRPr lang="en-AU"/>
          </a:p>
        </p:txBody>
      </p:sp>
      <p:sp>
        <p:nvSpPr>
          <p:cNvPr id="4" name="Footer Placeholder 3"/>
          <p:cNvSpPr>
            <a:spLocks noGrp="1"/>
          </p:cNvSpPr>
          <p:nvPr>
            <p:ph type="ftr" sz="quarter" idx="11"/>
          </p:nvPr>
        </p:nvSpPr>
        <p:spPr>
          <a:xfrm>
            <a:off x="5257800" y="612648"/>
            <a:ext cx="1325880" cy="457200"/>
          </a:xfrm>
        </p:spPr>
        <p:txBody>
          <a:bodyPr/>
          <a:lstStyle/>
          <a:p>
            <a:endParaRPr lang="en-AU"/>
          </a:p>
        </p:txBody>
      </p:sp>
      <p:sp>
        <p:nvSpPr>
          <p:cNvPr id="5" name="Slide Number Placeholder 4"/>
          <p:cNvSpPr>
            <a:spLocks noGrp="1"/>
          </p:cNvSpPr>
          <p:nvPr>
            <p:ph type="sldNum" sz="quarter" idx="12"/>
          </p:nvPr>
        </p:nvSpPr>
        <p:spPr>
          <a:xfrm>
            <a:off x="8174736" y="2272"/>
            <a:ext cx="762000" cy="365760"/>
          </a:xfrm>
        </p:spPr>
        <p:txBody>
          <a:bodyPr/>
          <a:lstStyle/>
          <a:p>
            <a:fld id="{4C691675-2BA4-4845-A340-D97CA595BA8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19C71-C966-4464-9771-6FA12C260072}" type="datetimeFigureOut">
              <a:rPr lang="en-AU" smtClean="0"/>
              <a:t>24/11/2016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C691675-2BA4-4845-A340-D97CA595BA8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6A19C71-C966-4464-9771-6FA12C260072}" type="datetimeFigureOut">
              <a:rPr lang="en-AU" smtClean="0"/>
              <a:t>24/11/2016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691675-2BA4-4845-A340-D97CA595BA8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A19C71-C966-4464-9771-6FA12C260072}" type="datetimeFigureOut">
              <a:rPr lang="en-AU" smtClean="0"/>
              <a:t>24/11/2016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691675-2BA4-4845-A340-D97CA595BA8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6A19C71-C966-4464-9771-6FA12C260072}" type="datetimeFigureOut">
              <a:rPr lang="en-AU" smtClean="0"/>
              <a:t>24/11/2016</a:t>
            </a:fld>
            <a:endParaRPr lang="en-AU"/>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AU"/>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C691675-2BA4-4845-A340-D97CA595BA84}"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AU" dirty="0"/>
          </a:p>
        </p:txBody>
      </p:sp>
      <p:sp>
        <p:nvSpPr>
          <p:cNvPr id="3" name="Subtitle 2"/>
          <p:cNvSpPr>
            <a:spLocks noGrp="1"/>
          </p:cNvSpPr>
          <p:nvPr>
            <p:ph type="subTitle" idx="1"/>
          </p:nvPr>
        </p:nvSpPr>
        <p:spPr/>
        <p:txBody>
          <a:bodyPr/>
          <a:lstStyle/>
          <a:p>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76672"/>
            <a:ext cx="6935890" cy="4609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8955669"/>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2A Chemistry</a:t>
            </a:r>
            <a:endParaRPr lang="en-AU" dirty="0"/>
          </a:p>
        </p:txBody>
      </p:sp>
      <p:sp>
        <p:nvSpPr>
          <p:cNvPr id="3" name="Subtitle 2"/>
          <p:cNvSpPr>
            <a:spLocks noGrp="1"/>
          </p:cNvSpPr>
          <p:nvPr>
            <p:ph type="subTitle" idx="1"/>
          </p:nvPr>
        </p:nvSpPr>
        <p:spPr/>
        <p:txBody>
          <a:bodyPr/>
          <a:lstStyle/>
          <a:p>
            <a:r>
              <a:rPr lang="en-AU" dirty="0" smtClean="0"/>
              <a:t>Acid-Base Reactions</a:t>
            </a:r>
            <a:endParaRPr lang="en-AU" dirty="0"/>
          </a:p>
        </p:txBody>
      </p:sp>
    </p:spTree>
    <p:extLst>
      <p:ext uri="{BB962C8B-B14F-4D97-AF65-F5344CB8AC3E}">
        <p14:creationId xmlns:p14="http://schemas.microsoft.com/office/powerpoint/2010/main" val="1535163231"/>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Review</a:t>
            </a:r>
            <a:endParaRPr lang="en-AU" dirty="0"/>
          </a:p>
        </p:txBody>
      </p:sp>
      <p:sp>
        <p:nvSpPr>
          <p:cNvPr id="3" name="Content Placeholder 2"/>
          <p:cNvSpPr>
            <a:spLocks noGrp="1"/>
          </p:cNvSpPr>
          <p:nvPr>
            <p:ph idx="1"/>
          </p:nvPr>
        </p:nvSpPr>
        <p:spPr/>
        <p:txBody>
          <a:bodyPr/>
          <a:lstStyle/>
          <a:p>
            <a:r>
              <a:rPr lang="en-AU" dirty="0" smtClean="0"/>
              <a:t>Acids contain H</a:t>
            </a:r>
            <a:r>
              <a:rPr lang="en-AU" baseline="30000" dirty="0" smtClean="0"/>
              <a:t>+</a:t>
            </a:r>
            <a:r>
              <a:rPr lang="en-AU" dirty="0" smtClean="0"/>
              <a:t> or produce them in solution, are sour, corrosive and have a pH less than 7</a:t>
            </a:r>
          </a:p>
          <a:p>
            <a:r>
              <a:rPr lang="en-AU" dirty="0" smtClean="0"/>
              <a:t>Bases contain OH</a:t>
            </a:r>
            <a:r>
              <a:rPr lang="en-AU" baseline="30000" dirty="0" smtClean="0"/>
              <a:t>-</a:t>
            </a:r>
            <a:r>
              <a:rPr lang="en-AU" dirty="0" smtClean="0"/>
              <a:t> or produce them in solution, are bitter, corrosive and have a pH more than 7.</a:t>
            </a:r>
          </a:p>
          <a:p>
            <a:r>
              <a:rPr lang="en-AU" dirty="0" smtClean="0"/>
              <a:t>Strong acids or bases fully ionises or dissociates, and include </a:t>
            </a:r>
            <a:r>
              <a:rPr lang="en-AU" dirty="0" err="1" smtClean="0"/>
              <a:t>HCl</a:t>
            </a:r>
            <a:r>
              <a:rPr lang="en-AU" dirty="0" smtClean="0"/>
              <a:t>, HNO3, H2SO4 and group I metal hydroxides.</a:t>
            </a:r>
          </a:p>
          <a:p>
            <a:r>
              <a:rPr lang="en-AU" dirty="0" smtClean="0"/>
              <a:t>pH = -log [H</a:t>
            </a:r>
            <a:r>
              <a:rPr lang="en-AU" baseline="30000" dirty="0" smtClean="0"/>
              <a:t>+</a:t>
            </a:r>
            <a:r>
              <a:rPr lang="en-AU" dirty="0" smtClean="0"/>
              <a:t>]</a:t>
            </a:r>
            <a:endParaRPr lang="en-AU" dirty="0"/>
          </a:p>
        </p:txBody>
      </p:sp>
    </p:spTree>
    <p:extLst>
      <p:ext uri="{BB962C8B-B14F-4D97-AF65-F5344CB8AC3E}">
        <p14:creationId xmlns:p14="http://schemas.microsoft.com/office/powerpoint/2010/main" val="3129123204"/>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Objectives</a:t>
            </a:r>
            <a:endParaRPr lang="en-AU" dirty="0"/>
          </a:p>
        </p:txBody>
      </p:sp>
      <p:sp>
        <p:nvSpPr>
          <p:cNvPr id="3" name="Content Placeholder 2"/>
          <p:cNvSpPr>
            <a:spLocks noGrp="1"/>
          </p:cNvSpPr>
          <p:nvPr>
            <p:ph idx="1"/>
          </p:nvPr>
        </p:nvSpPr>
        <p:spPr/>
        <p:txBody>
          <a:bodyPr/>
          <a:lstStyle/>
          <a:p>
            <a:r>
              <a:rPr lang="en-AU" dirty="0"/>
              <a:t>patterns of the reactions of acids and bases, including reactions of acids with bases, metals and carbonates and the reactions of bases with acids and ammonium salts, allow products and observations to be predicted from reactants; ionic equations represent the reacting species and products in these reactions </a:t>
            </a:r>
          </a:p>
        </p:txBody>
      </p:sp>
    </p:spTree>
    <p:extLst>
      <p:ext uri="{BB962C8B-B14F-4D97-AF65-F5344CB8AC3E}">
        <p14:creationId xmlns:p14="http://schemas.microsoft.com/office/powerpoint/2010/main" val="2435659950"/>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General reactions:</a:t>
            </a:r>
            <a:endParaRPr lang="en-AU" dirty="0"/>
          </a:p>
        </p:txBody>
      </p:sp>
      <p:sp>
        <p:nvSpPr>
          <p:cNvPr id="3" name="Content Placeholder 2"/>
          <p:cNvSpPr>
            <a:spLocks noGrp="1"/>
          </p:cNvSpPr>
          <p:nvPr>
            <p:ph idx="1"/>
          </p:nvPr>
        </p:nvSpPr>
        <p:spPr/>
        <p:txBody>
          <a:bodyPr/>
          <a:lstStyle/>
          <a:p>
            <a:r>
              <a:rPr lang="en-AU" dirty="0" smtClean="0"/>
              <a:t>Acid + Base </a:t>
            </a:r>
            <a:r>
              <a:rPr lang="en-AU" dirty="0" smtClean="0">
                <a:sym typeface="Wingdings" pitchFamily="2" charset="2"/>
              </a:rPr>
              <a:t>  H2O + salt </a:t>
            </a:r>
          </a:p>
          <a:p>
            <a:pPr marL="109728" indent="0">
              <a:buNone/>
            </a:pPr>
            <a:r>
              <a:rPr lang="en-AU" dirty="0" smtClean="0">
                <a:sym typeface="Wingdings" pitchFamily="2" charset="2"/>
              </a:rPr>
              <a:t>(salt depends on which other ions are left when you take out H</a:t>
            </a:r>
            <a:r>
              <a:rPr lang="en-AU" baseline="30000" dirty="0" smtClean="0">
                <a:sym typeface="Wingdings" pitchFamily="2" charset="2"/>
              </a:rPr>
              <a:t>+</a:t>
            </a:r>
            <a:r>
              <a:rPr lang="en-AU" dirty="0" smtClean="0">
                <a:sym typeface="Wingdings" pitchFamily="2" charset="2"/>
              </a:rPr>
              <a:t> and OH</a:t>
            </a:r>
            <a:r>
              <a:rPr lang="en-AU" baseline="30000" dirty="0" smtClean="0">
                <a:sym typeface="Wingdings" pitchFamily="2" charset="2"/>
              </a:rPr>
              <a:t>-</a:t>
            </a:r>
            <a:r>
              <a:rPr lang="en-AU" dirty="0" smtClean="0">
                <a:sym typeface="Wingdings" pitchFamily="2" charset="2"/>
              </a:rPr>
              <a:t>; pH of salt depends on strength of acid/base)</a:t>
            </a:r>
          </a:p>
          <a:p>
            <a:r>
              <a:rPr lang="en-AU" dirty="0" smtClean="0">
                <a:sym typeface="Wingdings" pitchFamily="2" charset="2"/>
              </a:rPr>
              <a:t>Acid + Carbonate   CO2 + H2O + salt</a:t>
            </a:r>
          </a:p>
          <a:p>
            <a:pPr marL="109728" indent="0">
              <a:buNone/>
            </a:pPr>
            <a:r>
              <a:rPr lang="en-AU" dirty="0" smtClean="0">
                <a:sym typeface="Wingdings" pitchFamily="2" charset="2"/>
              </a:rPr>
              <a:t>(works for hydrogen carbonates too)</a:t>
            </a:r>
          </a:p>
          <a:p>
            <a:r>
              <a:rPr lang="en-AU" dirty="0" smtClean="0">
                <a:sym typeface="Wingdings" pitchFamily="2" charset="2"/>
              </a:rPr>
              <a:t>Acid + Metal   H2 + salt</a:t>
            </a:r>
          </a:p>
          <a:p>
            <a:r>
              <a:rPr lang="en-AU" dirty="0" smtClean="0">
                <a:solidFill>
                  <a:schemeClr val="bg1">
                    <a:lumMod val="50000"/>
                  </a:schemeClr>
                </a:solidFill>
                <a:sym typeface="Wingdings" pitchFamily="2" charset="2"/>
              </a:rPr>
              <a:t>Bases +ammonium salts   NH3 + H20 + salt</a:t>
            </a:r>
            <a:endParaRPr lang="en-AU" dirty="0">
              <a:solidFill>
                <a:schemeClr val="bg1">
                  <a:lumMod val="50000"/>
                </a:schemeClr>
              </a:solidFill>
            </a:endParaRPr>
          </a:p>
        </p:txBody>
      </p:sp>
    </p:spTree>
    <p:extLst>
      <p:ext uri="{BB962C8B-B14F-4D97-AF65-F5344CB8AC3E}">
        <p14:creationId xmlns:p14="http://schemas.microsoft.com/office/powerpoint/2010/main" val="4275364520"/>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Remember</a:t>
            </a:r>
            <a:endParaRPr lang="en-AU" dirty="0"/>
          </a:p>
        </p:txBody>
      </p:sp>
      <p:sp>
        <p:nvSpPr>
          <p:cNvPr id="3" name="Content Placeholder 2"/>
          <p:cNvSpPr>
            <a:spLocks noGrp="1"/>
          </p:cNvSpPr>
          <p:nvPr>
            <p:ph idx="1"/>
          </p:nvPr>
        </p:nvSpPr>
        <p:spPr/>
        <p:txBody>
          <a:bodyPr/>
          <a:lstStyle/>
          <a:p>
            <a:r>
              <a:rPr lang="en-AU" dirty="0" smtClean="0"/>
              <a:t>Non-metal oxides are acidic</a:t>
            </a:r>
          </a:p>
          <a:p>
            <a:r>
              <a:rPr lang="en-AU" dirty="0" smtClean="0"/>
              <a:t>Metal oxides </a:t>
            </a:r>
            <a:r>
              <a:rPr lang="en-AU" smtClean="0"/>
              <a:t>are basic</a:t>
            </a:r>
            <a:endParaRPr lang="en-AU" dirty="0"/>
          </a:p>
        </p:txBody>
      </p:sp>
    </p:spTree>
    <p:extLst>
      <p:ext uri="{BB962C8B-B14F-4D97-AF65-F5344CB8AC3E}">
        <p14:creationId xmlns:p14="http://schemas.microsoft.com/office/powerpoint/2010/main" val="4032740030"/>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easy way…</a:t>
            </a:r>
            <a:endParaRPr lang="en-AU" dirty="0"/>
          </a:p>
        </p:txBody>
      </p:sp>
      <p:sp>
        <p:nvSpPr>
          <p:cNvPr id="3" name="Content Placeholder 2"/>
          <p:cNvSpPr>
            <a:spLocks noGrp="1"/>
          </p:cNvSpPr>
          <p:nvPr>
            <p:ph idx="1"/>
          </p:nvPr>
        </p:nvSpPr>
        <p:spPr/>
        <p:txBody>
          <a:bodyPr/>
          <a:lstStyle/>
          <a:p>
            <a:r>
              <a:rPr lang="en-AU" dirty="0" smtClean="0"/>
              <a:t>Can you make NH3?</a:t>
            </a:r>
          </a:p>
          <a:p>
            <a:r>
              <a:rPr lang="en-AU" dirty="0" smtClean="0"/>
              <a:t>Can you make CO2?</a:t>
            </a:r>
          </a:p>
          <a:p>
            <a:r>
              <a:rPr lang="en-AU" dirty="0" smtClean="0"/>
              <a:t>Can you make H2O?</a:t>
            </a:r>
          </a:p>
          <a:p>
            <a:r>
              <a:rPr lang="en-AU" dirty="0" smtClean="0"/>
              <a:t>Can you make H2?</a:t>
            </a:r>
          </a:p>
          <a:p>
            <a:r>
              <a:rPr lang="en-AU" dirty="0" smtClean="0"/>
              <a:t>Leftovers become the salt.</a:t>
            </a:r>
          </a:p>
          <a:p>
            <a:r>
              <a:rPr lang="en-AU" dirty="0" smtClean="0"/>
              <a:t>If you can’t make anything from above, it could be a precipitation equation.</a:t>
            </a:r>
            <a:endParaRPr lang="en-AU" dirty="0"/>
          </a:p>
        </p:txBody>
      </p:sp>
    </p:spTree>
    <p:extLst>
      <p:ext uri="{BB962C8B-B14F-4D97-AF65-F5344CB8AC3E}">
        <p14:creationId xmlns:p14="http://schemas.microsoft.com/office/powerpoint/2010/main" val="1195149981"/>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Ionic equations</a:t>
            </a:r>
            <a:endParaRPr lang="en-AU" dirty="0"/>
          </a:p>
        </p:txBody>
      </p:sp>
      <p:sp>
        <p:nvSpPr>
          <p:cNvPr id="3" name="Content Placeholder 2"/>
          <p:cNvSpPr>
            <a:spLocks noGrp="1"/>
          </p:cNvSpPr>
          <p:nvPr>
            <p:ph idx="1"/>
          </p:nvPr>
        </p:nvSpPr>
        <p:spPr/>
        <p:txBody>
          <a:bodyPr/>
          <a:lstStyle/>
          <a:p>
            <a:r>
              <a:rPr lang="en-AU" dirty="0" smtClean="0"/>
              <a:t>Strong acids or bases fully ionise/dissociate – show as ions in the equation.</a:t>
            </a:r>
          </a:p>
          <a:p>
            <a:r>
              <a:rPr lang="en-AU" dirty="0" smtClean="0"/>
              <a:t>Weak acids do not – show as molecules in the equation.</a:t>
            </a:r>
            <a:endParaRPr lang="en-AU" dirty="0"/>
          </a:p>
        </p:txBody>
      </p:sp>
    </p:spTree>
    <p:extLst>
      <p:ext uri="{BB962C8B-B14F-4D97-AF65-F5344CB8AC3E}">
        <p14:creationId xmlns:p14="http://schemas.microsoft.com/office/powerpoint/2010/main" val="1278337354"/>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548680"/>
            <a:ext cx="5184576"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803489"/>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 A2CHE Strength of acids and bases</Template>
  <TotalTime>39</TotalTime>
  <Words>280</Words>
  <Application>Microsoft Office PowerPoint</Application>
  <PresentationFormat>On-screen Show (4:3)</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Urban</vt:lpstr>
      <vt:lpstr>PowerPoint Presentation</vt:lpstr>
      <vt:lpstr>2A Chemistry</vt:lpstr>
      <vt:lpstr> Review</vt:lpstr>
      <vt:lpstr>Objectives</vt:lpstr>
      <vt:lpstr>General reactions:</vt:lpstr>
      <vt:lpstr>Remember</vt:lpstr>
      <vt:lpstr>The easy way…</vt:lpstr>
      <vt:lpstr>Ionic equations</vt:lpstr>
      <vt:lpstr>PowerPoint Presentation</vt:lpstr>
    </vt:vector>
  </TitlesOfParts>
  <Company>The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Kristy</dc:creator>
  <cp:lastModifiedBy>JOHNSON Kristy</cp:lastModifiedBy>
  <cp:revision>6</cp:revision>
  <dcterms:created xsi:type="dcterms:W3CDTF">2015-08-19T11:46:14Z</dcterms:created>
  <dcterms:modified xsi:type="dcterms:W3CDTF">2016-11-24T07:37:26Z</dcterms:modified>
</cp:coreProperties>
</file>