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8" r:id="rId2"/>
    <p:sldId id="256" r:id="rId3"/>
    <p:sldId id="257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712" autoAdjust="0"/>
  </p:normalViewPr>
  <p:slideViewPr>
    <p:cSldViewPr snapToGrid="0">
      <p:cViewPr>
        <p:scale>
          <a:sx n="41" d="100"/>
          <a:sy n="41" d="100"/>
        </p:scale>
        <p:origin x="-2658" y="-15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AA152-E3F8-4019-B39C-732FFD0A38D8}" type="datetimeFigureOut">
              <a:rPr lang="en-AU" smtClean="0"/>
              <a:t>24/11/2016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9792D-1F83-4052-9B96-55879A1704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2447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9792D-1F83-4052-9B96-55879A1704C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6541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512EBB16-EB99-4A26-BBEF-00EB24749C1D}" type="datetimeFigureOut">
              <a:rPr lang="en-AU" smtClean="0"/>
              <a:t>24/11/2016</a:t>
            </a:fld>
            <a:endParaRPr lang="en-A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A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DE4F6F43-FB4F-4418-B0F4-5A77EB55CEF7}" type="slidenum">
              <a:rPr lang="en-AU" smtClean="0"/>
              <a:t>‹#›</a:t>
            </a:fld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65025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BB16-EB99-4A26-BBEF-00EB24749C1D}" type="datetimeFigureOut">
              <a:rPr lang="en-AU" smtClean="0"/>
              <a:t>24/11/2016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F6F43-FB4F-4418-B0F4-5A77EB55CE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094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BB16-EB99-4A26-BBEF-00EB24749C1D}" type="datetimeFigureOut">
              <a:rPr lang="en-AU" smtClean="0"/>
              <a:t>24/11/2016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F6F43-FB4F-4418-B0F4-5A77EB55CEF7}" type="slidenum">
              <a:rPr lang="en-AU" smtClean="0"/>
              <a:t>‹#›</a:t>
            </a:fld>
            <a:endParaRPr lang="en-AU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71657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BB16-EB99-4A26-BBEF-00EB24749C1D}" type="datetimeFigureOut">
              <a:rPr lang="en-AU" smtClean="0"/>
              <a:t>24/11/2016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F6F43-FB4F-4418-B0F4-5A77EB55CEF7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9342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512EBB16-EB99-4A26-BBEF-00EB24749C1D}" type="datetimeFigureOut">
              <a:rPr lang="en-AU" smtClean="0"/>
              <a:t>24/11/2016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DE4F6F43-FB4F-4418-B0F4-5A77EB55CEF7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460166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BB16-EB99-4A26-BBEF-00EB24749C1D}" type="datetimeFigureOut">
              <a:rPr lang="en-AU" smtClean="0"/>
              <a:t>24/11/2016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F6F43-FB4F-4418-B0F4-5A77EB55CEF7}" type="slidenum">
              <a:rPr lang="en-AU" smtClean="0"/>
              <a:t>‹#›</a:t>
            </a:fld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5194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BB16-EB99-4A26-BBEF-00EB24749C1D}" type="datetimeFigureOut">
              <a:rPr lang="en-AU" smtClean="0"/>
              <a:t>24/11/2016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F6F43-FB4F-4418-B0F4-5A77EB55CEF7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8060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BB16-EB99-4A26-BBEF-00EB24749C1D}" type="datetimeFigureOut">
              <a:rPr lang="en-AU" smtClean="0"/>
              <a:t>24/11/2016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F6F43-FB4F-4418-B0F4-5A77EB55CEF7}" type="slidenum">
              <a:rPr lang="en-AU" smtClean="0"/>
              <a:t>‹#›</a:t>
            </a:fld>
            <a:endParaRPr lang="en-AU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36710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BB16-EB99-4A26-BBEF-00EB24749C1D}" type="datetimeFigureOut">
              <a:rPr lang="en-AU" smtClean="0"/>
              <a:t>24/11/2016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F6F43-FB4F-4418-B0F4-5A77EB55CEF7}" type="slidenum">
              <a:rPr lang="en-AU" smtClean="0"/>
              <a:t>‹#›</a:t>
            </a:fld>
            <a:endParaRPr lang="en-AU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06823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BB16-EB99-4A26-BBEF-00EB24749C1D}" type="datetimeFigureOut">
              <a:rPr lang="en-AU" smtClean="0"/>
              <a:t>24/11/2016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F6F43-FB4F-4418-B0F4-5A77EB55CEF7}" type="slidenum">
              <a:rPr lang="en-AU" smtClean="0"/>
              <a:t>‹#›</a:t>
            </a:fld>
            <a:endParaRPr lang="en-AU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6721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BB16-EB99-4A26-BBEF-00EB24749C1D}" type="datetimeFigureOut">
              <a:rPr lang="en-AU" smtClean="0"/>
              <a:t>24/11/2016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F6F43-FB4F-4418-B0F4-5A77EB55CEF7}" type="slidenum">
              <a:rPr lang="en-AU" smtClean="0"/>
              <a:t>‹#›</a:t>
            </a:fld>
            <a:endParaRPr lang="en-AU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611299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12EBB16-EB99-4A26-BBEF-00EB24749C1D}" type="datetimeFigureOut">
              <a:rPr lang="en-AU" smtClean="0"/>
              <a:t>24/11/2016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E4F6F43-FB4F-4418-B0F4-5A77EB55CEF7}" type="slidenum">
              <a:rPr lang="en-AU" smtClean="0"/>
              <a:t>‹#›</a:t>
            </a:fld>
            <a:endParaRPr lang="en-AU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38661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770" y="381000"/>
            <a:ext cx="6213230" cy="621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6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A2 Chemistry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Stoichiometry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105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Objectives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AU" dirty="0"/>
              <a:t>the mole concept can be used to calculate the mass of substances and volume of gases (at standard temperature and pressure) involved in a chemical reaction </a:t>
            </a:r>
          </a:p>
          <a:p>
            <a:pPr lvl="0"/>
            <a:r>
              <a:rPr lang="en-AU" dirty="0"/>
              <a:t>the mole concept can be used to calculate the mass of solute, and solution concentrations and volumes involved in a chemical reaction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1045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Stoichiometry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A balanced chemical equation shows the mole ratio relationship between each of the reactants and products.</a:t>
            </a:r>
          </a:p>
          <a:p>
            <a:endParaRPr lang="en-AU" dirty="0"/>
          </a:p>
          <a:p>
            <a:pPr marL="594360" lvl="2" indent="0">
              <a:buNone/>
            </a:pPr>
            <a:r>
              <a:rPr lang="en-AU" sz="4000" dirty="0" err="1" smtClean="0"/>
              <a:t>HCl</a:t>
            </a:r>
            <a:r>
              <a:rPr lang="en-AU" sz="4000" dirty="0" smtClean="0"/>
              <a:t> (</a:t>
            </a:r>
            <a:r>
              <a:rPr lang="en-AU" sz="4000" dirty="0" err="1" smtClean="0"/>
              <a:t>aq</a:t>
            </a:r>
            <a:r>
              <a:rPr lang="en-AU" sz="4000" dirty="0" smtClean="0"/>
              <a:t>) + Mg (s)  </a:t>
            </a:r>
            <a:r>
              <a:rPr lang="en-AU" sz="4000" dirty="0" smtClean="0">
                <a:sym typeface="Wingdings" panose="05000000000000000000" pitchFamily="2" charset="2"/>
              </a:rPr>
              <a:t>  H</a:t>
            </a:r>
            <a:r>
              <a:rPr lang="en-AU" sz="4000" baseline="-25000" dirty="0" smtClean="0">
                <a:sym typeface="Wingdings" panose="05000000000000000000" pitchFamily="2" charset="2"/>
              </a:rPr>
              <a:t>2 </a:t>
            </a:r>
            <a:r>
              <a:rPr lang="en-AU" sz="4000" dirty="0" smtClean="0">
                <a:sym typeface="Wingdings" panose="05000000000000000000" pitchFamily="2" charset="2"/>
              </a:rPr>
              <a:t>(g) + MgCl</a:t>
            </a:r>
            <a:r>
              <a:rPr lang="en-AU" sz="4000" baseline="-25000" dirty="0" smtClean="0">
                <a:sym typeface="Wingdings" panose="05000000000000000000" pitchFamily="2" charset="2"/>
              </a:rPr>
              <a:t>2</a:t>
            </a:r>
            <a:r>
              <a:rPr lang="en-AU" sz="4000" dirty="0" smtClean="0">
                <a:sym typeface="Wingdings" panose="05000000000000000000" pitchFamily="2" charset="2"/>
              </a:rPr>
              <a:t> (</a:t>
            </a:r>
            <a:r>
              <a:rPr lang="en-AU" sz="4000" dirty="0" err="1" smtClean="0">
                <a:sym typeface="Wingdings" panose="05000000000000000000" pitchFamily="2" charset="2"/>
              </a:rPr>
              <a:t>aq</a:t>
            </a:r>
            <a:r>
              <a:rPr lang="en-AU" sz="4000" dirty="0" smtClean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en-AU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899885" y="2583542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rgbClr val="FF0000"/>
                </a:solidFill>
              </a:rPr>
              <a:t>2</a:t>
            </a:r>
            <a:endParaRPr lang="en-AU" sz="36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885" y="3120570"/>
            <a:ext cx="11088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smtClean="0"/>
              <a:t>    2         :    1        :     1      :     1    </a:t>
            </a:r>
            <a:r>
              <a:rPr lang="en-AU" dirty="0" smtClean="0"/>
              <a:t>   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8344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Mole-mole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11201" y="1203960"/>
            <a:ext cx="10972800" cy="4937760"/>
          </a:xfrm>
        </p:spPr>
        <p:txBody>
          <a:bodyPr/>
          <a:lstStyle/>
          <a:p>
            <a:r>
              <a:rPr lang="en-AU" dirty="0" smtClean="0"/>
              <a:t>Method 1:  Ratios</a:t>
            </a:r>
          </a:p>
          <a:p>
            <a:pPr marL="0" indent="0">
              <a:buNone/>
            </a:pPr>
            <a:r>
              <a:rPr lang="en-AU" dirty="0"/>
              <a:t>	</a:t>
            </a:r>
            <a:r>
              <a:rPr lang="en-AU" dirty="0" err="1" smtClean="0"/>
              <a:t>eg</a:t>
            </a:r>
            <a:r>
              <a:rPr lang="en-AU" dirty="0" smtClean="0"/>
              <a:t> How many moles of H</a:t>
            </a:r>
            <a:r>
              <a:rPr lang="en-AU" baseline="-25000" dirty="0" smtClean="0"/>
              <a:t>2 </a:t>
            </a:r>
            <a:r>
              <a:rPr lang="en-AU" dirty="0" smtClean="0"/>
              <a:t>can be produced from 6 </a:t>
            </a:r>
            <a:r>
              <a:rPr lang="en-AU" dirty="0" err="1" smtClean="0"/>
              <a:t>mol</a:t>
            </a:r>
            <a:r>
              <a:rPr lang="en-AU" dirty="0" smtClean="0"/>
              <a:t> of </a:t>
            </a:r>
            <a:r>
              <a:rPr lang="en-AU" dirty="0" err="1" smtClean="0"/>
              <a:t>HCl</a:t>
            </a:r>
            <a:r>
              <a:rPr lang="en-AU" dirty="0" smtClean="0"/>
              <a:t> ?</a:t>
            </a:r>
          </a:p>
          <a:p>
            <a:endParaRPr lang="en-AU" dirty="0"/>
          </a:p>
          <a:p>
            <a:pPr marL="594360" lvl="2" indent="0">
              <a:buNone/>
            </a:pPr>
            <a:r>
              <a:rPr lang="en-AU" sz="4000" dirty="0" err="1" smtClean="0"/>
              <a:t>HCl</a:t>
            </a:r>
            <a:r>
              <a:rPr lang="en-AU" sz="4000" dirty="0" smtClean="0"/>
              <a:t> (</a:t>
            </a:r>
            <a:r>
              <a:rPr lang="en-AU" sz="4000" dirty="0" err="1" smtClean="0"/>
              <a:t>aq</a:t>
            </a:r>
            <a:r>
              <a:rPr lang="en-AU" sz="4000" dirty="0" smtClean="0"/>
              <a:t>) + Mg (s)  </a:t>
            </a:r>
            <a:r>
              <a:rPr lang="en-AU" sz="4000" dirty="0" smtClean="0">
                <a:sym typeface="Wingdings" panose="05000000000000000000" pitchFamily="2" charset="2"/>
              </a:rPr>
              <a:t>  H</a:t>
            </a:r>
            <a:r>
              <a:rPr lang="en-AU" sz="4000" baseline="-25000" dirty="0" smtClean="0">
                <a:sym typeface="Wingdings" panose="05000000000000000000" pitchFamily="2" charset="2"/>
              </a:rPr>
              <a:t>2 </a:t>
            </a:r>
            <a:r>
              <a:rPr lang="en-AU" sz="4000" dirty="0" smtClean="0">
                <a:sym typeface="Wingdings" panose="05000000000000000000" pitchFamily="2" charset="2"/>
              </a:rPr>
              <a:t>(g) + MgCl</a:t>
            </a:r>
            <a:r>
              <a:rPr lang="en-AU" sz="4000" baseline="-25000" dirty="0" smtClean="0">
                <a:sym typeface="Wingdings" panose="05000000000000000000" pitchFamily="2" charset="2"/>
              </a:rPr>
              <a:t>2</a:t>
            </a:r>
            <a:r>
              <a:rPr lang="en-AU" sz="4000" dirty="0" smtClean="0">
                <a:sym typeface="Wingdings" panose="05000000000000000000" pitchFamily="2" charset="2"/>
              </a:rPr>
              <a:t> (</a:t>
            </a:r>
            <a:r>
              <a:rPr lang="en-AU" sz="4000" dirty="0" err="1" smtClean="0">
                <a:sym typeface="Wingdings" panose="05000000000000000000" pitchFamily="2" charset="2"/>
              </a:rPr>
              <a:t>aq</a:t>
            </a:r>
            <a:r>
              <a:rPr lang="en-AU" sz="4000" dirty="0" smtClean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en-AU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899885" y="2721204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rgbClr val="FF0000"/>
                </a:solidFill>
              </a:rPr>
              <a:t>2</a:t>
            </a:r>
            <a:endParaRPr lang="en-AU" sz="36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1" y="3585029"/>
            <a:ext cx="2133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 smtClean="0"/>
              <a:t>2</a:t>
            </a:r>
            <a:endParaRPr lang="en-AU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6197601" y="3570515"/>
            <a:ext cx="22497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 smtClean="0"/>
              <a:t>1</a:t>
            </a:r>
            <a:endParaRPr lang="en-AU" sz="6000" dirty="0"/>
          </a:p>
        </p:txBody>
      </p:sp>
      <p:sp>
        <p:nvSpPr>
          <p:cNvPr id="8" name="TextBox 7"/>
          <p:cNvSpPr txBox="1"/>
          <p:nvPr/>
        </p:nvSpPr>
        <p:spPr>
          <a:xfrm>
            <a:off x="1248230" y="4869539"/>
            <a:ext cx="612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6000" dirty="0" smtClean="0"/>
              <a:t>6</a:t>
            </a:r>
            <a:endParaRPr lang="en-AU" sz="6000" dirty="0"/>
          </a:p>
        </p:txBody>
      </p:sp>
      <p:sp>
        <p:nvSpPr>
          <p:cNvPr id="9" name="TextBox 8"/>
          <p:cNvSpPr txBox="1"/>
          <p:nvPr/>
        </p:nvSpPr>
        <p:spPr>
          <a:xfrm>
            <a:off x="6197601" y="4863737"/>
            <a:ext cx="2119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/>
              <a:t>x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074057" y="4586178"/>
            <a:ext cx="986973" cy="145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69583"/>
            <a:ext cx="1133954" cy="170703"/>
          </a:xfrm>
          <a:prstGeom prst="rect">
            <a:avLst/>
          </a:prstGeom>
        </p:spPr>
      </p:pic>
      <p:sp>
        <p:nvSpPr>
          <p:cNvPr id="14" name="Equal 13"/>
          <p:cNvSpPr/>
          <p:nvPr/>
        </p:nvSpPr>
        <p:spPr>
          <a:xfrm>
            <a:off x="3062514" y="4354286"/>
            <a:ext cx="1306286" cy="50945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72228" y="5828061"/>
            <a:ext cx="20008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6000" dirty="0" smtClean="0"/>
              <a:t>X = 3</a:t>
            </a:r>
            <a:endParaRPr lang="en-AU" sz="6000" dirty="0"/>
          </a:p>
        </p:txBody>
      </p:sp>
    </p:spTree>
    <p:extLst>
      <p:ext uri="{BB962C8B-B14F-4D97-AF65-F5344CB8AC3E}">
        <p14:creationId xmlns:p14="http://schemas.microsoft.com/office/powerpoint/2010/main" val="410686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33333E-6 L -0.36784 -0.1935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98" y="-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7.40741E-7 L 0.40768 0.1865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73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22222E-6 L 0.40899 -0.1770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43" y="-886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4" grpId="1"/>
      <p:bldP spid="7" grpId="0"/>
      <p:bldP spid="7" grpId="2"/>
      <p:bldP spid="8" grpId="0"/>
      <p:bldP spid="8" grpId="1"/>
      <p:bldP spid="9" grpId="0"/>
      <p:bldP spid="9" grpId="1"/>
      <p:bldP spid="14" grpId="0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Mole-mole stoichiometry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Method 2: Stoichiometry formula</a:t>
            </a:r>
          </a:p>
          <a:p>
            <a:r>
              <a:rPr lang="en-AU" dirty="0"/>
              <a:t>How many moles of H</a:t>
            </a:r>
            <a:r>
              <a:rPr lang="en-AU" baseline="-25000" dirty="0"/>
              <a:t>2 </a:t>
            </a:r>
            <a:r>
              <a:rPr lang="en-AU" dirty="0"/>
              <a:t>can be produced from 6 </a:t>
            </a:r>
            <a:r>
              <a:rPr lang="en-AU" dirty="0" err="1"/>
              <a:t>mol</a:t>
            </a:r>
            <a:r>
              <a:rPr lang="en-AU" dirty="0"/>
              <a:t> of </a:t>
            </a:r>
            <a:r>
              <a:rPr lang="en-AU" dirty="0" err="1"/>
              <a:t>HCl</a:t>
            </a:r>
            <a:r>
              <a:rPr lang="en-AU" dirty="0"/>
              <a:t> ?</a:t>
            </a:r>
          </a:p>
          <a:p>
            <a:pPr marL="0" lvl="2" indent="0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AU" sz="3600" dirty="0" smtClean="0"/>
              <a:t>n (unknown) = coefficient (unknown)   x   n (known)</a:t>
            </a:r>
          </a:p>
          <a:p>
            <a:pPr marL="0" indent="0">
              <a:buNone/>
            </a:pPr>
            <a:r>
              <a:rPr lang="en-AU" sz="3600" dirty="0"/>
              <a:t> </a:t>
            </a:r>
            <a:r>
              <a:rPr lang="en-AU" sz="3600" dirty="0" smtClean="0"/>
              <a:t>                          coefficient (known)</a:t>
            </a:r>
          </a:p>
          <a:p>
            <a:pPr marL="0" lvl="2" indent="0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AU" sz="2800" dirty="0"/>
              <a:t>2HCl (</a:t>
            </a:r>
            <a:r>
              <a:rPr lang="en-AU" sz="2800" dirty="0" err="1"/>
              <a:t>aq</a:t>
            </a:r>
            <a:r>
              <a:rPr lang="en-AU" sz="2800" dirty="0"/>
              <a:t>) + Mg (s)  </a:t>
            </a:r>
            <a:r>
              <a:rPr lang="en-AU" sz="2800" dirty="0">
                <a:sym typeface="Wingdings" panose="05000000000000000000" pitchFamily="2" charset="2"/>
              </a:rPr>
              <a:t>  H</a:t>
            </a:r>
            <a:r>
              <a:rPr lang="en-AU" sz="2800" baseline="-25000" dirty="0">
                <a:sym typeface="Wingdings" panose="05000000000000000000" pitchFamily="2" charset="2"/>
              </a:rPr>
              <a:t>2 </a:t>
            </a:r>
            <a:r>
              <a:rPr lang="en-AU" sz="2800" dirty="0">
                <a:sym typeface="Wingdings" panose="05000000000000000000" pitchFamily="2" charset="2"/>
              </a:rPr>
              <a:t>(g) + MgCl</a:t>
            </a:r>
            <a:r>
              <a:rPr lang="en-AU" sz="2800" baseline="-25000" dirty="0">
                <a:sym typeface="Wingdings" panose="05000000000000000000" pitchFamily="2" charset="2"/>
              </a:rPr>
              <a:t>2</a:t>
            </a:r>
            <a:r>
              <a:rPr lang="en-AU" sz="2800" dirty="0">
                <a:sym typeface="Wingdings" panose="05000000000000000000" pitchFamily="2" charset="2"/>
              </a:rPr>
              <a:t> (</a:t>
            </a:r>
            <a:r>
              <a:rPr lang="en-AU" sz="2800" dirty="0" err="1">
                <a:sym typeface="Wingdings" panose="05000000000000000000" pitchFamily="2" charset="2"/>
              </a:rPr>
              <a:t>aq</a:t>
            </a:r>
            <a:r>
              <a:rPr lang="en-AU" sz="2800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	</a:t>
            </a:r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750590" y="2820691"/>
            <a:ext cx="427753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30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Not in </a:t>
            </a:r>
            <a:r>
              <a:rPr lang="en-AU" dirty="0" err="1" smtClean="0"/>
              <a:t>mol</a:t>
            </a:r>
            <a:r>
              <a:rPr lang="en-AU" dirty="0" smtClean="0"/>
              <a:t> already?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n= m                             n=CV                          n=V</a:t>
            </a:r>
          </a:p>
          <a:p>
            <a:pPr marL="0" indent="0">
              <a:buNone/>
            </a:pPr>
            <a:r>
              <a:rPr lang="en-AU" dirty="0"/>
              <a:t> </a:t>
            </a:r>
            <a:r>
              <a:rPr lang="en-AU" dirty="0" smtClean="0"/>
              <a:t>       </a:t>
            </a:r>
            <a:r>
              <a:rPr lang="en-AU" smtClean="0"/>
              <a:t>M                                                                    22.71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623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 A2CHE Rate of reaction</Template>
  <TotalTime>74</TotalTime>
  <Words>187</Words>
  <Application>Microsoft Office PowerPoint</Application>
  <PresentationFormat>Custom</PresentationFormat>
  <Paragraphs>34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Origin</vt:lpstr>
      <vt:lpstr>PowerPoint Presentation</vt:lpstr>
      <vt:lpstr>A2 Chemistry</vt:lpstr>
      <vt:lpstr>Objectives</vt:lpstr>
      <vt:lpstr>Stoichiometry</vt:lpstr>
      <vt:lpstr>Mole-mole</vt:lpstr>
      <vt:lpstr>Mole-mole stoichiometry</vt:lpstr>
      <vt:lpstr>Not in mol already?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KristyJohnson</dc:creator>
  <cp:lastModifiedBy>JOHNSON Kristy</cp:lastModifiedBy>
  <cp:revision>8</cp:revision>
  <dcterms:created xsi:type="dcterms:W3CDTF">2015-09-01T10:41:07Z</dcterms:created>
  <dcterms:modified xsi:type="dcterms:W3CDTF">2016-11-24T08:11:17Z</dcterms:modified>
</cp:coreProperties>
</file>