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8" r:id="rId4"/>
    <p:sldId id="282" r:id="rId5"/>
    <p:sldId id="259" r:id="rId6"/>
    <p:sldId id="261" r:id="rId7"/>
    <p:sldId id="265" r:id="rId8"/>
    <p:sldId id="262" r:id="rId9"/>
    <p:sldId id="266" r:id="rId10"/>
    <p:sldId id="263" r:id="rId11"/>
    <p:sldId id="272" r:id="rId12"/>
    <p:sldId id="271" r:id="rId13"/>
    <p:sldId id="267" r:id="rId14"/>
    <p:sldId id="264" r:id="rId15"/>
    <p:sldId id="270" r:id="rId16"/>
    <p:sldId id="268" r:id="rId17"/>
    <p:sldId id="269" r:id="rId18"/>
    <p:sldId id="273" r:id="rId19"/>
    <p:sldId id="274"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56B64-7353-4875-8A68-971F3CA2B3B2}" type="datetimeFigureOut">
              <a:rPr lang="en-AU" smtClean="0"/>
              <a:t>10/02/2023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656B64-7353-4875-8A68-971F3CA2B3B2}" type="datetimeFigureOut">
              <a:rPr lang="en-AU" smtClean="0"/>
              <a:t>10/02/2023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656B64-7353-4875-8A68-971F3CA2B3B2}" type="datetimeFigureOut">
              <a:rPr lang="en-AU" smtClean="0"/>
              <a:t>10/02/2023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656B64-7353-4875-8A68-971F3CA2B3B2}" type="datetimeFigureOut">
              <a:rPr lang="en-AU" smtClean="0"/>
              <a:t>10/02/2023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656B64-7353-4875-8A68-971F3CA2B3B2}" type="datetimeFigureOut">
              <a:rPr lang="en-AU" smtClean="0"/>
              <a:t>10/02/2023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656B64-7353-4875-8A68-971F3CA2B3B2}" type="datetimeFigureOut">
              <a:rPr lang="en-AU" smtClean="0"/>
              <a:t>10/02/2023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656B64-7353-4875-8A68-971F3CA2B3B2}" type="datetimeFigureOut">
              <a:rPr lang="en-AU" smtClean="0"/>
              <a:t>10/02/2023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656B64-7353-4875-8A68-971F3CA2B3B2}" type="datetimeFigureOut">
              <a:rPr lang="en-AU" smtClean="0"/>
              <a:t>10/02/2023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6B64-7353-4875-8A68-971F3CA2B3B2}" type="datetimeFigureOut">
              <a:rPr lang="en-AU" smtClean="0"/>
              <a:t>10/02/2023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4D0FF6D-A713-4961-9AA5-BF94E8001915}"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656B64-7353-4875-8A68-971F3CA2B3B2}" type="datetimeFigureOut">
              <a:rPr lang="en-AU" smtClean="0"/>
              <a:t>10/02/2023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D0FF6D-A713-4961-9AA5-BF94E8001915}"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5656B64-7353-4875-8A68-971F3CA2B3B2}" type="datetimeFigureOut">
              <a:rPr lang="en-AU" smtClean="0"/>
              <a:t>10/02/2023</a:t>
            </a:fld>
            <a:endParaRPr lang="en-AU"/>
          </a:p>
        </p:txBody>
      </p:sp>
      <p:sp>
        <p:nvSpPr>
          <p:cNvPr id="9" name="Slide Number Placeholder 8"/>
          <p:cNvSpPr>
            <a:spLocks noGrp="1"/>
          </p:cNvSpPr>
          <p:nvPr>
            <p:ph type="sldNum" sz="quarter" idx="11"/>
          </p:nvPr>
        </p:nvSpPr>
        <p:spPr/>
        <p:txBody>
          <a:bodyPr/>
          <a:lstStyle/>
          <a:p>
            <a:fld id="{34D0FF6D-A713-4961-9AA5-BF94E8001915}"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D0FF6D-A713-4961-9AA5-BF94E8001915}"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5656B64-7353-4875-8A68-971F3CA2B3B2}" type="datetimeFigureOut">
              <a:rPr lang="en-AU" smtClean="0"/>
              <a:t>10/02/2023</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A1 Chemistry</a:t>
            </a:r>
          </a:p>
        </p:txBody>
      </p:sp>
      <p:sp>
        <p:nvSpPr>
          <p:cNvPr id="3" name="Subtitle 2"/>
          <p:cNvSpPr>
            <a:spLocks noGrp="1"/>
          </p:cNvSpPr>
          <p:nvPr>
            <p:ph type="subTitle" idx="1"/>
          </p:nvPr>
        </p:nvSpPr>
        <p:spPr/>
        <p:txBody>
          <a:bodyPr/>
          <a:lstStyle/>
          <a:p>
            <a:r>
              <a:rPr lang="en-AU" dirty="0"/>
              <a:t>Periodic Table Trends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04664"/>
            <a:ext cx="2492474" cy="2492474"/>
          </a:xfrm>
          <a:prstGeom prst="rect">
            <a:avLst/>
          </a:prstGeom>
        </p:spPr>
      </p:pic>
    </p:spTree>
    <p:extLst>
      <p:ext uri="{BB962C8B-B14F-4D97-AF65-F5344CB8AC3E}">
        <p14:creationId xmlns:p14="http://schemas.microsoft.com/office/powerpoint/2010/main" val="5356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First ionisation energy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7128221"/>
              </p:ext>
            </p:extLst>
          </p:nvPr>
        </p:nvGraphicFramePr>
        <p:xfrm>
          <a:off x="179512" y="1268760"/>
          <a:ext cx="7992888" cy="5544787"/>
        </p:xfrm>
        <a:graphic>
          <a:graphicData uri="http://schemas.openxmlformats.org/drawingml/2006/table">
            <a:tbl>
              <a:tblPr bandRow="1">
                <a:tableStyleId>{5C22544A-7EE6-4342-B048-85BDC9FD1C3A}</a:tableStyleId>
              </a:tblPr>
              <a:tblGrid>
                <a:gridCol w="1979890">
                  <a:extLst>
                    <a:ext uri="{9D8B030D-6E8A-4147-A177-3AD203B41FA5}">
                      <a16:colId xmlns:a16="http://schemas.microsoft.com/office/drawing/2014/main" val="20000"/>
                    </a:ext>
                  </a:extLst>
                </a:gridCol>
                <a:gridCol w="6012998">
                  <a:extLst>
                    <a:ext uri="{9D8B030D-6E8A-4147-A177-3AD203B41FA5}">
                      <a16:colId xmlns:a16="http://schemas.microsoft.com/office/drawing/2014/main" val="20001"/>
                    </a:ext>
                  </a:extLst>
                </a:gridCol>
              </a:tblGrid>
              <a:tr h="905202">
                <a:tc>
                  <a:txBody>
                    <a:bodyPr/>
                    <a:lstStyle/>
                    <a:p>
                      <a:r>
                        <a:rPr lang="en-AU" sz="2200" dirty="0"/>
                        <a:t>What is it?</a:t>
                      </a:r>
                    </a:p>
                  </a:txBody>
                  <a:tcPr/>
                </a:tc>
                <a:tc>
                  <a:txBody>
                    <a:bodyPr/>
                    <a:lstStyle/>
                    <a:p>
                      <a:r>
                        <a:rPr lang="en-AU" sz="2200" dirty="0"/>
                        <a:t>The amount of energy required to remove</a:t>
                      </a:r>
                      <a:r>
                        <a:rPr lang="en-AU" sz="2200" baseline="0" dirty="0"/>
                        <a:t> one (outermost) electron from an atom</a:t>
                      </a:r>
                      <a:endParaRPr lang="en-AU" sz="2200" dirty="0"/>
                    </a:p>
                  </a:txBody>
                  <a:tcPr/>
                </a:tc>
                <a:extLst>
                  <a:ext uri="{0D108BD9-81ED-4DB2-BD59-A6C34878D82A}">
                    <a16:rowId xmlns:a16="http://schemas.microsoft.com/office/drawing/2014/main" val="10000"/>
                  </a:ext>
                </a:extLst>
              </a:tr>
              <a:tr h="510879">
                <a:tc>
                  <a:txBody>
                    <a:bodyPr/>
                    <a:lstStyle/>
                    <a:p>
                      <a:r>
                        <a:rPr lang="en-AU" sz="2200" dirty="0"/>
                        <a:t>Across periods it…</a:t>
                      </a:r>
                    </a:p>
                  </a:txBody>
                  <a:tcPr/>
                </a:tc>
                <a:tc>
                  <a:txBody>
                    <a:bodyPr/>
                    <a:lstStyle/>
                    <a:p>
                      <a:r>
                        <a:rPr lang="en-AU" sz="2200" dirty="0"/>
                        <a:t>generally</a:t>
                      </a:r>
                      <a:r>
                        <a:rPr lang="en-AU" sz="2200" baseline="0" dirty="0"/>
                        <a:t> i</a:t>
                      </a:r>
                      <a:r>
                        <a:rPr lang="en-AU" sz="2200" dirty="0"/>
                        <a:t>ncreases; however,</a:t>
                      </a:r>
                      <a:r>
                        <a:rPr lang="en-AU" sz="2200" baseline="0" dirty="0"/>
                        <a:t> there are “spikes” </a:t>
                      </a:r>
                      <a:endParaRPr lang="en-AU" sz="2200" dirty="0"/>
                    </a:p>
                  </a:txBody>
                  <a:tcPr/>
                </a:tc>
                <a:extLst>
                  <a:ext uri="{0D108BD9-81ED-4DB2-BD59-A6C34878D82A}">
                    <a16:rowId xmlns:a16="http://schemas.microsoft.com/office/drawing/2014/main" val="10001"/>
                  </a:ext>
                </a:extLst>
              </a:tr>
              <a:tr h="1660358">
                <a:tc>
                  <a:txBody>
                    <a:bodyPr/>
                    <a:lstStyle/>
                    <a:p>
                      <a:r>
                        <a:rPr lang="en-AU" sz="2200" dirty="0"/>
                        <a:t>because…</a:t>
                      </a:r>
                    </a:p>
                  </a:txBody>
                  <a:tcPr/>
                </a:tc>
                <a:tc>
                  <a:txBody>
                    <a:bodyPr/>
                    <a:lstStyle/>
                    <a:p>
                      <a:r>
                        <a:rPr lang="en-AU" sz="2200" dirty="0"/>
                        <a:t>the increasing positive</a:t>
                      </a:r>
                      <a:r>
                        <a:rPr lang="en-AU" sz="2200" baseline="0" dirty="0"/>
                        <a:t> charge of the nucleus attracts and holds electrons more strongly ; full shells, and to a lesser extent full subshells, are harder to remove electrons from; even ‘half full’ subshells are harder than almost half full</a:t>
                      </a:r>
                      <a:endParaRPr lang="en-AU" sz="2200" dirty="0"/>
                    </a:p>
                  </a:txBody>
                  <a:tcPr/>
                </a:tc>
                <a:extLst>
                  <a:ext uri="{0D108BD9-81ED-4DB2-BD59-A6C34878D82A}">
                    <a16:rowId xmlns:a16="http://schemas.microsoft.com/office/drawing/2014/main" val="10002"/>
                  </a:ext>
                </a:extLst>
              </a:tr>
              <a:tr h="544368">
                <a:tc>
                  <a:txBody>
                    <a:bodyPr/>
                    <a:lstStyle/>
                    <a:p>
                      <a:r>
                        <a:rPr lang="en-AU" sz="2200" dirty="0"/>
                        <a:t>Down groups it…</a:t>
                      </a:r>
                    </a:p>
                  </a:txBody>
                  <a:tcPr/>
                </a:tc>
                <a:tc>
                  <a:txBody>
                    <a:bodyPr/>
                    <a:lstStyle/>
                    <a:p>
                      <a:r>
                        <a:rPr lang="en-AU" sz="2200" dirty="0"/>
                        <a:t>decreases</a:t>
                      </a:r>
                    </a:p>
                  </a:txBody>
                  <a:tcPr/>
                </a:tc>
                <a:extLst>
                  <a:ext uri="{0D108BD9-81ED-4DB2-BD59-A6C34878D82A}">
                    <a16:rowId xmlns:a16="http://schemas.microsoft.com/office/drawing/2014/main" val="10003"/>
                  </a:ext>
                </a:extLst>
              </a:tr>
              <a:tr h="1347745">
                <a:tc>
                  <a:txBody>
                    <a:bodyPr/>
                    <a:lstStyle/>
                    <a:p>
                      <a:r>
                        <a:rPr lang="en-AU" sz="2200" dirty="0"/>
                        <a:t>because…</a:t>
                      </a:r>
                    </a:p>
                  </a:txBody>
                  <a:tcPr/>
                </a:tc>
                <a:tc>
                  <a:txBody>
                    <a:bodyPr/>
                    <a:lstStyle/>
                    <a:p>
                      <a:r>
                        <a:rPr lang="en-AU" sz="2200" dirty="0"/>
                        <a:t>the distance from positive</a:t>
                      </a:r>
                      <a:r>
                        <a:rPr lang="en-AU" sz="2200" baseline="0" dirty="0"/>
                        <a:t> nucleus to outermost electron gets bigger and shielding from electron shells decreases the hold on outermost electrons</a:t>
                      </a:r>
                      <a:endParaRPr lang="en-AU" sz="2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869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78894"/>
            <a:ext cx="7620000" cy="4443211"/>
          </a:xfrm>
        </p:spPr>
      </p:pic>
    </p:spTree>
    <p:extLst>
      <p:ext uri="{BB962C8B-B14F-4D97-AF65-F5344CB8AC3E}">
        <p14:creationId xmlns:p14="http://schemas.microsoft.com/office/powerpoint/2010/main" val="111687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80728"/>
            <a:ext cx="6757068" cy="3812355"/>
          </a:xfrm>
        </p:spPr>
      </p:pic>
    </p:spTree>
    <p:extLst>
      <p:ext uri="{BB962C8B-B14F-4D97-AF65-F5344CB8AC3E}">
        <p14:creationId xmlns:p14="http://schemas.microsoft.com/office/powerpoint/2010/main" val="324535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Successive ionisation energies</a:t>
            </a:r>
          </a:p>
        </p:txBody>
      </p:sp>
      <p:sp>
        <p:nvSpPr>
          <p:cNvPr id="3" name="Content Placeholder 2"/>
          <p:cNvSpPr>
            <a:spLocks noGrp="1"/>
          </p:cNvSpPr>
          <p:nvPr>
            <p:ph idx="1"/>
          </p:nvPr>
        </p:nvSpPr>
        <p:spPr/>
        <p:txBody>
          <a:bodyPr/>
          <a:lstStyle/>
          <a:p>
            <a:pPr marL="114300" indent="0">
              <a:buNone/>
            </a:pPr>
            <a:r>
              <a:rPr lang="en-AU" dirty="0"/>
              <a:t>Having removed one electron, a second electron is harder to remove as the whole atom becomes more and more positive (and therefore attractive to the electrons).</a:t>
            </a:r>
          </a:p>
          <a:p>
            <a:pPr marL="114300" indent="0">
              <a:buNone/>
            </a:pPr>
            <a:r>
              <a:rPr lang="en-AU" dirty="0"/>
              <a:t>Once all the outer shell electrons are removed, it is significantly harder to remove one from the next full shell.</a:t>
            </a:r>
          </a:p>
        </p:txBody>
      </p:sp>
    </p:spTree>
    <p:extLst>
      <p:ext uri="{BB962C8B-B14F-4D97-AF65-F5344CB8AC3E}">
        <p14:creationId xmlns:p14="http://schemas.microsoft.com/office/powerpoint/2010/main" val="226786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Electronegativity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2295905"/>
              </p:ext>
            </p:extLst>
          </p:nvPr>
        </p:nvGraphicFramePr>
        <p:xfrm>
          <a:off x="179512" y="1268760"/>
          <a:ext cx="8064896" cy="5744236"/>
        </p:xfrm>
        <a:graphic>
          <a:graphicData uri="http://schemas.openxmlformats.org/drawingml/2006/table">
            <a:tbl>
              <a:tblPr bandRow="1">
                <a:tableStyleId>{5C22544A-7EE6-4342-B048-85BDC9FD1C3A}</a:tableStyleId>
              </a:tblPr>
              <a:tblGrid>
                <a:gridCol w="1997727">
                  <a:extLst>
                    <a:ext uri="{9D8B030D-6E8A-4147-A177-3AD203B41FA5}">
                      <a16:colId xmlns:a16="http://schemas.microsoft.com/office/drawing/2014/main" val="20000"/>
                    </a:ext>
                  </a:extLst>
                </a:gridCol>
                <a:gridCol w="6067169">
                  <a:extLst>
                    <a:ext uri="{9D8B030D-6E8A-4147-A177-3AD203B41FA5}">
                      <a16:colId xmlns:a16="http://schemas.microsoft.com/office/drawing/2014/main" val="20001"/>
                    </a:ext>
                  </a:extLst>
                </a:gridCol>
              </a:tblGrid>
              <a:tr h="989356">
                <a:tc>
                  <a:txBody>
                    <a:bodyPr/>
                    <a:lstStyle/>
                    <a:p>
                      <a:r>
                        <a:rPr lang="en-AU" sz="2400" dirty="0"/>
                        <a:t>What is it?</a:t>
                      </a:r>
                    </a:p>
                  </a:txBody>
                  <a:tcPr/>
                </a:tc>
                <a:tc>
                  <a:txBody>
                    <a:bodyPr/>
                    <a:lstStyle/>
                    <a:p>
                      <a:r>
                        <a:rPr lang="en-AU" sz="2400" dirty="0"/>
                        <a:t>A measure of how</a:t>
                      </a:r>
                      <a:r>
                        <a:rPr lang="en-AU" sz="2400" baseline="0" dirty="0"/>
                        <a:t> strongly atoms attract electrons, especially within bonds; sometimes thought of as ‘electron density’.</a:t>
                      </a:r>
                      <a:endParaRPr lang="en-AU" sz="2400" dirty="0"/>
                    </a:p>
                  </a:txBody>
                  <a:tcPr/>
                </a:tc>
                <a:extLst>
                  <a:ext uri="{0D108BD9-81ED-4DB2-BD59-A6C34878D82A}">
                    <a16:rowId xmlns:a16="http://schemas.microsoft.com/office/drawing/2014/main" val="10000"/>
                  </a:ext>
                </a:extLst>
              </a:tr>
              <a:tr h="659570">
                <a:tc>
                  <a:txBody>
                    <a:bodyPr/>
                    <a:lstStyle/>
                    <a:p>
                      <a:r>
                        <a:rPr lang="en-AU" sz="2400" dirty="0"/>
                        <a:t>Across periods it…</a:t>
                      </a:r>
                    </a:p>
                  </a:txBody>
                  <a:tcPr/>
                </a:tc>
                <a:tc>
                  <a:txBody>
                    <a:bodyPr/>
                    <a:lstStyle/>
                    <a:p>
                      <a:r>
                        <a:rPr lang="en-AU" sz="2400" dirty="0"/>
                        <a:t>generally increases; lets ignore noble gases.</a:t>
                      </a:r>
                    </a:p>
                  </a:txBody>
                  <a:tcPr/>
                </a:tc>
                <a:extLst>
                  <a:ext uri="{0D108BD9-81ED-4DB2-BD59-A6C34878D82A}">
                    <a16:rowId xmlns:a16="http://schemas.microsoft.com/office/drawing/2014/main" val="10001"/>
                  </a:ext>
                </a:extLst>
              </a:tr>
              <a:tr h="989356">
                <a:tc>
                  <a:txBody>
                    <a:bodyPr/>
                    <a:lstStyle/>
                    <a:p>
                      <a:r>
                        <a:rPr lang="en-AU" sz="2400" dirty="0"/>
                        <a:t>because…</a:t>
                      </a:r>
                    </a:p>
                  </a:txBody>
                  <a:tcPr/>
                </a:tc>
                <a:tc>
                  <a:txBody>
                    <a:bodyPr/>
                    <a:lstStyle/>
                    <a:p>
                      <a:r>
                        <a:rPr lang="en-AU" sz="2400" dirty="0"/>
                        <a:t>the increasing positive</a:t>
                      </a:r>
                      <a:r>
                        <a:rPr lang="en-AU" sz="2400" baseline="0" dirty="0"/>
                        <a:t> charge of the nucleus attracts electrons more strongly </a:t>
                      </a:r>
                      <a:endParaRPr lang="en-AU" sz="2400" dirty="0"/>
                    </a:p>
                  </a:txBody>
                  <a:tcPr/>
                </a:tc>
                <a:extLst>
                  <a:ext uri="{0D108BD9-81ED-4DB2-BD59-A6C34878D82A}">
                    <a16:rowId xmlns:a16="http://schemas.microsoft.com/office/drawing/2014/main" val="10002"/>
                  </a:ext>
                </a:extLst>
              </a:tr>
              <a:tr h="659570">
                <a:tc>
                  <a:txBody>
                    <a:bodyPr/>
                    <a:lstStyle/>
                    <a:p>
                      <a:r>
                        <a:rPr lang="en-AU" sz="2400" dirty="0"/>
                        <a:t>Down groups it…</a:t>
                      </a:r>
                    </a:p>
                  </a:txBody>
                  <a:tcPr/>
                </a:tc>
                <a:tc>
                  <a:txBody>
                    <a:bodyPr/>
                    <a:lstStyle/>
                    <a:p>
                      <a:r>
                        <a:rPr lang="en-AU" sz="2400" dirty="0"/>
                        <a:t>decreases</a:t>
                      </a:r>
                    </a:p>
                  </a:txBody>
                  <a:tcPr/>
                </a:tc>
                <a:extLst>
                  <a:ext uri="{0D108BD9-81ED-4DB2-BD59-A6C34878D82A}">
                    <a16:rowId xmlns:a16="http://schemas.microsoft.com/office/drawing/2014/main" val="10003"/>
                  </a:ext>
                </a:extLst>
              </a:tr>
              <a:tr h="1814716">
                <a:tc>
                  <a:txBody>
                    <a:bodyPr/>
                    <a:lstStyle/>
                    <a:p>
                      <a:r>
                        <a:rPr lang="en-AU" sz="2400" dirty="0"/>
                        <a:t>because…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the distance from positive</a:t>
                      </a:r>
                      <a:r>
                        <a:rPr lang="en-AU" sz="2400" baseline="0" dirty="0"/>
                        <a:t> nucleus to outermost electrons gets bigger and shielding decreases the attraction of outermost electrons to the nucleus</a:t>
                      </a:r>
                      <a:endParaRPr lang="en-AU" sz="2400" dirty="0"/>
                    </a:p>
                    <a:p>
                      <a:endParaRPr lang="en-AU"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791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800350"/>
            <a:ext cx="5486400" cy="2400300"/>
          </a:xfrm>
        </p:spPr>
      </p:pic>
    </p:spTree>
    <p:extLst>
      <p:ext uri="{BB962C8B-B14F-4D97-AF65-F5344CB8AC3E}">
        <p14:creationId xmlns:p14="http://schemas.microsoft.com/office/powerpoint/2010/main" val="329819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Things with low electronegativity tend to</a:t>
            </a:r>
          </a:p>
        </p:txBody>
      </p:sp>
      <p:sp>
        <p:nvSpPr>
          <p:cNvPr id="3" name="Content Placeholder 2"/>
          <p:cNvSpPr>
            <a:spLocks noGrp="1"/>
          </p:cNvSpPr>
          <p:nvPr>
            <p:ph idx="1"/>
          </p:nvPr>
        </p:nvSpPr>
        <p:spPr/>
        <p:txBody>
          <a:bodyPr/>
          <a:lstStyle/>
          <a:p>
            <a:r>
              <a:rPr lang="en-AU" dirty="0"/>
              <a:t>form positive ions</a:t>
            </a:r>
          </a:p>
          <a:p>
            <a:r>
              <a:rPr lang="en-AU" dirty="0"/>
              <a:t>oxidise readily</a:t>
            </a:r>
          </a:p>
          <a:p>
            <a:r>
              <a:rPr lang="en-AU" dirty="0"/>
              <a:t>react explosively (especially with water)</a:t>
            </a:r>
          </a:p>
          <a:p>
            <a:r>
              <a:rPr lang="en-AU" dirty="0"/>
              <a:t>be soft, shiny, conductive as elemental solids</a:t>
            </a:r>
          </a:p>
        </p:txBody>
      </p:sp>
    </p:spTree>
    <p:extLst>
      <p:ext uri="{BB962C8B-B14F-4D97-AF65-F5344CB8AC3E}">
        <p14:creationId xmlns:p14="http://schemas.microsoft.com/office/powerpoint/2010/main" val="63225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Things with high electronegativity tend to</a:t>
            </a:r>
          </a:p>
        </p:txBody>
      </p:sp>
      <p:sp>
        <p:nvSpPr>
          <p:cNvPr id="3" name="Content Placeholder 2"/>
          <p:cNvSpPr>
            <a:spLocks noGrp="1"/>
          </p:cNvSpPr>
          <p:nvPr>
            <p:ph idx="1"/>
          </p:nvPr>
        </p:nvSpPr>
        <p:spPr/>
        <p:txBody>
          <a:bodyPr/>
          <a:lstStyle/>
          <a:p>
            <a:r>
              <a:rPr lang="en-AU" dirty="0"/>
              <a:t>form negative ions OR</a:t>
            </a:r>
          </a:p>
          <a:p>
            <a:r>
              <a:rPr lang="en-AU" dirty="0"/>
              <a:t>form covalent bonds</a:t>
            </a:r>
          </a:p>
          <a:p>
            <a:r>
              <a:rPr lang="en-AU" dirty="0"/>
              <a:t>cause other things to oxidise</a:t>
            </a:r>
          </a:p>
          <a:p>
            <a:r>
              <a:rPr lang="en-AU" dirty="0"/>
              <a:t>be corrosive as elemental gases</a:t>
            </a:r>
          </a:p>
          <a:p>
            <a:endParaRPr lang="en-AU" dirty="0"/>
          </a:p>
        </p:txBody>
      </p:sp>
    </p:spTree>
    <p:extLst>
      <p:ext uri="{BB962C8B-B14F-4D97-AF65-F5344CB8AC3E}">
        <p14:creationId xmlns:p14="http://schemas.microsoft.com/office/powerpoint/2010/main" val="2589492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129" y="1600200"/>
            <a:ext cx="6792142" cy="4800600"/>
          </a:xfrm>
        </p:spPr>
      </p:pic>
    </p:spTree>
    <p:extLst>
      <p:ext uri="{BB962C8B-B14F-4D97-AF65-F5344CB8AC3E}">
        <p14:creationId xmlns:p14="http://schemas.microsoft.com/office/powerpoint/2010/main" val="89444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87286"/>
            <a:ext cx="7620000" cy="4626428"/>
          </a:xfrm>
        </p:spPr>
      </p:pic>
    </p:spTree>
    <p:extLst>
      <p:ext uri="{BB962C8B-B14F-4D97-AF65-F5344CB8AC3E}">
        <p14:creationId xmlns:p14="http://schemas.microsoft.com/office/powerpoint/2010/main" val="345290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1640" y="332656"/>
            <a:ext cx="6121249" cy="2006933"/>
          </a:xfrm>
          <a:prstGeom prst="rect">
            <a:avLst/>
          </a:prstGeom>
        </p:spPr>
      </p:pic>
      <p:pic>
        <p:nvPicPr>
          <p:cNvPr id="3" name="Picture 2"/>
          <p:cNvPicPr>
            <a:picLocks noChangeAspect="1"/>
          </p:cNvPicPr>
          <p:nvPr/>
        </p:nvPicPr>
        <p:blipFill>
          <a:blip r:embed="rId3"/>
          <a:stretch>
            <a:fillRect/>
          </a:stretch>
        </p:blipFill>
        <p:spPr>
          <a:xfrm>
            <a:off x="1331413" y="2339589"/>
            <a:ext cx="5733443" cy="1446823"/>
          </a:xfrm>
          <a:prstGeom prst="rect">
            <a:avLst/>
          </a:prstGeom>
        </p:spPr>
      </p:pic>
      <p:pic>
        <p:nvPicPr>
          <p:cNvPr id="5" name="Picture 4"/>
          <p:cNvPicPr>
            <a:picLocks noChangeAspect="1"/>
          </p:cNvPicPr>
          <p:nvPr/>
        </p:nvPicPr>
        <p:blipFill>
          <a:blip r:embed="rId4"/>
          <a:stretch>
            <a:fillRect/>
          </a:stretch>
        </p:blipFill>
        <p:spPr>
          <a:xfrm>
            <a:off x="1331413" y="3933056"/>
            <a:ext cx="5733443" cy="1700170"/>
          </a:xfrm>
          <a:prstGeom prst="rect">
            <a:avLst/>
          </a:prstGeom>
        </p:spPr>
      </p:pic>
    </p:spTree>
    <p:extLst>
      <p:ext uri="{BB962C8B-B14F-4D97-AF65-F5344CB8AC3E}">
        <p14:creationId xmlns:p14="http://schemas.microsoft.com/office/powerpoint/2010/main" val="164593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78E-A29E-4798-B83F-9BAD75E02FA2}"/>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1013D19A-6ED3-4C2C-A738-8B3F948B13DB}"/>
              </a:ext>
            </a:extLst>
          </p:cNvPr>
          <p:cNvSpPr>
            <a:spLocks noGrp="1"/>
          </p:cNvSpPr>
          <p:nvPr>
            <p:ph idx="1"/>
          </p:nvPr>
        </p:nvSpPr>
        <p:spPr/>
        <p:txBody>
          <a:bodyPr/>
          <a:lstStyle/>
          <a:p>
            <a:r>
              <a:rPr lang="en-AU" dirty="0"/>
              <a:t>Define atomic radii, valence, 1</a:t>
            </a:r>
            <a:r>
              <a:rPr lang="en-AU" baseline="30000" dirty="0"/>
              <a:t>st</a:t>
            </a:r>
            <a:r>
              <a:rPr lang="en-AU" dirty="0"/>
              <a:t> ionisation energy, electronegativity, metallicity</a:t>
            </a:r>
          </a:p>
          <a:p>
            <a:r>
              <a:rPr lang="en-AU" dirty="0"/>
              <a:t>describe the pattern or trend across period 3, and down groups 1, 2, 13-18</a:t>
            </a:r>
          </a:p>
          <a:p>
            <a:r>
              <a:rPr lang="en-AU" dirty="0"/>
              <a:t>Explain how successive ionisation energies can be used to determine valence</a:t>
            </a:r>
          </a:p>
        </p:txBody>
      </p:sp>
    </p:spTree>
    <p:extLst>
      <p:ext uri="{BB962C8B-B14F-4D97-AF65-F5344CB8AC3E}">
        <p14:creationId xmlns:p14="http://schemas.microsoft.com/office/powerpoint/2010/main" val="364701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Intentions</a:t>
            </a:r>
          </a:p>
        </p:txBody>
      </p:sp>
      <p:sp>
        <p:nvSpPr>
          <p:cNvPr id="3" name="Content Placeholder 2"/>
          <p:cNvSpPr>
            <a:spLocks noGrp="1"/>
          </p:cNvSpPr>
          <p:nvPr>
            <p:ph idx="1"/>
          </p:nvPr>
        </p:nvSpPr>
        <p:spPr/>
        <p:txBody>
          <a:bodyPr>
            <a:normAutofit/>
          </a:bodyPr>
          <a:lstStyle/>
          <a:p>
            <a:r>
              <a:rPr lang="en-AU" sz="3200" dirty="0"/>
              <a:t>the elements of the periodic table show trends across periods and down main groups, including in atomic radii, valencies, 1st ionisation energy and electronegativity as exemplified by groups 1, 2, 13–18 and period 3 </a:t>
            </a:r>
          </a:p>
        </p:txBody>
      </p:sp>
    </p:spTree>
    <p:extLst>
      <p:ext uri="{BB962C8B-B14F-4D97-AF65-F5344CB8AC3E}">
        <p14:creationId xmlns:p14="http://schemas.microsoft.com/office/powerpoint/2010/main" val="257994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78E-A29E-4798-B83F-9BAD75E02FA2}"/>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1013D19A-6ED3-4C2C-A738-8B3F948B13DB}"/>
              </a:ext>
            </a:extLst>
          </p:cNvPr>
          <p:cNvSpPr>
            <a:spLocks noGrp="1"/>
          </p:cNvSpPr>
          <p:nvPr>
            <p:ph idx="1"/>
          </p:nvPr>
        </p:nvSpPr>
        <p:spPr/>
        <p:txBody>
          <a:bodyPr/>
          <a:lstStyle/>
          <a:p>
            <a:r>
              <a:rPr lang="en-AU" dirty="0"/>
              <a:t>Define atomic radii, valence, 1</a:t>
            </a:r>
            <a:r>
              <a:rPr lang="en-AU" baseline="30000" dirty="0"/>
              <a:t>st</a:t>
            </a:r>
            <a:r>
              <a:rPr lang="en-AU" dirty="0"/>
              <a:t> ionisation energy, electronegativity, metallicity</a:t>
            </a:r>
          </a:p>
          <a:p>
            <a:r>
              <a:rPr lang="en-AU" dirty="0"/>
              <a:t>describe the pattern or trend across period 3, and down groups 1, 2, 13-18</a:t>
            </a:r>
          </a:p>
          <a:p>
            <a:r>
              <a:rPr lang="en-AU" dirty="0"/>
              <a:t>Explain how successive ionisation energies can be used to determine valence</a:t>
            </a:r>
          </a:p>
        </p:txBody>
      </p:sp>
    </p:spTree>
    <p:extLst>
      <p:ext uri="{BB962C8B-B14F-4D97-AF65-F5344CB8AC3E}">
        <p14:creationId xmlns:p14="http://schemas.microsoft.com/office/powerpoint/2010/main" val="346951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words</a:t>
            </a:r>
          </a:p>
        </p:txBody>
      </p:sp>
      <p:sp>
        <p:nvSpPr>
          <p:cNvPr id="3" name="Content Placeholder 2"/>
          <p:cNvSpPr>
            <a:spLocks noGrp="1"/>
          </p:cNvSpPr>
          <p:nvPr>
            <p:ph idx="1"/>
          </p:nvPr>
        </p:nvSpPr>
        <p:spPr/>
        <p:txBody>
          <a:bodyPr/>
          <a:lstStyle/>
          <a:p>
            <a:r>
              <a:rPr lang="en-AU" sz="2800" dirty="0"/>
              <a:t>atomic radii</a:t>
            </a:r>
          </a:p>
          <a:p>
            <a:r>
              <a:rPr lang="en-AU" sz="2800" dirty="0"/>
              <a:t>valence</a:t>
            </a:r>
          </a:p>
          <a:p>
            <a:r>
              <a:rPr lang="en-AU" sz="2800" dirty="0"/>
              <a:t>(1</a:t>
            </a:r>
            <a:r>
              <a:rPr lang="en-AU" sz="2800" baseline="30000" dirty="0"/>
              <a:t>st</a:t>
            </a:r>
            <a:r>
              <a:rPr lang="en-AU" sz="2800" dirty="0"/>
              <a:t>) ionisation energy</a:t>
            </a:r>
          </a:p>
          <a:p>
            <a:r>
              <a:rPr lang="en-AU" sz="2800" dirty="0"/>
              <a:t>electronegativity</a:t>
            </a:r>
          </a:p>
          <a:p>
            <a:pPr marL="114300" indent="0">
              <a:buNone/>
            </a:pPr>
            <a:endParaRPr lang="en-AU" dirty="0"/>
          </a:p>
        </p:txBody>
      </p:sp>
    </p:spTree>
    <p:extLst>
      <p:ext uri="{BB962C8B-B14F-4D97-AF65-F5344CB8AC3E}">
        <p14:creationId xmlns:p14="http://schemas.microsoft.com/office/powerpoint/2010/main" val="31649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Atomic radii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6888915"/>
              </p:ext>
            </p:extLst>
          </p:nvPr>
        </p:nvGraphicFramePr>
        <p:xfrm>
          <a:off x="179512" y="1268760"/>
          <a:ext cx="7992888" cy="5110548"/>
        </p:xfrm>
        <a:graphic>
          <a:graphicData uri="http://schemas.openxmlformats.org/drawingml/2006/table">
            <a:tbl>
              <a:tblPr bandRow="1">
                <a:tableStyleId>{5C22544A-7EE6-4342-B048-85BDC9FD1C3A}</a:tableStyleId>
              </a:tblPr>
              <a:tblGrid>
                <a:gridCol w="1872208">
                  <a:extLst>
                    <a:ext uri="{9D8B030D-6E8A-4147-A177-3AD203B41FA5}">
                      <a16:colId xmlns:a16="http://schemas.microsoft.com/office/drawing/2014/main" val="20000"/>
                    </a:ext>
                  </a:extLst>
                </a:gridCol>
                <a:gridCol w="6120680">
                  <a:extLst>
                    <a:ext uri="{9D8B030D-6E8A-4147-A177-3AD203B41FA5}">
                      <a16:colId xmlns:a16="http://schemas.microsoft.com/office/drawing/2014/main" val="20001"/>
                    </a:ext>
                  </a:extLst>
                </a:gridCol>
              </a:tblGrid>
              <a:tr h="506666">
                <a:tc>
                  <a:txBody>
                    <a:bodyPr/>
                    <a:lstStyle/>
                    <a:p>
                      <a:r>
                        <a:rPr lang="en-AU" sz="2400" dirty="0"/>
                        <a:t>What is it?</a:t>
                      </a:r>
                    </a:p>
                  </a:txBody>
                  <a:tcPr/>
                </a:tc>
                <a:tc>
                  <a:txBody>
                    <a:bodyPr/>
                    <a:lstStyle/>
                    <a:p>
                      <a:r>
                        <a:rPr lang="en-AU" sz="2400" dirty="0"/>
                        <a:t>The size of the atom</a:t>
                      </a:r>
                    </a:p>
                  </a:txBody>
                  <a:tcPr/>
                </a:tc>
                <a:extLst>
                  <a:ext uri="{0D108BD9-81ED-4DB2-BD59-A6C34878D82A}">
                    <a16:rowId xmlns:a16="http://schemas.microsoft.com/office/drawing/2014/main" val="10000"/>
                  </a:ext>
                </a:extLst>
              </a:tr>
              <a:tr h="889813">
                <a:tc>
                  <a:txBody>
                    <a:bodyPr/>
                    <a:lstStyle/>
                    <a:p>
                      <a:r>
                        <a:rPr lang="en-AU" sz="2400" dirty="0"/>
                        <a:t>Across periods it…</a:t>
                      </a:r>
                    </a:p>
                  </a:txBody>
                  <a:tcPr/>
                </a:tc>
                <a:tc>
                  <a:txBody>
                    <a:bodyPr/>
                    <a:lstStyle/>
                    <a:p>
                      <a:r>
                        <a:rPr lang="en-AU" sz="2400" dirty="0"/>
                        <a:t>generally decreases, although the noble</a:t>
                      </a:r>
                      <a:r>
                        <a:rPr lang="en-AU" sz="2400" baseline="0" dirty="0"/>
                        <a:t> gases are slightly bigger than the previous atom</a:t>
                      </a:r>
                      <a:endParaRPr lang="en-AU" sz="2400" dirty="0"/>
                    </a:p>
                  </a:txBody>
                  <a:tcPr/>
                </a:tc>
                <a:extLst>
                  <a:ext uri="{0D108BD9-81ED-4DB2-BD59-A6C34878D82A}">
                    <a16:rowId xmlns:a16="http://schemas.microsoft.com/office/drawing/2014/main" val="10001"/>
                  </a:ext>
                </a:extLst>
              </a:tr>
              <a:tr h="1296730">
                <a:tc>
                  <a:txBody>
                    <a:bodyPr/>
                    <a:lstStyle/>
                    <a:p>
                      <a:r>
                        <a:rPr lang="en-AU" sz="2400" dirty="0"/>
                        <a:t>because…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increasing positive charge (more</a:t>
                      </a:r>
                      <a:r>
                        <a:rPr lang="en-AU" sz="2400" baseline="0" dirty="0"/>
                        <a:t> protons) </a:t>
                      </a:r>
                      <a:r>
                        <a:rPr lang="en-AU" sz="2400" dirty="0"/>
                        <a:t>in the nucleus attracts electrons more strongly; noble gases have full shells, so their outer shell can’t shrink in too much</a:t>
                      </a:r>
                    </a:p>
                  </a:txBody>
                  <a:tcPr/>
                </a:tc>
                <a:extLst>
                  <a:ext uri="{0D108BD9-81ED-4DB2-BD59-A6C34878D82A}">
                    <a16:rowId xmlns:a16="http://schemas.microsoft.com/office/drawing/2014/main" val="10002"/>
                  </a:ext>
                </a:extLst>
              </a:tr>
              <a:tr h="506666">
                <a:tc>
                  <a:txBody>
                    <a:bodyPr/>
                    <a:lstStyle/>
                    <a:p>
                      <a:r>
                        <a:rPr lang="en-AU" sz="2400" dirty="0"/>
                        <a:t>Down groups it…</a:t>
                      </a:r>
                    </a:p>
                  </a:txBody>
                  <a:tcPr/>
                </a:tc>
                <a:tc>
                  <a:txBody>
                    <a:bodyPr/>
                    <a:lstStyle/>
                    <a:p>
                      <a:r>
                        <a:rPr lang="en-AU" sz="2400" dirty="0"/>
                        <a:t>increases</a:t>
                      </a:r>
                    </a:p>
                  </a:txBody>
                  <a:tcPr/>
                </a:tc>
                <a:extLst>
                  <a:ext uri="{0D108BD9-81ED-4DB2-BD59-A6C34878D82A}">
                    <a16:rowId xmlns:a16="http://schemas.microsoft.com/office/drawing/2014/main" val="10003"/>
                  </a:ext>
                </a:extLst>
              </a:tr>
              <a:tr h="1336629">
                <a:tc>
                  <a:txBody>
                    <a:bodyPr/>
                    <a:lstStyle/>
                    <a:p>
                      <a:r>
                        <a:rPr lang="en-AU" sz="2400" dirty="0"/>
                        <a:t>because…</a:t>
                      </a:r>
                    </a:p>
                  </a:txBody>
                  <a:tcPr/>
                </a:tc>
                <a:tc>
                  <a:txBody>
                    <a:bodyPr/>
                    <a:lstStyle/>
                    <a:p>
                      <a:r>
                        <a:rPr lang="en-AU" sz="2400" dirty="0"/>
                        <a:t>each extra electron shell takes up more space, as well as ‘shielding’ the outer electrons from the positivity</a:t>
                      </a:r>
                      <a:r>
                        <a:rPr lang="en-AU" sz="2400" baseline="0" dirty="0"/>
                        <a:t> of the nucleus</a:t>
                      </a:r>
                      <a:endParaRPr lang="en-AU"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715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5" y="0"/>
            <a:ext cx="8534400" cy="6400800"/>
          </a:xfrm>
        </p:spPr>
      </p:pic>
    </p:spTree>
    <p:extLst>
      <p:ext uri="{BB962C8B-B14F-4D97-AF65-F5344CB8AC3E}">
        <p14:creationId xmlns:p14="http://schemas.microsoft.com/office/powerpoint/2010/main" val="12842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Valence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8235329"/>
              </p:ext>
            </p:extLst>
          </p:nvPr>
        </p:nvGraphicFramePr>
        <p:xfrm>
          <a:off x="179512" y="1268760"/>
          <a:ext cx="8064896" cy="5071696"/>
        </p:xfrm>
        <a:graphic>
          <a:graphicData uri="http://schemas.openxmlformats.org/drawingml/2006/table">
            <a:tbl>
              <a:tblPr bandRow="1">
                <a:tableStyleId>{5C22544A-7EE6-4342-B048-85BDC9FD1C3A}</a:tableStyleId>
              </a:tblPr>
              <a:tblGrid>
                <a:gridCol w="1997727">
                  <a:extLst>
                    <a:ext uri="{9D8B030D-6E8A-4147-A177-3AD203B41FA5}">
                      <a16:colId xmlns:a16="http://schemas.microsoft.com/office/drawing/2014/main" val="20000"/>
                    </a:ext>
                  </a:extLst>
                </a:gridCol>
                <a:gridCol w="6067169">
                  <a:extLst>
                    <a:ext uri="{9D8B030D-6E8A-4147-A177-3AD203B41FA5}">
                      <a16:colId xmlns:a16="http://schemas.microsoft.com/office/drawing/2014/main" val="20001"/>
                    </a:ext>
                  </a:extLst>
                </a:gridCol>
              </a:tblGrid>
              <a:tr h="1033463">
                <a:tc>
                  <a:txBody>
                    <a:bodyPr/>
                    <a:lstStyle/>
                    <a:p>
                      <a:r>
                        <a:rPr lang="en-AU" sz="2800" dirty="0"/>
                        <a:t>What is it?</a:t>
                      </a:r>
                    </a:p>
                  </a:txBody>
                  <a:tcPr/>
                </a:tc>
                <a:tc>
                  <a:txBody>
                    <a:bodyPr/>
                    <a:lstStyle/>
                    <a:p>
                      <a:r>
                        <a:rPr lang="en-AU" sz="2800" dirty="0"/>
                        <a:t>The number of outer shell electrons (which affects charge of ions)</a:t>
                      </a:r>
                    </a:p>
                  </a:txBody>
                  <a:tcPr/>
                </a:tc>
                <a:extLst>
                  <a:ext uri="{0D108BD9-81ED-4DB2-BD59-A6C34878D82A}">
                    <a16:rowId xmlns:a16="http://schemas.microsoft.com/office/drawing/2014/main" val="10000"/>
                  </a:ext>
                </a:extLst>
              </a:tr>
              <a:tr h="594218">
                <a:tc>
                  <a:txBody>
                    <a:bodyPr/>
                    <a:lstStyle/>
                    <a:p>
                      <a:r>
                        <a:rPr lang="en-AU" sz="2800" dirty="0"/>
                        <a:t>Across periods it…</a:t>
                      </a:r>
                    </a:p>
                  </a:txBody>
                  <a:tcPr/>
                </a:tc>
                <a:tc>
                  <a:txBody>
                    <a:bodyPr/>
                    <a:lstStyle/>
                    <a:p>
                      <a:r>
                        <a:rPr lang="en-AU" sz="2800" dirty="0"/>
                        <a:t>increases</a:t>
                      </a:r>
                    </a:p>
                  </a:txBody>
                  <a:tcPr/>
                </a:tc>
                <a:extLst>
                  <a:ext uri="{0D108BD9-81ED-4DB2-BD59-A6C34878D82A}">
                    <a16:rowId xmlns:a16="http://schemas.microsoft.com/office/drawing/2014/main" val="10001"/>
                  </a:ext>
                </a:extLst>
              </a:tr>
              <a:tr h="590550">
                <a:tc>
                  <a:txBody>
                    <a:bodyPr/>
                    <a:lstStyle/>
                    <a:p>
                      <a:r>
                        <a:rPr lang="en-AU" sz="2800" dirty="0"/>
                        <a:t>because…</a:t>
                      </a:r>
                    </a:p>
                  </a:txBody>
                  <a:tcPr/>
                </a:tc>
                <a:tc>
                  <a:txBody>
                    <a:bodyPr/>
                    <a:lstStyle/>
                    <a:p>
                      <a:r>
                        <a:rPr lang="en-AU" sz="2800" dirty="0"/>
                        <a:t>more outer shell electrons are added</a:t>
                      </a:r>
                    </a:p>
                  </a:txBody>
                  <a:tcPr/>
                </a:tc>
                <a:extLst>
                  <a:ext uri="{0D108BD9-81ED-4DB2-BD59-A6C34878D82A}">
                    <a16:rowId xmlns:a16="http://schemas.microsoft.com/office/drawing/2014/main" val="10002"/>
                  </a:ext>
                </a:extLst>
              </a:tr>
              <a:tr h="688342">
                <a:tc>
                  <a:txBody>
                    <a:bodyPr/>
                    <a:lstStyle/>
                    <a:p>
                      <a:r>
                        <a:rPr lang="en-AU" sz="2800" dirty="0"/>
                        <a:t>Down groups it…</a:t>
                      </a:r>
                    </a:p>
                  </a:txBody>
                  <a:tcPr/>
                </a:tc>
                <a:tc>
                  <a:txBody>
                    <a:bodyPr/>
                    <a:lstStyle/>
                    <a:p>
                      <a:r>
                        <a:rPr lang="en-AU" sz="2800" dirty="0"/>
                        <a:t>stays</a:t>
                      </a:r>
                      <a:r>
                        <a:rPr lang="en-AU" sz="2800" baseline="0" dirty="0"/>
                        <a:t> the same, sort of </a:t>
                      </a:r>
                      <a:r>
                        <a:rPr lang="en-AU" sz="2800" baseline="0" dirty="0">
                          <a:sym typeface="Wingdings" pitchFamily="2" charset="2"/>
                        </a:rPr>
                        <a:t></a:t>
                      </a:r>
                      <a:endParaRPr lang="en-AU" sz="2800" dirty="0"/>
                    </a:p>
                  </a:txBody>
                  <a:tcPr/>
                </a:tc>
                <a:extLst>
                  <a:ext uri="{0D108BD9-81ED-4DB2-BD59-A6C34878D82A}">
                    <a16:rowId xmlns:a16="http://schemas.microsoft.com/office/drawing/2014/main" val="10003"/>
                  </a:ext>
                </a:extLst>
              </a:tr>
              <a:tr h="1557923">
                <a:tc>
                  <a:txBody>
                    <a:bodyPr/>
                    <a:lstStyle/>
                    <a:p>
                      <a:r>
                        <a:rPr lang="en-AU" sz="2800" dirty="0"/>
                        <a:t>because…</a:t>
                      </a:r>
                    </a:p>
                  </a:txBody>
                  <a:tcPr/>
                </a:tc>
                <a:tc>
                  <a:txBody>
                    <a:bodyPr/>
                    <a:lstStyle/>
                    <a:p>
                      <a:r>
                        <a:rPr lang="en-AU" sz="2800" baseline="0" dirty="0"/>
                        <a:t>chemical families share the same number of electrons in their outer shell, or spaces where electrons could be</a:t>
                      </a:r>
                      <a:endParaRPr lang="en-AU" sz="2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3934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980728"/>
            <a:ext cx="7901621" cy="3639095"/>
          </a:xfrm>
        </p:spPr>
      </p:pic>
    </p:spTree>
    <p:extLst>
      <p:ext uri="{BB962C8B-B14F-4D97-AF65-F5344CB8AC3E}">
        <p14:creationId xmlns:p14="http://schemas.microsoft.com/office/powerpoint/2010/main" val="26984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324</TotalTime>
  <Words>591</Words>
  <Application>Microsoft Office PowerPoint</Application>
  <PresentationFormat>On-screen Show (4:3)</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Wingdings</vt:lpstr>
      <vt:lpstr>Adjacency</vt:lpstr>
      <vt:lpstr>A1 Chemistry</vt:lpstr>
      <vt:lpstr>PowerPoint Presentation</vt:lpstr>
      <vt:lpstr>Learning Intentions</vt:lpstr>
      <vt:lpstr>Success criteria</vt:lpstr>
      <vt:lpstr>Key words</vt:lpstr>
      <vt:lpstr>Atomic radii</vt:lpstr>
      <vt:lpstr>PowerPoint Presentation</vt:lpstr>
      <vt:lpstr>Valence</vt:lpstr>
      <vt:lpstr>PowerPoint Presentation</vt:lpstr>
      <vt:lpstr>First ionisation energy</vt:lpstr>
      <vt:lpstr>PowerPoint Presentation</vt:lpstr>
      <vt:lpstr>PowerPoint Presentation</vt:lpstr>
      <vt:lpstr>Successive ionisation energies</vt:lpstr>
      <vt:lpstr>Electronegativity</vt:lpstr>
      <vt:lpstr>PowerPoint Presentation</vt:lpstr>
      <vt:lpstr>Things with low electronegativity tend to</vt:lpstr>
      <vt:lpstr>Things with high electronegativity tend to</vt:lpstr>
      <vt:lpstr>PowerPoint Presentation</vt:lpstr>
      <vt:lpstr>PowerPoint Presentation</vt:lpstr>
      <vt:lpstr>Success criteria</vt:lpstr>
    </vt:vector>
  </TitlesOfParts>
  <Company>The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Chemistry</dc:title>
  <dc:creator>JOHNSON Kristy</dc:creator>
  <cp:lastModifiedBy>Kristy JOHNSON</cp:lastModifiedBy>
  <cp:revision>19</cp:revision>
  <dcterms:created xsi:type="dcterms:W3CDTF">2015-02-10T05:06:18Z</dcterms:created>
  <dcterms:modified xsi:type="dcterms:W3CDTF">2023-02-10T04:17:44Z</dcterms:modified>
</cp:coreProperties>
</file>