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74" r:id="rId4"/>
    <p:sldId id="257" r:id="rId5"/>
    <p:sldId id="275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3" r:id="rId18"/>
    <p:sldId id="271" r:id="rId19"/>
    <p:sldId id="270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" y="-1035496"/>
            <a:ext cx="7794487" cy="918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00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Two double bonds</a:t>
            </a:r>
          </a:p>
          <a:p>
            <a:pPr marL="82296" indent="0">
              <a:buNone/>
            </a:pP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36385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69417"/>
            <a:ext cx="2016225" cy="20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31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A triple bond and a single bond</a:t>
            </a:r>
          </a:p>
          <a:p>
            <a:pPr marL="82296" indent="0">
              <a:buNone/>
            </a:pPr>
            <a:endParaRPr lang="en-A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57" y="2708920"/>
            <a:ext cx="6338266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89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Hydrocarbons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Contain hydrogen and carbon only</a:t>
            </a:r>
          </a:p>
          <a:p>
            <a:pPr marL="82296" indent="0">
              <a:buNone/>
            </a:pPr>
            <a:r>
              <a:rPr lang="en-AU" dirty="0"/>
              <a:t>Classified according to the type of bonds between carbons</a:t>
            </a:r>
          </a:p>
          <a:p>
            <a:pPr marL="82296" indent="0">
              <a:buNone/>
            </a:pPr>
            <a:r>
              <a:rPr lang="en-AU" dirty="0"/>
              <a:t>Named according to the length of the longest chain</a:t>
            </a:r>
          </a:p>
        </p:txBody>
      </p:sp>
    </p:spTree>
    <p:extLst>
      <p:ext uri="{BB962C8B-B14F-4D97-AF65-F5344CB8AC3E}">
        <p14:creationId xmlns:p14="http://schemas.microsoft.com/office/powerpoint/2010/main" val="79044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Prefix – Suffix</a:t>
            </a:r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r>
              <a:rPr lang="en-AU" dirty="0"/>
              <a:t>number – type</a:t>
            </a:r>
          </a:p>
          <a:p>
            <a:pPr marL="82296" indent="0">
              <a:buNone/>
            </a:pPr>
            <a:r>
              <a:rPr lang="en-AU" dirty="0" err="1"/>
              <a:t>eg</a:t>
            </a:r>
            <a:r>
              <a:rPr lang="en-AU" dirty="0"/>
              <a:t> meth-</a:t>
            </a:r>
            <a:r>
              <a:rPr lang="en-AU" dirty="0" err="1"/>
              <a:t>ane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374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Alkanes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Contain only single bonds between carbon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5" y="2996952"/>
            <a:ext cx="8041579" cy="224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60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Longest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AU" dirty="0"/>
              <a:t>1 –Meth</a:t>
            </a:r>
          </a:p>
          <a:p>
            <a:pPr marL="82296" indent="0">
              <a:buNone/>
            </a:pPr>
            <a:r>
              <a:rPr lang="en-AU" dirty="0"/>
              <a:t>2 –Eth</a:t>
            </a:r>
          </a:p>
          <a:p>
            <a:pPr marL="82296" indent="0">
              <a:buNone/>
            </a:pPr>
            <a:r>
              <a:rPr lang="en-AU" dirty="0"/>
              <a:t>3 –Prop</a:t>
            </a:r>
          </a:p>
          <a:p>
            <a:pPr marL="82296" indent="0">
              <a:buNone/>
            </a:pPr>
            <a:r>
              <a:rPr lang="en-AU" dirty="0"/>
              <a:t>4 –But</a:t>
            </a:r>
          </a:p>
          <a:p>
            <a:pPr marL="82296" indent="0">
              <a:buNone/>
            </a:pPr>
            <a:r>
              <a:rPr lang="en-AU" dirty="0"/>
              <a:t>5 –Pent</a:t>
            </a:r>
          </a:p>
          <a:p>
            <a:pPr marL="82296" indent="0">
              <a:buNone/>
            </a:pPr>
            <a:r>
              <a:rPr lang="en-AU" dirty="0"/>
              <a:t>6 –Hex</a:t>
            </a:r>
          </a:p>
          <a:p>
            <a:pPr marL="82296" indent="0">
              <a:buNone/>
            </a:pPr>
            <a:r>
              <a:rPr lang="en-AU" dirty="0"/>
              <a:t>7 –</a:t>
            </a:r>
            <a:r>
              <a:rPr lang="en-AU" dirty="0" err="1"/>
              <a:t>Hept</a:t>
            </a:r>
            <a:endParaRPr lang="en-AU" dirty="0"/>
          </a:p>
          <a:p>
            <a:pPr marL="82296" indent="0">
              <a:buNone/>
            </a:pPr>
            <a:r>
              <a:rPr lang="en-AU" dirty="0"/>
              <a:t>8 –Oct</a:t>
            </a:r>
          </a:p>
          <a:p>
            <a:pPr marL="82296" indent="0">
              <a:buNone/>
            </a:pPr>
            <a:r>
              <a:rPr lang="en-AU" dirty="0"/>
              <a:t>9 –Non</a:t>
            </a:r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84784"/>
            <a:ext cx="1663330" cy="404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22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3816424" cy="263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Side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AU" dirty="0"/>
              <a:t>“like alkanes” – alkyl</a:t>
            </a:r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r>
              <a:rPr lang="en-AU" dirty="0"/>
              <a:t>methyl</a:t>
            </a:r>
          </a:p>
          <a:p>
            <a:pPr marL="82296" indent="0">
              <a:buNone/>
            </a:pPr>
            <a:r>
              <a:rPr lang="en-AU" dirty="0"/>
              <a:t>ethyl</a:t>
            </a:r>
          </a:p>
          <a:p>
            <a:pPr marL="82296" indent="0">
              <a:buNone/>
            </a:pPr>
            <a:r>
              <a:rPr lang="en-AU" dirty="0"/>
              <a:t>propyl …</a:t>
            </a:r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r>
              <a:rPr lang="en-AU" dirty="0"/>
              <a:t>IF there is more than one carbon it could be attached to without making the longest chain longer, use a number to show which carbon the alkyl group is attached to, starting from the end that gives it the lowest number</a:t>
            </a:r>
          </a:p>
          <a:p>
            <a:pPr marL="82296" indent="0">
              <a:buNone/>
            </a:pPr>
            <a:r>
              <a:rPr lang="en-AU" dirty="0"/>
              <a:t>Use hyphens to separate numbers from letters and commas to separate numbers from each other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08890"/>
            <a:ext cx="3540748" cy="167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1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10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than one side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Prefix of di- tri- tetra- </a:t>
            </a:r>
            <a:r>
              <a:rPr lang="en-AU" dirty="0" err="1"/>
              <a:t>penta</a:t>
            </a:r>
            <a:r>
              <a:rPr lang="en-AU" dirty="0"/>
              <a:t>- </a:t>
            </a:r>
            <a:r>
              <a:rPr lang="en-AU" dirty="0" err="1"/>
              <a:t>hexa</a:t>
            </a:r>
            <a:r>
              <a:rPr lang="en-AU" dirty="0"/>
              <a:t>-</a:t>
            </a:r>
          </a:p>
          <a:p>
            <a:pPr marL="82296" indent="0">
              <a:buNone/>
            </a:pPr>
            <a:r>
              <a:rPr lang="en-AU" dirty="0"/>
              <a:t>indicates how many of each side chain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20" y="2842865"/>
            <a:ext cx="3209824" cy="2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42865"/>
            <a:ext cx="353286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4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than one type of side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alphabetical order for both numbering closest end and for listing them, NOT INCLUDING THE NUMBERING PREFIX</a:t>
            </a:r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r>
              <a:rPr lang="en-AU" dirty="0"/>
              <a:t>ethyl before methyl</a:t>
            </a:r>
          </a:p>
          <a:p>
            <a:pPr marL="82296" indent="0">
              <a:buNone/>
            </a:pPr>
            <a:r>
              <a:rPr lang="en-AU" dirty="0"/>
              <a:t>methyl before propyl</a:t>
            </a:r>
          </a:p>
          <a:p>
            <a:pPr marL="82296" indent="0">
              <a:buNone/>
            </a:pPr>
            <a:r>
              <a:rPr lang="en-AU" dirty="0"/>
              <a:t>butyl before ethyl</a:t>
            </a:r>
          </a:p>
        </p:txBody>
      </p:sp>
    </p:spTree>
    <p:extLst>
      <p:ext uri="{BB962C8B-B14F-4D97-AF65-F5344CB8AC3E}">
        <p14:creationId xmlns:p14="http://schemas.microsoft.com/office/powerpoint/2010/main" val="30405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A1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Carbon Chemistry:  Alkanes</a:t>
            </a:r>
          </a:p>
        </p:txBody>
      </p:sp>
    </p:spTree>
    <p:extLst>
      <p:ext uri="{BB962C8B-B14F-4D97-AF65-F5344CB8AC3E}">
        <p14:creationId xmlns:p14="http://schemas.microsoft.com/office/powerpoint/2010/main" val="246070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04CF-3973-4865-B7A1-778FF707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CCC5-B187-4771-947E-B9F91308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general formula for alkanes C</a:t>
            </a:r>
            <a:r>
              <a:rPr lang="en-AU" sz="2400" dirty="0"/>
              <a:t>n</a:t>
            </a:r>
            <a:r>
              <a:rPr lang="en-AU" dirty="0"/>
              <a:t>H</a:t>
            </a:r>
            <a:r>
              <a:rPr lang="en-AU" sz="2400" dirty="0"/>
              <a:t>2n+2</a:t>
            </a:r>
          </a:p>
          <a:p>
            <a:r>
              <a:rPr lang="en-AU" dirty="0"/>
              <a:t>Name alkanes (straight and branched)</a:t>
            </a:r>
          </a:p>
          <a:p>
            <a:r>
              <a:rPr lang="en-AU" dirty="0"/>
              <a:t>Draw alkanes (straight and branched)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68595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Alkenes</a:t>
            </a:r>
          </a:p>
        </p:txBody>
      </p:sp>
    </p:spTree>
    <p:extLst>
      <p:ext uri="{BB962C8B-B14F-4D97-AF65-F5344CB8AC3E}">
        <p14:creationId xmlns:p14="http://schemas.microsoft.com/office/powerpoint/2010/main" val="52502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Write formulae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AU" dirty="0"/>
              <a:t>sodium carbonate</a:t>
            </a:r>
          </a:p>
          <a:p>
            <a:pPr marL="596646" indent="-514350">
              <a:buFont typeface="+mj-lt"/>
              <a:buAutoNum type="arabicPeriod"/>
            </a:pPr>
            <a:r>
              <a:rPr lang="en-AU" dirty="0"/>
              <a:t>copper (II) chloride</a:t>
            </a:r>
          </a:p>
          <a:p>
            <a:pPr marL="596646" indent="-514350">
              <a:buFont typeface="+mj-lt"/>
              <a:buAutoNum type="arabicPeriod"/>
            </a:pPr>
            <a:r>
              <a:rPr lang="en-AU" dirty="0"/>
              <a:t>zinc nitrate</a:t>
            </a:r>
          </a:p>
          <a:p>
            <a:pPr marL="596646" indent="-514350">
              <a:buFont typeface="+mj-lt"/>
              <a:buAutoNum type="arabicPeriod"/>
            </a:pPr>
            <a:r>
              <a:rPr lang="en-AU" dirty="0"/>
              <a:t>calcium bromide</a:t>
            </a:r>
          </a:p>
          <a:p>
            <a:pPr marL="596646" indent="-514350">
              <a:buFont typeface="+mj-lt"/>
              <a:buAutoNum type="arabicPeriod"/>
            </a:pPr>
            <a:r>
              <a:rPr lang="en-AU" dirty="0"/>
              <a:t>ammonium hydroxide</a:t>
            </a:r>
          </a:p>
          <a:p>
            <a:pPr marL="596646" indent="-514350">
              <a:buFont typeface="+mj-lt"/>
              <a:buAutoNum type="arabicPeriod"/>
            </a:pPr>
            <a:r>
              <a:rPr lang="en-AU" dirty="0" err="1"/>
              <a:t>sulfur</a:t>
            </a:r>
            <a:r>
              <a:rPr lang="en-AU"/>
              <a:t> dioxide</a:t>
            </a:r>
          </a:p>
        </p:txBody>
      </p:sp>
    </p:spTree>
    <p:extLst>
      <p:ext uri="{BB962C8B-B14F-4D97-AF65-F5344CB8AC3E}">
        <p14:creationId xmlns:p14="http://schemas.microsoft.com/office/powerpoint/2010/main" val="215118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hydrocarbons, including alkanes, alkenes and benzene, have different chemical properties that are determined by the nature of the bonding within the molecules </a:t>
            </a:r>
          </a:p>
          <a:p>
            <a:r>
              <a:rPr lang="en-AU" dirty="0"/>
              <a:t>IUPAC nomenclature is used to name straight and simple branched alkanes and alkenes from C1- C8</a:t>
            </a:r>
          </a:p>
          <a:p>
            <a:r>
              <a:rPr lang="en-AU" dirty="0"/>
              <a:t>alkanes, alkenes and benzene undergo characteristic reactions such as combustion, addition reactions for alkenes and substitution reactions for alkanes and benzene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703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04CF-3973-4865-B7A1-778FF707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CCC5-B187-4771-947E-B9F91308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general formula for alkanes C</a:t>
            </a:r>
            <a:r>
              <a:rPr lang="en-AU" sz="2400" dirty="0"/>
              <a:t>n</a:t>
            </a:r>
            <a:r>
              <a:rPr lang="en-AU" dirty="0"/>
              <a:t>H</a:t>
            </a:r>
            <a:r>
              <a:rPr lang="en-AU" sz="2400" dirty="0"/>
              <a:t>2n+2</a:t>
            </a:r>
          </a:p>
          <a:p>
            <a:r>
              <a:rPr lang="en-AU" dirty="0"/>
              <a:t>Name alkanes (straight and branched)</a:t>
            </a:r>
          </a:p>
          <a:p>
            <a:r>
              <a:rPr lang="en-AU" dirty="0"/>
              <a:t>Draw alkanes (straight and branched)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1140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hydrocarbon</a:t>
            </a:r>
          </a:p>
          <a:p>
            <a:r>
              <a:rPr lang="en-AU" dirty="0"/>
              <a:t>alkane</a:t>
            </a:r>
          </a:p>
          <a:p>
            <a:r>
              <a:rPr lang="en-AU" dirty="0"/>
              <a:t>IUPAC</a:t>
            </a:r>
          </a:p>
          <a:p>
            <a:r>
              <a:rPr lang="en-AU" dirty="0"/>
              <a:t>nomenclature</a:t>
            </a:r>
          </a:p>
        </p:txBody>
      </p:sp>
    </p:spTree>
    <p:extLst>
      <p:ext uri="{BB962C8B-B14F-4D97-AF65-F5344CB8AC3E}">
        <p14:creationId xmlns:p14="http://schemas.microsoft.com/office/powerpoint/2010/main" val="149266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Carbon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The electron configuration of carbon makes it able to bond in infinite number of compounds.</a:t>
            </a:r>
          </a:p>
          <a:p>
            <a:pPr marL="82296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26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 can form…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Four single bonds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17" y="2780928"/>
            <a:ext cx="2065188" cy="241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7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Two single bonds and one double bond</a:t>
            </a:r>
          </a:p>
          <a:p>
            <a:pPr marL="82296" indent="0">
              <a:buNone/>
            </a:pP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2667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34" y="2626148"/>
            <a:ext cx="2654194" cy="173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93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</TotalTime>
  <Words>380</Words>
  <Application>Microsoft Office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Gill Sans MT</vt:lpstr>
      <vt:lpstr>Verdana</vt:lpstr>
      <vt:lpstr>Wingdings 2</vt:lpstr>
      <vt:lpstr>Solstice</vt:lpstr>
      <vt:lpstr>PowerPoint Presentation</vt:lpstr>
      <vt:lpstr>A1 Chemistry</vt:lpstr>
      <vt:lpstr>Write formulae of…</vt:lpstr>
      <vt:lpstr>Learning Intentions</vt:lpstr>
      <vt:lpstr>Success criteria</vt:lpstr>
      <vt:lpstr>Key words</vt:lpstr>
      <vt:lpstr>Carbon</vt:lpstr>
      <vt:lpstr>It can form…</vt:lpstr>
      <vt:lpstr>PowerPoint Presentation</vt:lpstr>
      <vt:lpstr>PowerPoint Presentation</vt:lpstr>
      <vt:lpstr>PowerPoint Presentation</vt:lpstr>
      <vt:lpstr>Hydrocarbons</vt:lpstr>
      <vt:lpstr>Nomenclature</vt:lpstr>
      <vt:lpstr>Alkanes</vt:lpstr>
      <vt:lpstr>Longest chain</vt:lpstr>
      <vt:lpstr>Side chains</vt:lpstr>
      <vt:lpstr>PowerPoint Presentation</vt:lpstr>
      <vt:lpstr>More than one side chain</vt:lpstr>
      <vt:lpstr>More than one type of side chain</vt:lpstr>
      <vt:lpstr>Success criteria</vt:lpstr>
      <vt:lpstr>Next time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15</cp:revision>
  <dcterms:created xsi:type="dcterms:W3CDTF">2015-05-01T02:04:57Z</dcterms:created>
  <dcterms:modified xsi:type="dcterms:W3CDTF">2023-03-16T05:00:03Z</dcterms:modified>
</cp:coreProperties>
</file>