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60" r:id="rId10"/>
    <p:sldId id="261" r:id="rId11"/>
    <p:sldId id="262" r:id="rId12"/>
    <p:sldId id="263" r:id="rId13"/>
    <p:sldId id="258" r:id="rId14"/>
    <p:sldId id="27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CF8E-6921-43F1-82FF-E63D36F59759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729A-6BE7-4108-8DED-2C2F6D8B60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0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Draw on the</a:t>
            </a:r>
            <a:r>
              <a:rPr lang="en-AU" baseline="0" dirty="0"/>
              <a:t> board the normal distribution curve for particles. Mark on Activation energy.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9729A-6BE7-4108-8DED-2C2F6D8B609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24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9729A-6BE7-4108-8DED-2C2F6D8B609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16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9729A-6BE7-4108-8DED-2C2F6D8B609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16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0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17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32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44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0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48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44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95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9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8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8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5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4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3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F176-109E-4939-9828-19BDBB0BC0C0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D0182A-CDBC-4AA6-8245-4CA1AB1F3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6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.au/url?sa=i&amp;rct=j&amp;q=&amp;esrc=s&amp;frm=1&amp;source=images&amp;cd=&amp;cad=rja&amp;uact=8&amp;ved=0CAcQjRxqFQoTCMjolqSS_8YCFUEjpgodOpUM4A&amp;url=http://www.ck12.org/book/CK-12-Physical-Science-Concepts-For-Middle-School/section/3.26/&amp;ei=LSa4VYieBsHGmAW6qrKADg&amp;bvm=bv.98717601,d.dGY&amp;psig=AFQjCNGIZ25AQMYcqwghczFUPxferwsHhA&amp;ust=14382181450137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.au/url?sa=i&amp;rct=j&amp;q=&amp;esrc=s&amp;frm=1&amp;source=images&amp;cd=&amp;cad=rja&amp;uact=8&amp;ved=0CAcQjRxqFQoTCMjolqSS_8YCFUEjpgodOpUM4A&amp;url=http://www.ck12.org/book/CK-12-Physical-Science-Concepts-For-Middle-School/section/3.26/&amp;ei=LSa4VYieBsHGmAW6qrKADg&amp;bvm=bv.98717601,d.dGY&amp;psig=AFQjCNGIZ25AQMYcqwghczFUPxferwsHhA&amp;ust=14382181450137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Rate of Chemical Reactions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Collision Theory</a:t>
            </a:r>
          </a:p>
        </p:txBody>
      </p:sp>
    </p:spTree>
    <p:extLst>
      <p:ext uri="{BB962C8B-B14F-4D97-AF65-F5344CB8AC3E}">
        <p14:creationId xmlns:p14="http://schemas.microsoft.com/office/powerpoint/2010/main" val="270734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Input of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chemical reactions require the input of energy.</a:t>
            </a:r>
          </a:p>
          <a:p>
            <a:endParaRPr lang="en-AU" dirty="0"/>
          </a:p>
          <a:p>
            <a:r>
              <a:rPr lang="en-AU" dirty="0"/>
              <a:t>This energy may be a very small amount – for reactions that occur at room temperature, or below; or it may require a large quantity of energy.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88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in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Regardless of whether the change leads to an increase, or decrease in the temperature of the </a:t>
            </a:r>
            <a:r>
              <a:rPr lang="en-AU" i="1" dirty="0"/>
              <a:t>overall system </a:t>
            </a:r>
            <a:r>
              <a:rPr lang="en-AU" dirty="0"/>
              <a:t>– energy must have been </a:t>
            </a:r>
            <a:r>
              <a:rPr lang="en-AU" i="1" dirty="0"/>
              <a:t>put into </a:t>
            </a:r>
            <a:r>
              <a:rPr lang="en-AU" dirty="0"/>
              <a:t>the system to make it work.</a:t>
            </a:r>
          </a:p>
          <a:p>
            <a:endParaRPr lang="en-AU" dirty="0"/>
          </a:p>
          <a:p>
            <a:r>
              <a:rPr lang="en-AU" dirty="0"/>
              <a:t>This is called “Activation Energy”</a:t>
            </a:r>
          </a:p>
          <a:p>
            <a:endParaRPr lang="en-AU" dirty="0"/>
          </a:p>
          <a:p>
            <a:r>
              <a:rPr lang="en-AU" dirty="0"/>
              <a:t>Compare this to the average kinetic energy distribution graph…</a:t>
            </a:r>
          </a:p>
          <a:p>
            <a:endParaRPr lang="en-AU" dirty="0"/>
          </a:p>
          <a:p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4095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in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 increase in temperature, means that energy is released from the reactants and was not needed to form the bonds in the products </a:t>
            </a:r>
            <a:r>
              <a:rPr lang="en-AU" dirty="0">
                <a:sym typeface="Wingdings" pitchFamily="2" charset="2"/>
              </a:rPr>
              <a:t> heat given off = “Exothermic”.</a:t>
            </a:r>
          </a:p>
          <a:p>
            <a:endParaRPr lang="en-AU" dirty="0">
              <a:sym typeface="Wingdings" pitchFamily="2" charset="2"/>
            </a:endParaRPr>
          </a:p>
          <a:p>
            <a:r>
              <a:rPr lang="en-AU" dirty="0">
                <a:sym typeface="Wingdings" pitchFamily="2" charset="2"/>
              </a:rPr>
              <a:t>The products will have less potential energy than the reactants.</a:t>
            </a:r>
            <a:endParaRPr lang="en-AU" dirty="0"/>
          </a:p>
          <a:p>
            <a:endParaRPr lang="en-AU" dirty="0"/>
          </a:p>
          <a:p>
            <a:r>
              <a:rPr lang="en-AU" dirty="0"/>
              <a:t>This change in energy is called “Enthalpy Change” and is shown as ∆H (Delta = change; H = Enthalpy)</a:t>
            </a:r>
          </a:p>
        </p:txBody>
      </p:sp>
    </p:spTree>
    <p:extLst>
      <p:ext uri="{BB962C8B-B14F-4D97-AF65-F5344CB8AC3E}">
        <p14:creationId xmlns:p14="http://schemas.microsoft.com/office/powerpoint/2010/main" val="18343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Exothermic Reactions</a:t>
            </a:r>
          </a:p>
        </p:txBody>
      </p:sp>
      <p:pic>
        <p:nvPicPr>
          <p:cNvPr id="1026" name="Picture 2" descr="https://dr282zn36sxxg.cloudfront.net/datastreams/f-d%3Adf0a2687d885c997ec852a60b09181c51b0a234ada9136e0288d4e8c%2BIMAGE_THUMB_POSTCARD%2BIMAGE_THUMB_POSTCARD.1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4" t="-6478" b="1"/>
          <a:stretch/>
        </p:blipFill>
        <p:spPr bwMode="auto">
          <a:xfrm>
            <a:off x="-108520" y="1772816"/>
            <a:ext cx="5616750" cy="409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060848"/>
            <a:ext cx="4248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AU" sz="2800" dirty="0"/>
              <a:t>The reactants have more potential energy.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/>
              <a:t>The products have less potential energy.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/>
              <a:t>∆H is negative.</a:t>
            </a:r>
          </a:p>
        </p:txBody>
      </p:sp>
    </p:spTree>
    <p:extLst>
      <p:ext uri="{BB962C8B-B14F-4D97-AF65-F5344CB8AC3E}">
        <p14:creationId xmlns:p14="http://schemas.microsoft.com/office/powerpoint/2010/main" val="312982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in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decrease in temperature, means that energy is absorbed by the reactants and was needed to form the bonds in the products </a:t>
            </a:r>
            <a:r>
              <a:rPr lang="en-AU" dirty="0">
                <a:sym typeface="Wingdings" pitchFamily="2" charset="2"/>
              </a:rPr>
              <a:t> heat taken in = “Endothermic”.</a:t>
            </a:r>
          </a:p>
          <a:p>
            <a:endParaRPr lang="en-AU" dirty="0">
              <a:sym typeface="Wingdings" pitchFamily="2" charset="2"/>
            </a:endParaRPr>
          </a:p>
          <a:p>
            <a:r>
              <a:rPr lang="en-AU" dirty="0">
                <a:sym typeface="Wingdings" pitchFamily="2" charset="2"/>
              </a:rPr>
              <a:t>The products will have more potential energy than the reactants.</a:t>
            </a:r>
            <a:endParaRPr lang="en-AU" dirty="0"/>
          </a:p>
          <a:p>
            <a:endParaRPr lang="en-AU" dirty="0"/>
          </a:p>
          <a:p>
            <a:r>
              <a:rPr lang="en-AU" dirty="0"/>
              <a:t>This change in energy is called “Enthalpy Change” and is shown as ∆H (Delta = change; H = Enthalpy)</a:t>
            </a:r>
          </a:p>
        </p:txBody>
      </p:sp>
    </p:spTree>
    <p:extLst>
      <p:ext uri="{BB962C8B-B14F-4D97-AF65-F5344CB8AC3E}">
        <p14:creationId xmlns:p14="http://schemas.microsoft.com/office/powerpoint/2010/main" val="176297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Reactions</a:t>
            </a:r>
          </a:p>
        </p:txBody>
      </p:sp>
      <p:pic>
        <p:nvPicPr>
          <p:cNvPr id="2050" name="Picture 2" descr="https://dr282zn36sxxg.cloudfront.net/datastreams/f-d%3Adf0a2687d885c997ec852a60b09181c51b0a234ada9136e0288d4e8c%2BIMAGE_THUMB_POSTCARD%2BIMAGE_THUMB_POSTCARD.1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1" r="54462" b="-1"/>
          <a:stretch/>
        </p:blipFill>
        <p:spPr bwMode="auto">
          <a:xfrm>
            <a:off x="179512" y="1772816"/>
            <a:ext cx="4752528" cy="42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0" y="2204864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reactants have less potential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products have more potential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∆H </a:t>
            </a:r>
            <a:r>
              <a:rPr lang="en-AU" sz="2800"/>
              <a:t>is positive.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477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Concentration is measured in mol L</a:t>
            </a:r>
            <a:r>
              <a:rPr lang="en-AU" baseline="30000" dirty="0"/>
              <a:t>-1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This is how many moles of a substance are present in a 1 Litre volume.</a:t>
            </a:r>
          </a:p>
          <a:p>
            <a:endParaRPr lang="en-AU" dirty="0"/>
          </a:p>
          <a:p>
            <a:r>
              <a:rPr lang="en-AU" dirty="0"/>
              <a:t>Remember “moles” just represents the number of atoms/molecules/ions of a substance.</a:t>
            </a:r>
          </a:p>
        </p:txBody>
      </p:sp>
    </p:spTree>
    <p:extLst>
      <p:ext uri="{BB962C8B-B14F-4D97-AF65-F5344CB8AC3E}">
        <p14:creationId xmlns:p14="http://schemas.microsoft.com/office/powerpoint/2010/main" val="84480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increase concentration, we keep volume constant, so the number of particles in a given space increases.</a:t>
            </a:r>
          </a:p>
          <a:p>
            <a:endParaRPr lang="en-AU" dirty="0"/>
          </a:p>
          <a:p>
            <a:r>
              <a:rPr lang="en-AU" dirty="0"/>
              <a:t>What effect will this have on the reaction rate?</a:t>
            </a:r>
          </a:p>
          <a:p>
            <a:r>
              <a:rPr lang="en-AU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2376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Temperature is a measure of the average kinetic energy of the particles.</a:t>
            </a:r>
          </a:p>
          <a:p>
            <a:endParaRPr lang="en-AU" dirty="0"/>
          </a:p>
          <a:p>
            <a:r>
              <a:rPr lang="en-AU" dirty="0"/>
              <a:t>If we increase the temperature, it means that the particles will, on average, have more kinetic energy.</a:t>
            </a:r>
          </a:p>
          <a:p>
            <a:endParaRPr lang="en-AU" dirty="0"/>
          </a:p>
          <a:p>
            <a:r>
              <a:rPr lang="en-AU" dirty="0"/>
              <a:t>What effect will this have on the reaction rate?</a:t>
            </a:r>
          </a:p>
          <a:p>
            <a:r>
              <a:rPr lang="en-AU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2542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keep temperature the same and increase the pressure, what are we actually changing?</a:t>
            </a:r>
          </a:p>
          <a:p>
            <a:endParaRPr lang="en-AU" dirty="0"/>
          </a:p>
          <a:p>
            <a:r>
              <a:rPr lang="en-AU" dirty="0"/>
              <a:t>What effect will this have on the reaction rate?</a:t>
            </a:r>
          </a:p>
          <a:p>
            <a:r>
              <a:rPr lang="en-AU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0793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Surface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we keep the mass of a solid substance the same, but increase the surface area (or decrease particle size), what does this change? Think about where a chemical reaction takes place for solids.</a:t>
            </a:r>
          </a:p>
          <a:p>
            <a:endParaRPr lang="en-AU" dirty="0"/>
          </a:p>
          <a:p>
            <a:r>
              <a:rPr lang="en-AU" dirty="0"/>
              <a:t>What effect will this have on the reaction rate?</a:t>
            </a:r>
          </a:p>
          <a:p>
            <a:r>
              <a:rPr lang="en-AU" dirty="0"/>
              <a:t>Why?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65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Catalysts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Addition of a catalyst changes how the reactants are able to form the final products.</a:t>
            </a:r>
          </a:p>
          <a:p>
            <a:endParaRPr lang="en-AU" dirty="0"/>
          </a:p>
          <a:p>
            <a:r>
              <a:rPr lang="en-AU" dirty="0"/>
              <a:t>This leads us into enthalpy change diagrams and we will need to understand “activation energy” first…</a:t>
            </a:r>
          </a:p>
          <a:p>
            <a:endParaRPr lang="en-AU" dirty="0"/>
          </a:p>
          <a:p>
            <a:r>
              <a:rPr lang="en-AU" dirty="0"/>
              <a:t>Cyclist over the hill- Catalyst = cyclist through the tunnel in the hill</a:t>
            </a:r>
          </a:p>
        </p:txBody>
      </p:sp>
    </p:spTree>
    <p:extLst>
      <p:ext uri="{BB962C8B-B14F-4D97-AF65-F5344CB8AC3E}">
        <p14:creationId xmlns:p14="http://schemas.microsoft.com/office/powerpoint/2010/main" val="364614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Atoms/Bonding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Depending on the atoms/molecules involved the starting quantity of energy will be different, to reflect how much energy is stored within that structure.</a:t>
            </a:r>
          </a:p>
          <a:p>
            <a:endParaRPr lang="en-AU" dirty="0"/>
          </a:p>
          <a:p>
            <a:r>
              <a:rPr lang="en-AU" dirty="0"/>
              <a:t>After a chemical reaction, the energy in the products will be different, to reflect the energy stored in the new bonds.</a:t>
            </a:r>
          </a:p>
        </p:txBody>
      </p:sp>
    </p:spTree>
    <p:extLst>
      <p:ext uri="{BB962C8B-B14F-4D97-AF65-F5344CB8AC3E}">
        <p14:creationId xmlns:p14="http://schemas.microsoft.com/office/powerpoint/2010/main" val="76626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Chemical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Spontaneous vs. Non-Spontaneous reactions</a:t>
            </a:r>
          </a:p>
          <a:p>
            <a:endParaRPr lang="en-AU" dirty="0"/>
          </a:p>
          <a:p>
            <a:r>
              <a:rPr lang="en-AU" dirty="0"/>
              <a:t>Do both require the input of energy?</a:t>
            </a:r>
          </a:p>
          <a:p>
            <a:endParaRPr lang="en-AU" dirty="0"/>
          </a:p>
          <a:p>
            <a:r>
              <a:rPr lang="en-AU" dirty="0"/>
              <a:t>Why?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715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629</Words>
  <Application>Microsoft Office PowerPoint</Application>
  <PresentationFormat>On-screen Show (4:3)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Rate of Chemical Reactions</vt:lpstr>
      <vt:lpstr>Concentration</vt:lpstr>
      <vt:lpstr>Concentration</vt:lpstr>
      <vt:lpstr>Temperature</vt:lpstr>
      <vt:lpstr>Pressure</vt:lpstr>
      <vt:lpstr>Surface Area</vt:lpstr>
      <vt:lpstr>Catalysts</vt:lpstr>
      <vt:lpstr>Atoms/Bonding</vt:lpstr>
      <vt:lpstr>Chemical Reactions</vt:lpstr>
      <vt:lpstr>Input of Energy</vt:lpstr>
      <vt:lpstr>Change in Temperature</vt:lpstr>
      <vt:lpstr>Change in Temperature</vt:lpstr>
      <vt:lpstr>Exothermic Reactions</vt:lpstr>
      <vt:lpstr>Change in Temperature</vt:lpstr>
      <vt:lpstr>Endothermic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</dc:title>
  <dc:creator>KING Sarah</dc:creator>
  <cp:lastModifiedBy>SMITH Karen [Harrisdale Senior High School]</cp:lastModifiedBy>
  <cp:revision>10</cp:revision>
  <dcterms:created xsi:type="dcterms:W3CDTF">2015-07-29T00:55:29Z</dcterms:created>
  <dcterms:modified xsi:type="dcterms:W3CDTF">2022-12-12T04:26:20Z</dcterms:modified>
</cp:coreProperties>
</file>