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7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9" r:id="rId23"/>
    <p:sldId id="280" r:id="rId24"/>
    <p:sldId id="276"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885"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D3B681E2-A782-4D2D-ABD0-B2D80588EA06}" type="datetimeFigureOut">
              <a:rPr lang="en-AU" smtClean="0"/>
              <a:t>1/08/2023</a:t>
            </a:fld>
            <a:endParaRPr lang="en-AU"/>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AU"/>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5AC29327-1389-4BD0-B9CC-C5C5B3876705}" type="slidenum">
              <a:rPr lang="en-AU" smtClean="0"/>
              <a:t>‹#›</a:t>
            </a:fld>
            <a:endParaRPr lang="en-AU"/>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681E2-A782-4D2D-ABD0-B2D80588EA06}" type="datetimeFigureOut">
              <a:rPr lang="en-AU" smtClean="0"/>
              <a:t>1/08/2023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AC29327-1389-4BD0-B9CC-C5C5B3876705}"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B681E2-A782-4D2D-ABD0-B2D80588EA06}" type="datetimeFigureOut">
              <a:rPr lang="en-AU" smtClean="0"/>
              <a:t>1/08/2023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AC29327-1389-4BD0-B9CC-C5C5B3876705}"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681E2-A782-4D2D-ABD0-B2D80588EA06}" type="datetimeFigureOut">
              <a:rPr lang="en-AU" smtClean="0"/>
              <a:t>1/08/2023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AC29327-1389-4BD0-B9CC-C5C5B3876705}"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B681E2-A782-4D2D-ABD0-B2D80588EA06}" type="datetimeFigureOut">
              <a:rPr lang="en-AU" smtClean="0"/>
              <a:t>1/08/2023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AC29327-1389-4BD0-B9CC-C5C5B3876705}"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D3B681E2-A782-4D2D-ABD0-B2D80588EA06}" type="datetimeFigureOut">
              <a:rPr lang="en-AU" smtClean="0"/>
              <a:t>1/08/2023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AC29327-1389-4BD0-B9CC-C5C5B3876705}" type="slidenum">
              <a:rPr lang="en-AU" smtClean="0"/>
              <a:t>‹#›</a:t>
            </a:fld>
            <a:endParaRPr lang="en-AU"/>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B681E2-A782-4D2D-ABD0-B2D80588EA06}" type="datetimeFigureOut">
              <a:rPr lang="en-AU" smtClean="0"/>
              <a:t>1/08/2023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AC29327-1389-4BD0-B9CC-C5C5B3876705}"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B681E2-A782-4D2D-ABD0-B2D80588EA06}" type="datetimeFigureOut">
              <a:rPr lang="en-AU" smtClean="0"/>
              <a:t>1/08/2023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AC29327-1389-4BD0-B9CC-C5C5B3876705}"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681E2-A782-4D2D-ABD0-B2D80588EA06}" type="datetimeFigureOut">
              <a:rPr lang="en-AU" smtClean="0"/>
              <a:t>1/08/2023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AC29327-1389-4BD0-B9CC-C5C5B3876705}"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3B681E2-A782-4D2D-ABD0-B2D80588EA06}" type="datetimeFigureOut">
              <a:rPr lang="en-AU" smtClean="0"/>
              <a:t>1/08/2023</a:t>
            </a:fld>
            <a:endParaRPr lang="en-AU"/>
          </a:p>
        </p:txBody>
      </p:sp>
      <p:sp>
        <p:nvSpPr>
          <p:cNvPr id="7" name="Slide Number Placeholder 6"/>
          <p:cNvSpPr>
            <a:spLocks noGrp="1"/>
          </p:cNvSpPr>
          <p:nvPr>
            <p:ph type="sldNum" sz="quarter" idx="12"/>
          </p:nvPr>
        </p:nvSpPr>
        <p:spPr/>
        <p:txBody>
          <a:bodyPr/>
          <a:lstStyle/>
          <a:p>
            <a:fld id="{5AC29327-1389-4BD0-B9CC-C5C5B3876705}" type="slidenum">
              <a:rPr lang="en-AU" smtClean="0"/>
              <a:t>‹#›</a:t>
            </a:fld>
            <a:endParaRPr lang="en-AU"/>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AU"/>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B681E2-A782-4D2D-ABD0-B2D80588EA06}" type="datetimeFigureOut">
              <a:rPr lang="en-AU" smtClean="0"/>
              <a:t>1/08/2023</a:t>
            </a:fld>
            <a:endParaRPr lang="en-AU"/>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AU"/>
          </a:p>
        </p:txBody>
      </p:sp>
      <p:sp>
        <p:nvSpPr>
          <p:cNvPr id="7" name="Slide Number Placeholder 6"/>
          <p:cNvSpPr>
            <a:spLocks noGrp="1"/>
          </p:cNvSpPr>
          <p:nvPr>
            <p:ph type="sldNum" sz="quarter" idx="12"/>
          </p:nvPr>
        </p:nvSpPr>
        <p:spPr/>
        <p:txBody>
          <a:bodyPr/>
          <a:lstStyle/>
          <a:p>
            <a:fld id="{5AC29327-1389-4BD0-B9CC-C5C5B3876705}"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D3B681E2-A782-4D2D-ABD0-B2D80588EA06}" type="datetimeFigureOut">
              <a:rPr lang="en-AU" smtClean="0"/>
              <a:t>1/08/2023</a:t>
            </a:fld>
            <a:endParaRPr lang="en-AU"/>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AU"/>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AC29327-1389-4BD0-B9CC-C5C5B3876705}"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Biofuels:</a:t>
            </a:r>
          </a:p>
        </p:txBody>
      </p:sp>
      <p:sp>
        <p:nvSpPr>
          <p:cNvPr id="3" name="Subtitle 2"/>
          <p:cNvSpPr>
            <a:spLocks noGrp="1"/>
          </p:cNvSpPr>
          <p:nvPr>
            <p:ph type="subTitle" idx="1"/>
          </p:nvPr>
        </p:nvSpPr>
        <p:spPr/>
        <p:txBody>
          <a:bodyPr/>
          <a:lstStyle/>
          <a:p>
            <a:r>
              <a:rPr lang="en-AU" dirty="0"/>
              <a:t>the Basics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980728"/>
            <a:ext cx="1612900" cy="3556000"/>
          </a:xfrm>
          <a:prstGeom prst="rect">
            <a:avLst/>
          </a:prstGeom>
        </p:spPr>
      </p:pic>
    </p:spTree>
    <p:extLst>
      <p:ext uri="{BB962C8B-B14F-4D97-AF65-F5344CB8AC3E}">
        <p14:creationId xmlns:p14="http://schemas.microsoft.com/office/powerpoint/2010/main" val="3001833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28" y="404664"/>
            <a:ext cx="7024744" cy="673144"/>
          </a:xfrm>
        </p:spPr>
        <p:txBody>
          <a:bodyPr>
            <a:normAutofit fontScale="90000"/>
          </a:bodyPr>
          <a:lstStyle/>
          <a:p>
            <a:r>
              <a:rPr lang="en-AU" dirty="0"/>
              <a:t>Biofuels Examples</a:t>
            </a:r>
          </a:p>
        </p:txBody>
      </p:sp>
      <p:sp>
        <p:nvSpPr>
          <p:cNvPr id="3" name="Content Placeholder 2"/>
          <p:cNvSpPr>
            <a:spLocks noGrp="1"/>
          </p:cNvSpPr>
          <p:nvPr>
            <p:ph idx="1"/>
          </p:nvPr>
        </p:nvSpPr>
        <p:spPr>
          <a:xfrm>
            <a:off x="683568" y="1088558"/>
            <a:ext cx="7776864" cy="5364778"/>
          </a:xfrm>
        </p:spPr>
        <p:txBody>
          <a:bodyPr>
            <a:normAutofit fontScale="77500" lnSpcReduction="20000"/>
          </a:bodyPr>
          <a:lstStyle/>
          <a:p>
            <a:r>
              <a:rPr lang="en-AU" sz="3200" dirty="0"/>
              <a:t>include wood, corn, sugarcane, and manure. Biofuels can be separated into three basic categories:</a:t>
            </a:r>
          </a:p>
          <a:p>
            <a:r>
              <a:rPr lang="en-AU" sz="3200" dirty="0"/>
              <a:t>a. </a:t>
            </a:r>
            <a:r>
              <a:rPr lang="en-AU" sz="3200" b="1" dirty="0"/>
              <a:t>Ethanol</a:t>
            </a:r>
            <a:r>
              <a:rPr lang="en-AU" sz="3200" dirty="0"/>
              <a:t>: primarily used in cars, ethanol is a type of alcohol and is most commonly made from corn or sugarcane. Based on sugars.</a:t>
            </a:r>
            <a:br>
              <a:rPr lang="en-AU" sz="3200" dirty="0"/>
            </a:br>
            <a:r>
              <a:rPr lang="en-AU" sz="3200" dirty="0"/>
              <a:t>b. </a:t>
            </a:r>
            <a:r>
              <a:rPr lang="en-AU" sz="3200" b="1" dirty="0"/>
              <a:t>Biodiesel</a:t>
            </a:r>
            <a:r>
              <a:rPr lang="en-AU" sz="3200" dirty="0"/>
              <a:t>: a substitute for diesel fuel, which is used mostly in trucks in the US but also in an increasing number of diesel cars. Most commonly made from soybeans. Based on oils. </a:t>
            </a:r>
            <a:br>
              <a:rPr lang="en-AU" sz="3200" dirty="0"/>
            </a:br>
            <a:r>
              <a:rPr lang="en-AU" sz="3200" dirty="0"/>
              <a:t>c. </a:t>
            </a:r>
            <a:r>
              <a:rPr lang="en-AU" sz="3200" b="1" dirty="0"/>
              <a:t>Other biomass</a:t>
            </a:r>
            <a:r>
              <a:rPr lang="en-AU" sz="3200" dirty="0"/>
              <a:t>: mostly used for generation of electricity or heat. Examples: burning wood chips to boil water and create steam, which spins turbines and creates electricity; collecting methane from manure piles to generate heat or electricity</a:t>
            </a:r>
          </a:p>
          <a:p>
            <a:endParaRPr lang="en-AU" dirty="0"/>
          </a:p>
        </p:txBody>
      </p:sp>
    </p:spTree>
    <p:extLst>
      <p:ext uri="{BB962C8B-B14F-4D97-AF65-F5344CB8AC3E}">
        <p14:creationId xmlns:p14="http://schemas.microsoft.com/office/powerpoint/2010/main" val="60051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ETHANOL – HOW IT WORKS</a:t>
            </a:r>
            <a:br>
              <a:rPr lang="en-AU" dirty="0"/>
            </a:br>
            <a:endParaRPr lang="en-AU" dirty="0"/>
          </a:p>
        </p:txBody>
      </p:sp>
      <p:sp>
        <p:nvSpPr>
          <p:cNvPr id="3" name="Content Placeholder 2"/>
          <p:cNvSpPr>
            <a:spLocks noGrp="1"/>
          </p:cNvSpPr>
          <p:nvPr>
            <p:ph idx="1"/>
          </p:nvPr>
        </p:nvSpPr>
        <p:spPr/>
        <p:txBody>
          <a:bodyPr/>
          <a:lstStyle/>
          <a:p>
            <a:r>
              <a:rPr lang="en-AU" dirty="0"/>
              <a:t>There’s enough alcohol in one year’s yield of an acre of potatoes to drive the machinery necessary to cultivate the fields for a hundred years” </a:t>
            </a:r>
          </a:p>
          <a:p>
            <a:r>
              <a:rPr lang="en-AU" dirty="0"/>
              <a:t>– Henry Ford, 1925</a:t>
            </a:r>
          </a:p>
        </p:txBody>
      </p:sp>
    </p:spTree>
    <p:extLst>
      <p:ext uri="{BB962C8B-B14F-4D97-AF65-F5344CB8AC3E}">
        <p14:creationId xmlns:p14="http://schemas.microsoft.com/office/powerpoint/2010/main" val="3408490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28" y="332656"/>
            <a:ext cx="7024744" cy="1143000"/>
          </a:xfrm>
        </p:spPr>
        <p:txBody>
          <a:bodyPr/>
          <a:lstStyle/>
          <a:p>
            <a:r>
              <a:rPr lang="en-AU" dirty="0"/>
              <a:t>Ethanol.</a:t>
            </a:r>
          </a:p>
        </p:txBody>
      </p:sp>
      <p:sp>
        <p:nvSpPr>
          <p:cNvPr id="3" name="Content Placeholder 2"/>
          <p:cNvSpPr>
            <a:spLocks noGrp="1"/>
          </p:cNvSpPr>
          <p:nvPr>
            <p:ph idx="1"/>
          </p:nvPr>
        </p:nvSpPr>
        <p:spPr>
          <a:xfrm>
            <a:off x="1043492" y="1475656"/>
            <a:ext cx="6777317" cy="4356973"/>
          </a:xfrm>
        </p:spPr>
        <p:txBody>
          <a:bodyPr>
            <a:normAutofit fontScale="92500" lnSpcReduction="10000"/>
          </a:bodyPr>
          <a:lstStyle/>
          <a:p>
            <a:r>
              <a:rPr lang="en-AU" dirty="0"/>
              <a:t>All cars can run on a small percentage of ethanol mixed with regular gasoline, and either ethanol or MTBE is often added to promote complete fuel combustion. There are over 5 million “flexible-fuel” cars in the US, capable of running on any combination of gasoline and ethanol, though the majority of them actually just use gasoline. It costs automakers less than $100 extra to make a car flex-fuel.</a:t>
            </a:r>
          </a:p>
          <a:p>
            <a:r>
              <a:rPr lang="en-AU" dirty="0"/>
              <a:t>While there is no perceptible difference driving a flex-fuel car running on ethanol, miles per gallon would be 15% lower.</a:t>
            </a:r>
          </a:p>
        </p:txBody>
      </p:sp>
    </p:spTree>
    <p:extLst>
      <p:ext uri="{BB962C8B-B14F-4D97-AF65-F5344CB8AC3E}">
        <p14:creationId xmlns:p14="http://schemas.microsoft.com/office/powerpoint/2010/main" val="265541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Brazil is an example</a:t>
            </a:r>
          </a:p>
        </p:txBody>
      </p:sp>
      <p:sp>
        <p:nvSpPr>
          <p:cNvPr id="3" name="Content Placeholder 2"/>
          <p:cNvSpPr>
            <a:spLocks noGrp="1"/>
          </p:cNvSpPr>
          <p:nvPr>
            <p:ph idx="1"/>
          </p:nvPr>
        </p:nvSpPr>
        <p:spPr/>
        <p:txBody>
          <a:bodyPr/>
          <a:lstStyle/>
          <a:p>
            <a:r>
              <a:rPr lang="en-AU" dirty="0"/>
              <a:t> In Brazil, the sugar cane industry is huge. They use it to make ethanol to reduce their dependence on foreign oil. Now most Brazilians drive flexible-fuel cars, and buy whichever fuel is cheaper.</a:t>
            </a:r>
          </a:p>
        </p:txBody>
      </p:sp>
    </p:spTree>
    <p:extLst>
      <p:ext uri="{BB962C8B-B14F-4D97-AF65-F5344CB8AC3E}">
        <p14:creationId xmlns:p14="http://schemas.microsoft.com/office/powerpoint/2010/main" val="1493573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32656"/>
            <a:ext cx="7024744" cy="685880"/>
          </a:xfrm>
        </p:spPr>
        <p:txBody>
          <a:bodyPr>
            <a:normAutofit fontScale="90000"/>
          </a:bodyPr>
          <a:lstStyle/>
          <a:p>
            <a:r>
              <a:rPr lang="en-AU" b="1" dirty="0"/>
              <a:t>Benefits of Ethanol</a:t>
            </a:r>
            <a:endParaRPr lang="en-AU" dirty="0"/>
          </a:p>
        </p:txBody>
      </p:sp>
      <p:sp>
        <p:nvSpPr>
          <p:cNvPr id="3" name="Content Placeholder 2"/>
          <p:cNvSpPr>
            <a:spLocks noGrp="1"/>
          </p:cNvSpPr>
          <p:nvPr>
            <p:ph idx="1"/>
          </p:nvPr>
        </p:nvSpPr>
        <p:spPr>
          <a:xfrm>
            <a:off x="539552" y="1018536"/>
            <a:ext cx="7920880" cy="5506808"/>
          </a:xfrm>
        </p:spPr>
        <p:txBody>
          <a:bodyPr>
            <a:noAutofit/>
          </a:bodyPr>
          <a:lstStyle/>
          <a:p>
            <a:r>
              <a:rPr lang="en-AU" sz="1600" dirty="0">
                <a:latin typeface="Arial" panose="020B0604020202020204" pitchFamily="34" charset="0"/>
                <a:cs typeface="Arial" panose="020B0604020202020204" pitchFamily="34" charset="0"/>
              </a:rPr>
              <a:t>1) It can be used in our existing car fleet, added to gasoline at up to 10% of a tank. </a:t>
            </a:r>
            <a:br>
              <a:rPr lang="en-AU" sz="1600" dirty="0">
                <a:latin typeface="Arial" panose="020B0604020202020204" pitchFamily="34" charset="0"/>
                <a:cs typeface="Arial" panose="020B0604020202020204" pitchFamily="34" charset="0"/>
              </a:rPr>
            </a:br>
            <a:r>
              <a:rPr lang="en-AU" sz="1600" dirty="0">
                <a:latin typeface="Arial" panose="020B0604020202020204" pitchFamily="34" charset="0"/>
                <a:cs typeface="Arial" panose="020B0604020202020204" pitchFamily="34" charset="0"/>
              </a:rPr>
              <a:t>2) New cars can run on a 20% mix of ethanol with gas, and only minor changes are required for new cars to run on any mix of ethanol and gasoline, up to 85% ethanol, known as E85.</a:t>
            </a:r>
            <a:br>
              <a:rPr lang="en-AU" sz="1600" dirty="0">
                <a:latin typeface="Arial" panose="020B0604020202020204" pitchFamily="34" charset="0"/>
                <a:cs typeface="Arial" panose="020B0604020202020204" pitchFamily="34" charset="0"/>
              </a:rPr>
            </a:br>
            <a:r>
              <a:rPr lang="en-AU" sz="1600" dirty="0">
                <a:latin typeface="Arial" panose="020B0604020202020204" pitchFamily="34" charset="0"/>
                <a:cs typeface="Arial" panose="020B0604020202020204" pitchFamily="34" charset="0"/>
              </a:rPr>
              <a:t>3) Transport: It can be transported easily and use the same gas stations.</a:t>
            </a:r>
            <a:br>
              <a:rPr lang="en-AU" sz="1600" dirty="0">
                <a:latin typeface="Arial" panose="020B0604020202020204" pitchFamily="34" charset="0"/>
                <a:cs typeface="Arial" panose="020B0604020202020204" pitchFamily="34" charset="0"/>
              </a:rPr>
            </a:br>
            <a:r>
              <a:rPr lang="en-AU" sz="1600" dirty="0">
                <a:latin typeface="Arial" panose="020B0604020202020204" pitchFamily="34" charset="0"/>
                <a:cs typeface="Arial" panose="020B0604020202020204" pitchFamily="34" charset="0"/>
              </a:rPr>
              <a:t>4) Surplus Corn: this is a good use for surplus corn production.</a:t>
            </a:r>
            <a:br>
              <a:rPr lang="en-AU" sz="1600" dirty="0">
                <a:latin typeface="Arial" panose="020B0604020202020204" pitchFamily="34" charset="0"/>
                <a:cs typeface="Arial" panose="020B0604020202020204" pitchFamily="34" charset="0"/>
              </a:rPr>
            </a:br>
            <a:r>
              <a:rPr lang="en-AU" sz="1600" dirty="0">
                <a:latin typeface="Arial" panose="020B0604020202020204" pitchFamily="34" charset="0"/>
                <a:cs typeface="Arial" panose="020B0604020202020204" pitchFamily="34" charset="0"/>
              </a:rPr>
              <a:t>5) Global Warming: the burning of fossil fuels releases CO2, a primary contributor to global warming. Ethanol has the potential to significantly reduce our CO2 emissions.</a:t>
            </a:r>
            <a:br>
              <a:rPr lang="en-AU" sz="1600" dirty="0">
                <a:latin typeface="Arial" panose="020B0604020202020204" pitchFamily="34" charset="0"/>
                <a:cs typeface="Arial" panose="020B0604020202020204" pitchFamily="34" charset="0"/>
              </a:rPr>
            </a:br>
            <a:r>
              <a:rPr lang="en-AU" sz="1600" dirty="0">
                <a:latin typeface="Arial" panose="020B0604020202020204" pitchFamily="34" charset="0"/>
                <a:cs typeface="Arial" panose="020B0604020202020204" pitchFamily="34" charset="0"/>
              </a:rPr>
              <a:t>6) Pollution &amp; related health problems: Ethanol burns cleaner than gasoline, and would reduce problems such as asthma and some cancers. </a:t>
            </a:r>
            <a:br>
              <a:rPr lang="en-AU" sz="1600" dirty="0">
                <a:latin typeface="Arial" panose="020B0604020202020204" pitchFamily="34" charset="0"/>
                <a:cs typeface="Arial" panose="020B0604020202020204" pitchFamily="34" charset="0"/>
              </a:rPr>
            </a:br>
            <a:r>
              <a:rPr lang="en-AU" sz="1600" dirty="0">
                <a:latin typeface="Arial" panose="020B0604020202020204" pitchFamily="34" charset="0"/>
                <a:cs typeface="Arial" panose="020B0604020202020204" pitchFamily="34" charset="0"/>
              </a:rPr>
              <a:t>7) Foreign Relations / Dependence on Foreign Oil: much of our economy relies on continued supplies of oil from countries with unstable governments. </a:t>
            </a:r>
            <a:br>
              <a:rPr lang="en-AU" sz="1600" dirty="0">
                <a:latin typeface="Arial" panose="020B0604020202020204" pitchFamily="34" charset="0"/>
                <a:cs typeface="Arial" panose="020B0604020202020204" pitchFamily="34" charset="0"/>
              </a:rPr>
            </a:br>
            <a:r>
              <a:rPr lang="en-AU" sz="1600" dirty="0">
                <a:latin typeface="Arial" panose="020B0604020202020204" pitchFamily="34" charset="0"/>
                <a:cs typeface="Arial" panose="020B0604020202020204" pitchFamily="34" charset="0"/>
              </a:rPr>
              <a:t>8) “Peak Oil”: Oil is not a renewable resource; it will get increasingly scarce and eventually become too expensive to extract. This concept is known as “Peak Oil”, and while there is much debate about when it will arrive, some analysts believe we may be close to, or already past our peak of oil extraction.</a:t>
            </a:r>
          </a:p>
        </p:txBody>
      </p:sp>
    </p:spTree>
    <p:extLst>
      <p:ext uri="{BB962C8B-B14F-4D97-AF65-F5344CB8AC3E}">
        <p14:creationId xmlns:p14="http://schemas.microsoft.com/office/powerpoint/2010/main" val="90535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Problems with Ethanol</a:t>
            </a:r>
            <a:br>
              <a:rPr lang="en-AU" dirty="0"/>
            </a:br>
            <a:endParaRPr lang="en-AU" dirty="0"/>
          </a:p>
        </p:txBody>
      </p:sp>
      <p:sp>
        <p:nvSpPr>
          <p:cNvPr id="3" name="Content Placeholder 2"/>
          <p:cNvSpPr>
            <a:spLocks noGrp="1"/>
          </p:cNvSpPr>
          <p:nvPr>
            <p:ph idx="1"/>
          </p:nvPr>
        </p:nvSpPr>
        <p:spPr/>
        <p:txBody>
          <a:bodyPr/>
          <a:lstStyle/>
          <a:p>
            <a:r>
              <a:rPr lang="en-AU" dirty="0"/>
              <a:t>Most of the problems with ethanol are based on the current main ingredient: corn. </a:t>
            </a:r>
          </a:p>
          <a:p>
            <a:r>
              <a:rPr lang="en-AU" dirty="0"/>
              <a:t>Alternative methods are available, but are not yet cost effective.</a:t>
            </a:r>
          </a:p>
          <a:p>
            <a:endParaRPr lang="en-AU" dirty="0"/>
          </a:p>
        </p:txBody>
      </p:sp>
    </p:spTree>
    <p:extLst>
      <p:ext uri="{BB962C8B-B14F-4D97-AF65-F5344CB8AC3E}">
        <p14:creationId xmlns:p14="http://schemas.microsoft.com/office/powerpoint/2010/main" val="249232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476672"/>
            <a:ext cx="7848872" cy="5616624"/>
          </a:xfrm>
        </p:spPr>
        <p:txBody>
          <a:bodyPr>
            <a:normAutofit fontScale="70000" lnSpcReduction="20000"/>
          </a:bodyPr>
          <a:lstStyle/>
          <a:p>
            <a:endParaRPr lang="en-AU" sz="2600" dirty="0"/>
          </a:p>
          <a:p>
            <a:r>
              <a:rPr lang="en-AU" sz="2600" dirty="0"/>
              <a:t>1) Ethanol is currently made from corn, and the way corn is grown in the US is not sustainable. Corn is often genetically modified, and grown using fossil fuels, synthetic fertilizers and pesticides, which have environmental ramifications.</a:t>
            </a:r>
            <a:br>
              <a:rPr lang="en-AU" sz="2600" dirty="0"/>
            </a:br>
            <a:r>
              <a:rPr lang="en-AU" sz="2600" dirty="0"/>
              <a:t>2) So much energy is used to grow and harvest the corn that ethanol is only marginally efficient.</a:t>
            </a:r>
            <a:br>
              <a:rPr lang="en-AU" sz="2600" dirty="0"/>
            </a:br>
            <a:r>
              <a:rPr lang="en-AU" sz="2600" dirty="0"/>
              <a:t>3) Corn is a commodity, and as such is supported by government subsidies that distort market signals and cause overproduction. This perpetuates poverty overseas, where our surplus crops are dumped at below-cost prices.</a:t>
            </a:r>
            <a:br>
              <a:rPr lang="en-AU" sz="2600" dirty="0"/>
            </a:br>
            <a:r>
              <a:rPr lang="en-AU" sz="2600" dirty="0"/>
              <a:t>4) 100% Ethanol cannot be shipped through existing pipelines, because of its chemical properties. </a:t>
            </a:r>
            <a:br>
              <a:rPr lang="en-AU" sz="2600" dirty="0"/>
            </a:br>
            <a:r>
              <a:rPr lang="en-AU" sz="2600" dirty="0"/>
              <a:t>5) One-fifth of the US corn crop is currently processed into ethanol at 114 bio-refineries. To meet Pres. Bush's 2017 target of producing 132 billion litres of ethanol, the entire current US crop would need to be turned into fuel.</a:t>
            </a:r>
            <a:br>
              <a:rPr lang="en-AU" sz="2600" dirty="0"/>
            </a:br>
            <a:r>
              <a:rPr lang="en-AU" sz="2600" dirty="0"/>
              <a:t>6) Each additional acre of corn planted for ethanol uses about 137 pounds of chemical fertilizer, a pound of toxic herbicide, and a considerable amount of water for irrigation. </a:t>
            </a:r>
            <a:br>
              <a:rPr lang="en-AU" sz="2600" dirty="0"/>
            </a:br>
            <a:r>
              <a:rPr lang="en-AU" sz="2600" dirty="0"/>
              <a:t>7) Although Brazil meet 40% of its transportation needs through ethanol, critics warn that farming sugarcane used to produce ethanol encroaches on wildlife habitat, degrades soil and causes pollution when fields are burned</a:t>
            </a:r>
            <a:r>
              <a:rPr lang="en-AU" sz="2600" b="1" dirty="0"/>
              <a:t>.</a:t>
            </a:r>
            <a:endParaRPr lang="en-AU" sz="2600" dirty="0"/>
          </a:p>
          <a:p>
            <a:endParaRPr lang="en-AU" dirty="0"/>
          </a:p>
        </p:txBody>
      </p:sp>
    </p:spTree>
    <p:extLst>
      <p:ext uri="{BB962C8B-B14F-4D97-AF65-F5344CB8AC3E}">
        <p14:creationId xmlns:p14="http://schemas.microsoft.com/office/powerpoint/2010/main" val="1026494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t>Positive Outlook for Future Ethanol Production: Ethanol from Corn</a:t>
            </a:r>
            <a:endParaRPr lang="en-AU" sz="3200" dirty="0"/>
          </a:p>
        </p:txBody>
      </p:sp>
      <p:sp>
        <p:nvSpPr>
          <p:cNvPr id="3" name="Content Placeholder 2"/>
          <p:cNvSpPr>
            <a:spLocks noGrp="1"/>
          </p:cNvSpPr>
          <p:nvPr>
            <p:ph idx="1"/>
          </p:nvPr>
        </p:nvSpPr>
        <p:spPr/>
        <p:txBody>
          <a:bodyPr>
            <a:normAutofit fontScale="85000" lnSpcReduction="20000"/>
          </a:bodyPr>
          <a:lstStyle/>
          <a:p>
            <a:r>
              <a:rPr lang="en-AU" dirty="0"/>
              <a:t>Ethanol made from corn would be improved if the corn was</a:t>
            </a:r>
          </a:p>
          <a:p>
            <a:r>
              <a:rPr lang="en-AU" dirty="0"/>
              <a:t> raised sustainably on mid-size farms, </a:t>
            </a:r>
          </a:p>
          <a:p>
            <a:r>
              <a:rPr lang="en-AU" dirty="0"/>
              <a:t>sold through co-ops, </a:t>
            </a:r>
          </a:p>
          <a:p>
            <a:r>
              <a:rPr lang="en-AU" dirty="0"/>
              <a:t>processed locally into ethanol and used regionally.</a:t>
            </a:r>
          </a:p>
          <a:p>
            <a:r>
              <a:rPr lang="en-AU" dirty="0"/>
              <a:t> This would be more efficient and would help small farmers survive. Encouraging ethanol to develop in this way could be done with incentives that encourage small ethanol plants, with seed money to start cooperatives, and with incentives to promote more farmers growing corn sustainably.</a:t>
            </a:r>
          </a:p>
          <a:p>
            <a:endParaRPr lang="en-AU" dirty="0"/>
          </a:p>
        </p:txBody>
      </p:sp>
    </p:spTree>
    <p:extLst>
      <p:ext uri="{BB962C8B-B14F-4D97-AF65-F5344CB8AC3E}">
        <p14:creationId xmlns:p14="http://schemas.microsoft.com/office/powerpoint/2010/main" val="1665775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200" b="1" dirty="0"/>
              <a:t>Positive Outlook for Future Ethanol Production: Beyond Corn; Cellulosic Ethanol</a:t>
            </a:r>
            <a:endParaRPr lang="en-AU" sz="3200" dirty="0"/>
          </a:p>
        </p:txBody>
      </p:sp>
      <p:sp>
        <p:nvSpPr>
          <p:cNvPr id="3" name="Content Placeholder 2"/>
          <p:cNvSpPr>
            <a:spLocks noGrp="1"/>
          </p:cNvSpPr>
          <p:nvPr>
            <p:ph idx="1"/>
          </p:nvPr>
        </p:nvSpPr>
        <p:spPr>
          <a:xfrm>
            <a:off x="1043492" y="2323652"/>
            <a:ext cx="6777317" cy="4129684"/>
          </a:xfrm>
        </p:spPr>
        <p:txBody>
          <a:bodyPr>
            <a:normAutofit fontScale="92500" lnSpcReduction="10000"/>
          </a:bodyPr>
          <a:lstStyle/>
          <a:p>
            <a:r>
              <a:rPr lang="en-AU" dirty="0"/>
              <a:t>Advances in technology will allow us to produce ethanol economically from almost any type of plant material. </a:t>
            </a:r>
          </a:p>
          <a:p>
            <a:r>
              <a:rPr lang="en-AU" dirty="0"/>
              <a:t>Cellulose (the most common organic compound on earth, found in all plant fibre, including the leaves, stem and stalks) can be broken down by enzymes into sugars. The sugars can be fermented to make ethanol.</a:t>
            </a:r>
          </a:p>
          <a:p>
            <a:r>
              <a:rPr lang="en-AU" dirty="0"/>
              <a:t> The U.S. Department of Energy predicts that by 2010 cellulosic ethanol could be produced for $1.07 a gallon. Advancing this technology however, requires major investment</a:t>
            </a:r>
          </a:p>
        </p:txBody>
      </p:sp>
    </p:spTree>
    <p:extLst>
      <p:ext uri="{BB962C8B-B14F-4D97-AF65-F5344CB8AC3E}">
        <p14:creationId xmlns:p14="http://schemas.microsoft.com/office/powerpoint/2010/main" val="1622010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2800" dirty="0"/>
              <a:t>The following table illustrates some of the benefits of cellulosic ethanol compared to corn-based ethanol: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5820721"/>
              </p:ext>
            </p:extLst>
          </p:nvPr>
        </p:nvGraphicFramePr>
        <p:xfrm>
          <a:off x="755576" y="2132856"/>
          <a:ext cx="7704856" cy="3992538"/>
        </p:xfrm>
        <a:graphic>
          <a:graphicData uri="http://schemas.openxmlformats.org/drawingml/2006/table">
            <a:tbl>
              <a:tblPr firstRow="1" firstCol="1" bandRow="1">
                <a:tableStyleId>{5C22544A-7EE6-4342-B048-85BDC9FD1C3A}</a:tableStyleId>
              </a:tblPr>
              <a:tblGrid>
                <a:gridCol w="3698331">
                  <a:extLst>
                    <a:ext uri="{9D8B030D-6E8A-4147-A177-3AD203B41FA5}">
                      <a16:colId xmlns:a16="http://schemas.microsoft.com/office/drawing/2014/main" val="20000"/>
                    </a:ext>
                  </a:extLst>
                </a:gridCol>
                <a:gridCol w="4006525">
                  <a:extLst>
                    <a:ext uri="{9D8B030D-6E8A-4147-A177-3AD203B41FA5}">
                      <a16:colId xmlns:a16="http://schemas.microsoft.com/office/drawing/2014/main" val="20001"/>
                    </a:ext>
                  </a:extLst>
                </a:gridCol>
              </a:tblGrid>
              <a:tr h="929769">
                <a:tc>
                  <a:txBody>
                    <a:bodyPr/>
                    <a:lstStyle/>
                    <a:p>
                      <a:pPr algn="ctr">
                        <a:lnSpc>
                          <a:spcPct val="115000"/>
                        </a:lnSpc>
                        <a:spcAft>
                          <a:spcPts val="0"/>
                        </a:spcAft>
                      </a:pPr>
                      <a:r>
                        <a:rPr lang="en-AU" sz="1000" dirty="0">
                          <a:effectLst/>
                        </a:rPr>
                        <a:t>Corn-based Ethanol</a:t>
                      </a:r>
                      <a:endParaRPr lang="en-AU" sz="1100" dirty="0">
                        <a:effectLst/>
                        <a:latin typeface="Calibri"/>
                        <a:ea typeface="MS Mincho"/>
                        <a:cs typeface="Times New Roman"/>
                      </a:endParaRPr>
                    </a:p>
                  </a:txBody>
                  <a:tcPr marL="9525" marR="9525" marT="9525" marB="9525" anchor="ctr"/>
                </a:tc>
                <a:tc>
                  <a:txBody>
                    <a:bodyPr/>
                    <a:lstStyle/>
                    <a:p>
                      <a:pPr algn="ctr">
                        <a:lnSpc>
                          <a:spcPct val="115000"/>
                        </a:lnSpc>
                        <a:spcAft>
                          <a:spcPts val="0"/>
                        </a:spcAft>
                      </a:pPr>
                      <a:r>
                        <a:rPr lang="en-AU" sz="1000">
                          <a:effectLst/>
                        </a:rPr>
                        <a:t>Cellulosic Ethanol</a:t>
                      </a:r>
                      <a:endParaRPr lang="en-AU" sz="1100">
                        <a:effectLst/>
                        <a:latin typeface="Calibri"/>
                        <a:ea typeface="MS Mincho"/>
                        <a:cs typeface="Times New Roman"/>
                      </a:endParaRPr>
                    </a:p>
                  </a:txBody>
                  <a:tcPr marL="9525" marR="9525" marT="9525" marB="9525" anchor="ctr"/>
                </a:tc>
                <a:extLst>
                  <a:ext uri="{0D108BD9-81ED-4DB2-BD59-A6C34878D82A}">
                    <a16:rowId xmlns:a16="http://schemas.microsoft.com/office/drawing/2014/main" val="10000"/>
                  </a:ext>
                </a:extLst>
              </a:tr>
              <a:tr h="514108">
                <a:tc>
                  <a:txBody>
                    <a:bodyPr/>
                    <a:lstStyle/>
                    <a:p>
                      <a:pPr>
                        <a:lnSpc>
                          <a:spcPct val="115000"/>
                        </a:lnSpc>
                        <a:spcAft>
                          <a:spcPts val="0"/>
                        </a:spcAft>
                      </a:pPr>
                      <a:r>
                        <a:rPr lang="en-AU" sz="1000">
                          <a:effectLst/>
                        </a:rPr>
                        <a:t>Relies on conventional food crops, such as corn and sugarcane</a:t>
                      </a:r>
                      <a:endParaRPr lang="en-AU" sz="1100">
                        <a:effectLst/>
                        <a:latin typeface="Calibri"/>
                        <a:ea typeface="MS Mincho"/>
                        <a:cs typeface="Times New Roman"/>
                      </a:endParaRPr>
                    </a:p>
                  </a:txBody>
                  <a:tcPr marL="9525" marR="9525" marT="9525" marB="9525" anchor="ctr"/>
                </a:tc>
                <a:tc>
                  <a:txBody>
                    <a:bodyPr/>
                    <a:lstStyle/>
                    <a:p>
                      <a:pPr>
                        <a:lnSpc>
                          <a:spcPct val="115000"/>
                        </a:lnSpc>
                        <a:spcAft>
                          <a:spcPts val="0"/>
                        </a:spcAft>
                      </a:pPr>
                      <a:r>
                        <a:rPr lang="en-AU" sz="1000">
                          <a:effectLst/>
                        </a:rPr>
                        <a:t>Uses a wider range of plants, including agricultural waste (corn stalks, wheat straw, waste wood)</a:t>
                      </a:r>
                      <a:endParaRPr lang="en-AU" sz="1100">
                        <a:effectLst/>
                        <a:latin typeface="Calibri"/>
                        <a:ea typeface="MS Mincho"/>
                        <a:cs typeface="Times New Roman"/>
                      </a:endParaRPr>
                    </a:p>
                  </a:txBody>
                  <a:tcPr marL="9525" marR="9525" marT="9525" marB="9525" anchor="ctr"/>
                </a:tc>
                <a:extLst>
                  <a:ext uri="{0D108BD9-81ED-4DB2-BD59-A6C34878D82A}">
                    <a16:rowId xmlns:a16="http://schemas.microsoft.com/office/drawing/2014/main" val="10001"/>
                  </a:ext>
                </a:extLst>
              </a:tr>
              <a:tr h="1017277">
                <a:tc>
                  <a:txBody>
                    <a:bodyPr/>
                    <a:lstStyle/>
                    <a:p>
                      <a:pPr>
                        <a:lnSpc>
                          <a:spcPct val="115000"/>
                        </a:lnSpc>
                        <a:spcAft>
                          <a:spcPts val="0"/>
                        </a:spcAft>
                      </a:pPr>
                      <a:r>
                        <a:rPr lang="en-AU" sz="1000">
                          <a:effectLst/>
                        </a:rPr>
                        <a:t>20% reduction in carbon emissions relative to gasoline</a:t>
                      </a:r>
                      <a:endParaRPr lang="en-AU" sz="1100">
                        <a:effectLst/>
                        <a:latin typeface="Calibri"/>
                        <a:ea typeface="MS Mincho"/>
                        <a:cs typeface="Times New Roman"/>
                      </a:endParaRPr>
                    </a:p>
                  </a:txBody>
                  <a:tcPr marL="9525" marR="9525" marT="9525" marB="9525" anchor="ctr"/>
                </a:tc>
                <a:tc>
                  <a:txBody>
                    <a:bodyPr/>
                    <a:lstStyle/>
                    <a:p>
                      <a:pPr>
                        <a:lnSpc>
                          <a:spcPct val="115000"/>
                        </a:lnSpc>
                        <a:spcAft>
                          <a:spcPts val="0"/>
                        </a:spcAft>
                      </a:pPr>
                      <a:r>
                        <a:rPr lang="en-AU" sz="1000">
                          <a:effectLst/>
                        </a:rPr>
                        <a:t>Potential 90%+ reduction in carbon emissions relative to gasoline; may promote beneficial carbon storage in the soil with perennial energy crops, like switchgrass.</a:t>
                      </a:r>
                      <a:endParaRPr lang="en-AU" sz="1100">
                        <a:effectLst/>
                        <a:latin typeface="Calibri"/>
                        <a:ea typeface="MS Mincho"/>
                        <a:cs typeface="Times New Roman"/>
                      </a:endParaRPr>
                    </a:p>
                  </a:txBody>
                  <a:tcPr marL="9525" marR="9525" marT="9525" marB="9525" anchor="ctr"/>
                </a:tc>
                <a:extLst>
                  <a:ext uri="{0D108BD9-81ED-4DB2-BD59-A6C34878D82A}">
                    <a16:rowId xmlns:a16="http://schemas.microsoft.com/office/drawing/2014/main" val="10002"/>
                  </a:ext>
                </a:extLst>
              </a:tr>
              <a:tr h="765692">
                <a:tc>
                  <a:txBody>
                    <a:bodyPr/>
                    <a:lstStyle/>
                    <a:p>
                      <a:pPr>
                        <a:lnSpc>
                          <a:spcPct val="115000"/>
                        </a:lnSpc>
                        <a:spcAft>
                          <a:spcPts val="0"/>
                        </a:spcAft>
                      </a:pPr>
                      <a:r>
                        <a:rPr lang="en-AU" sz="1000">
                          <a:effectLst/>
                        </a:rPr>
                        <a:t>Conventional crops require greater use of chemical and water inputs to grow</a:t>
                      </a:r>
                      <a:endParaRPr lang="en-AU" sz="1100">
                        <a:effectLst/>
                        <a:latin typeface="Calibri"/>
                        <a:ea typeface="MS Mincho"/>
                        <a:cs typeface="Times New Roman"/>
                      </a:endParaRPr>
                    </a:p>
                  </a:txBody>
                  <a:tcPr marL="9525" marR="9525" marT="9525" marB="9525" anchor="ctr"/>
                </a:tc>
                <a:tc>
                  <a:txBody>
                    <a:bodyPr/>
                    <a:lstStyle/>
                    <a:p>
                      <a:pPr>
                        <a:lnSpc>
                          <a:spcPct val="115000"/>
                        </a:lnSpc>
                        <a:spcAft>
                          <a:spcPts val="0"/>
                        </a:spcAft>
                      </a:pPr>
                      <a:r>
                        <a:rPr lang="en-AU" sz="1000">
                          <a:effectLst/>
                        </a:rPr>
                        <a:t>Energy crops require fewer inputs and may be perennial crops, such as grasses, which help prevent soil erosion.</a:t>
                      </a:r>
                      <a:endParaRPr lang="en-AU" sz="1100">
                        <a:effectLst/>
                        <a:latin typeface="Calibri"/>
                        <a:ea typeface="MS Mincho"/>
                        <a:cs typeface="Times New Roman"/>
                      </a:endParaRPr>
                    </a:p>
                  </a:txBody>
                  <a:tcPr marL="9525" marR="9525" marT="9525" marB="9525" anchor="ctr"/>
                </a:tc>
                <a:extLst>
                  <a:ext uri="{0D108BD9-81ED-4DB2-BD59-A6C34878D82A}">
                    <a16:rowId xmlns:a16="http://schemas.microsoft.com/office/drawing/2014/main" val="10003"/>
                  </a:ext>
                </a:extLst>
              </a:tr>
              <a:tr h="765692">
                <a:tc>
                  <a:txBody>
                    <a:bodyPr/>
                    <a:lstStyle/>
                    <a:p>
                      <a:pPr>
                        <a:lnSpc>
                          <a:spcPct val="115000"/>
                        </a:lnSpc>
                        <a:spcAft>
                          <a:spcPts val="0"/>
                        </a:spcAft>
                      </a:pPr>
                      <a:r>
                        <a:rPr lang="en-AU" sz="1000">
                          <a:effectLst/>
                        </a:rPr>
                        <a:t>High-value byproducts include animal feed.</a:t>
                      </a:r>
                      <a:endParaRPr lang="en-AU" sz="1100">
                        <a:effectLst/>
                        <a:latin typeface="Calibri"/>
                        <a:ea typeface="MS Mincho"/>
                        <a:cs typeface="Times New Roman"/>
                      </a:endParaRPr>
                    </a:p>
                  </a:txBody>
                  <a:tcPr marL="9525" marR="9525" marT="9525" marB="9525" anchor="ctr"/>
                </a:tc>
                <a:tc>
                  <a:txBody>
                    <a:bodyPr/>
                    <a:lstStyle/>
                    <a:p>
                      <a:pPr>
                        <a:lnSpc>
                          <a:spcPct val="115000"/>
                        </a:lnSpc>
                        <a:spcAft>
                          <a:spcPts val="0"/>
                        </a:spcAft>
                      </a:pPr>
                      <a:r>
                        <a:rPr lang="en-AU" sz="1000" dirty="0">
                          <a:effectLst/>
                        </a:rPr>
                        <a:t>High value by-products include a wide variety of chemical products, such as lubricants and plastics, as well as electricity.</a:t>
                      </a:r>
                      <a:endParaRPr lang="en-AU" sz="1100" dirty="0">
                        <a:effectLst/>
                        <a:latin typeface="Calibri"/>
                        <a:ea typeface="MS Mincho"/>
                        <a:cs typeface="Times New Roman"/>
                      </a:endParaRPr>
                    </a:p>
                  </a:txBody>
                  <a:tcPr marL="9525" marR="9525" marT="9525" marB="952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2175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Biofuels:</a:t>
            </a:r>
          </a:p>
        </p:txBody>
      </p:sp>
      <p:sp>
        <p:nvSpPr>
          <p:cNvPr id="3" name="Content Placeholder 2"/>
          <p:cNvSpPr>
            <a:spLocks noGrp="1"/>
          </p:cNvSpPr>
          <p:nvPr>
            <p:ph idx="1"/>
          </p:nvPr>
        </p:nvSpPr>
        <p:spPr/>
        <p:txBody>
          <a:bodyPr>
            <a:normAutofit/>
          </a:bodyPr>
          <a:lstStyle/>
          <a:p>
            <a:r>
              <a:rPr lang="en-AU" sz="4800" b="1" dirty="0"/>
              <a:t>Ethanol, biodiesel and the 'carbohydrate' economy</a:t>
            </a:r>
            <a:r>
              <a:rPr lang="en-AU" sz="4800" dirty="0"/>
              <a:t> </a:t>
            </a:r>
          </a:p>
        </p:txBody>
      </p:sp>
    </p:spTree>
    <p:extLst>
      <p:ext uri="{BB962C8B-B14F-4D97-AF65-F5344CB8AC3E}">
        <p14:creationId xmlns:p14="http://schemas.microsoft.com/office/powerpoint/2010/main" val="1659479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673144"/>
          </a:xfrm>
        </p:spPr>
        <p:txBody>
          <a:bodyPr>
            <a:normAutofit fontScale="90000"/>
          </a:bodyPr>
          <a:lstStyle/>
          <a:p>
            <a:r>
              <a:rPr lang="en-AU" b="1" dirty="0"/>
              <a:t>BIODIESEL – HOW IT WORKS</a:t>
            </a:r>
            <a:br>
              <a:rPr lang="en-AU" dirty="0"/>
            </a:br>
            <a:endParaRPr lang="en-AU" dirty="0"/>
          </a:p>
        </p:txBody>
      </p:sp>
      <p:sp>
        <p:nvSpPr>
          <p:cNvPr id="3" name="Content Placeholder 2"/>
          <p:cNvSpPr>
            <a:spLocks noGrp="1"/>
          </p:cNvSpPr>
          <p:nvPr>
            <p:ph idx="1"/>
          </p:nvPr>
        </p:nvSpPr>
        <p:spPr>
          <a:xfrm>
            <a:off x="539552" y="1196752"/>
            <a:ext cx="8064896" cy="5661248"/>
          </a:xfrm>
        </p:spPr>
        <p:txBody>
          <a:bodyPr>
            <a:normAutofit fontScale="85000" lnSpcReduction="10000"/>
          </a:bodyPr>
          <a:lstStyle/>
          <a:p>
            <a:r>
              <a:rPr lang="en-AU" dirty="0"/>
              <a:t>Biodiesel is made from vegetable oil or other natural oils, mostly derived from soy in the US.</a:t>
            </a:r>
            <a:br>
              <a:rPr lang="en-AU" dirty="0"/>
            </a:br>
            <a:r>
              <a:rPr lang="en-AU" dirty="0"/>
              <a:t>• Can also be made from waste vegetable oil – the US Army currently produces biodiesel from used cooking oil.</a:t>
            </a:r>
            <a:br>
              <a:rPr lang="en-AU" dirty="0"/>
            </a:br>
            <a:r>
              <a:rPr lang="en-AU" dirty="0"/>
              <a:t>• Biodiesel contains no petroleum, but it can be blended at any level with petroleum diesel to create a biodiesel blend. It can be used in diesel engines with little or no modifications. </a:t>
            </a:r>
            <a:br>
              <a:rPr lang="en-AU" dirty="0"/>
            </a:br>
            <a:r>
              <a:rPr lang="en-AU" dirty="0"/>
              <a:t>• Biodiesel is available in all 50 states. There are 25 places to buy biodiesel in Massachusetts alone, out of 2300 gas stations.</a:t>
            </a:r>
            <a:br>
              <a:rPr lang="en-AU" dirty="0"/>
            </a:br>
            <a:r>
              <a:rPr lang="en-AU" dirty="0"/>
              <a:t>• Biodiesel is superior to petroleum-based diesel fuel according to most diesel engine mechanics. </a:t>
            </a:r>
            <a:br>
              <a:rPr lang="en-AU" dirty="0"/>
            </a:br>
            <a:r>
              <a:rPr lang="en-AU" dirty="0"/>
              <a:t>• According to the U.S. EPA, biodiesel is less toxic than table salt and more biodegradable than sugar. It has none of the toxic or environmental hazards of fossil-derived diesel fuel.</a:t>
            </a:r>
          </a:p>
          <a:p>
            <a:r>
              <a:rPr lang="en-AU" dirty="0"/>
              <a:t>If you were driving a diesel car – as many people in Europe do – you could just fill up with biodiesel one day, instead of regular diesel. It is actually better for your engine, and it makes your exhaust smell like French fries.</a:t>
            </a:r>
          </a:p>
        </p:txBody>
      </p:sp>
    </p:spTree>
    <p:extLst>
      <p:ext uri="{BB962C8B-B14F-4D97-AF65-F5344CB8AC3E}">
        <p14:creationId xmlns:p14="http://schemas.microsoft.com/office/powerpoint/2010/main" val="1450653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28" y="580787"/>
            <a:ext cx="7024744" cy="889168"/>
          </a:xfrm>
        </p:spPr>
        <p:txBody>
          <a:bodyPr/>
          <a:lstStyle/>
          <a:p>
            <a:r>
              <a:rPr lang="en-AU" b="1" dirty="0"/>
              <a:t>Benefits of Biodiesel</a:t>
            </a:r>
            <a:endParaRPr lang="en-AU" dirty="0"/>
          </a:p>
        </p:txBody>
      </p:sp>
      <p:sp>
        <p:nvSpPr>
          <p:cNvPr id="3" name="Content Placeholder 2"/>
          <p:cNvSpPr>
            <a:spLocks noGrp="1"/>
          </p:cNvSpPr>
          <p:nvPr>
            <p:ph idx="1"/>
          </p:nvPr>
        </p:nvSpPr>
        <p:spPr>
          <a:xfrm>
            <a:off x="827584" y="1556792"/>
            <a:ext cx="6993225" cy="4536504"/>
          </a:xfrm>
        </p:spPr>
        <p:txBody>
          <a:bodyPr>
            <a:normAutofit fontScale="70000" lnSpcReduction="20000"/>
          </a:bodyPr>
          <a:lstStyle/>
          <a:p>
            <a:r>
              <a:rPr lang="en-AU" dirty="0"/>
              <a:t>1) In many ways biodiesel works better than diesel. It is better for the engine, better for the environment, and better for human health.</a:t>
            </a:r>
          </a:p>
          <a:p>
            <a:br>
              <a:rPr lang="en-AU" dirty="0"/>
            </a:br>
            <a:r>
              <a:rPr lang="en-AU" dirty="0"/>
              <a:t>2) As the industry grows it can provide a new income source for farmers, revitalizing rural economies.</a:t>
            </a:r>
          </a:p>
          <a:p>
            <a:br>
              <a:rPr lang="en-AU" dirty="0"/>
            </a:br>
            <a:r>
              <a:rPr lang="en-AU" dirty="0"/>
              <a:t>3) It is much simpler to make than ethanol, and can be done on a farm scale with soybeans grown on the farm.</a:t>
            </a:r>
          </a:p>
          <a:p>
            <a:br>
              <a:rPr lang="en-AU" dirty="0"/>
            </a:br>
            <a:r>
              <a:rPr lang="en-AU" dirty="0"/>
              <a:t>4) Replacing diesel with biodiesel also helps reduce smog, ozone, acid rain, cancer &amp; asthma, some of the ills associated with burning petroleum diesel. </a:t>
            </a:r>
          </a:p>
          <a:p>
            <a:br>
              <a:rPr lang="en-AU" dirty="0"/>
            </a:br>
            <a:r>
              <a:rPr lang="en-AU" dirty="0"/>
              <a:t>5) Biodiesel burns up to 75% cleaner than conventional diesel fuel, substantially reduces carbon monoxide, and eliminates sulphur dioxide emissions. Arguably the largest benefit would be a reduction in greenhouse gases contributing to climate change.</a:t>
            </a:r>
          </a:p>
          <a:p>
            <a:endParaRPr lang="en-AU" dirty="0"/>
          </a:p>
        </p:txBody>
      </p:sp>
    </p:spTree>
    <p:extLst>
      <p:ext uri="{BB962C8B-B14F-4D97-AF65-F5344CB8AC3E}">
        <p14:creationId xmlns:p14="http://schemas.microsoft.com/office/powerpoint/2010/main" val="3796671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t>Biodiesel is not perfect, but it is an improvement from petroleum diesel, even when you only consider the usage of these fuels, and not the production. Issues of peak oil, climate change, and geopolitics are the same as mentioned above for gasoline vs. ethanol.</a:t>
            </a:r>
          </a:p>
          <a:p>
            <a:endParaRPr lang="en-AU" dirty="0"/>
          </a:p>
        </p:txBody>
      </p:sp>
    </p:spTree>
    <p:extLst>
      <p:ext uri="{BB962C8B-B14F-4D97-AF65-F5344CB8AC3E}">
        <p14:creationId xmlns:p14="http://schemas.microsoft.com/office/powerpoint/2010/main" val="1851500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Positive Outlook for Future Biodiesel Production</a:t>
            </a:r>
            <a:endParaRPr lang="en-AU" dirty="0"/>
          </a:p>
        </p:txBody>
      </p:sp>
      <p:sp>
        <p:nvSpPr>
          <p:cNvPr id="3" name="Content Placeholder 2"/>
          <p:cNvSpPr>
            <a:spLocks noGrp="1"/>
          </p:cNvSpPr>
          <p:nvPr>
            <p:ph idx="1"/>
          </p:nvPr>
        </p:nvSpPr>
        <p:spPr/>
        <p:txBody>
          <a:bodyPr>
            <a:normAutofit fontScale="85000" lnSpcReduction="20000"/>
          </a:bodyPr>
          <a:lstStyle/>
          <a:p>
            <a:r>
              <a:rPr lang="en-AU" dirty="0"/>
              <a:t>There has been much research demonstrating that vast amounts of usable oil can be harvested from algae. (60 gallons of oil per acre of soy, compared to up to 10,000 gallons of oil per acre of farmed algae) If this technology is perfected and results in a highly efficient source of oil to make into biodiesel, it would rate high for sustainability. Alternatively, steps could be taken to encourage and equip farmers to produce their own oil crops and biodiesel, reducing a costly and unpredictable expense. If production can be kept small-scale though creative incentives, farmers stand to benefit much more from this new market.</a:t>
            </a:r>
            <a:br>
              <a:rPr lang="en-AU" dirty="0"/>
            </a:br>
            <a:endParaRPr lang="en-AU" dirty="0"/>
          </a:p>
        </p:txBody>
      </p:sp>
    </p:spTree>
    <p:extLst>
      <p:ext uri="{BB962C8B-B14F-4D97-AF65-F5344CB8AC3E}">
        <p14:creationId xmlns:p14="http://schemas.microsoft.com/office/powerpoint/2010/main" val="4236893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Problems with Biodiesel</a:t>
            </a:r>
            <a:endParaRPr lang="en-AU" dirty="0"/>
          </a:p>
        </p:txBody>
      </p:sp>
      <p:sp>
        <p:nvSpPr>
          <p:cNvPr id="3" name="Content Placeholder 2"/>
          <p:cNvSpPr>
            <a:spLocks noGrp="1"/>
          </p:cNvSpPr>
          <p:nvPr>
            <p:ph idx="1"/>
          </p:nvPr>
        </p:nvSpPr>
        <p:spPr/>
        <p:txBody>
          <a:bodyPr>
            <a:normAutofit fontScale="70000" lnSpcReduction="20000"/>
          </a:bodyPr>
          <a:lstStyle/>
          <a:p>
            <a:r>
              <a:rPr lang="en-AU" dirty="0"/>
              <a:t>There are sustainability issues with growing soybeans, similar to those with corn. There is a risk that increasing biodiesel use would only expand the monocultures already existing today. For example, Brazil has already seen an increase in deforestation as its soybean acreage expands for biodiesel production.</a:t>
            </a:r>
          </a:p>
          <a:p>
            <a:r>
              <a:rPr lang="en-AU" dirty="0"/>
              <a:t>The efficiency of making biodiesel is better than that of ethanol, but it still is not very efficient. Proponents suggest that new methods will increase efficiency, opponents suggest that there is a long way to go.</a:t>
            </a:r>
          </a:p>
          <a:p>
            <a:r>
              <a:rPr lang="en-AU" dirty="0"/>
              <a:t>Like ethanol, there are limits to how much biodiesel can be produced. Land use, water availability and competition with food crops all limit the production levels. It would require a major technological advance for biodiesel to replace all diesel fuel currently used in the US.</a:t>
            </a:r>
          </a:p>
          <a:p>
            <a:endParaRPr lang="en-AU" dirty="0"/>
          </a:p>
        </p:txBody>
      </p:sp>
    </p:spTree>
    <p:extLst>
      <p:ext uri="{BB962C8B-B14F-4D97-AF65-F5344CB8AC3E}">
        <p14:creationId xmlns:p14="http://schemas.microsoft.com/office/powerpoint/2010/main" val="1502802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Future thoughts</a:t>
            </a:r>
          </a:p>
        </p:txBody>
      </p:sp>
      <p:sp>
        <p:nvSpPr>
          <p:cNvPr id="3" name="Content Placeholder 2"/>
          <p:cNvSpPr>
            <a:spLocks noGrp="1"/>
          </p:cNvSpPr>
          <p:nvPr>
            <p:ph idx="1"/>
          </p:nvPr>
        </p:nvSpPr>
        <p:spPr/>
        <p:txBody>
          <a:bodyPr>
            <a:normAutofit lnSpcReduction="10000"/>
          </a:bodyPr>
          <a:lstStyle/>
          <a:p>
            <a:r>
              <a:rPr lang="en-AU" dirty="0"/>
              <a:t>The biggest negative with biodiesel, and with ethanol, may be that it serves as a distraction:</a:t>
            </a:r>
          </a:p>
          <a:p>
            <a:r>
              <a:rPr lang="en-AU" dirty="0"/>
              <a:t> it holds out hope ( is </a:t>
            </a:r>
            <a:r>
              <a:rPr lang="en-AU"/>
              <a:t>it false hope) </a:t>
            </a:r>
            <a:r>
              <a:rPr lang="en-AU" dirty="0"/>
              <a:t>that we can build a new supply of renewable fuels, and not have to change our lifestyles or take other steps to reduce demand. </a:t>
            </a:r>
          </a:p>
          <a:p>
            <a:r>
              <a:rPr lang="en-AU" dirty="0"/>
              <a:t>?????????</a:t>
            </a:r>
          </a:p>
        </p:txBody>
      </p:sp>
    </p:spTree>
    <p:extLst>
      <p:ext uri="{BB962C8B-B14F-4D97-AF65-F5344CB8AC3E}">
        <p14:creationId xmlns:p14="http://schemas.microsoft.com/office/powerpoint/2010/main" val="602639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Early 1920’s</a:t>
            </a:r>
          </a:p>
        </p:txBody>
      </p:sp>
      <p:sp>
        <p:nvSpPr>
          <p:cNvPr id="3" name="Content Placeholder 2"/>
          <p:cNvSpPr>
            <a:spLocks noGrp="1"/>
          </p:cNvSpPr>
          <p:nvPr>
            <p:ph idx="1"/>
          </p:nvPr>
        </p:nvSpPr>
        <p:spPr/>
        <p:txBody>
          <a:bodyPr/>
          <a:lstStyle/>
          <a:p>
            <a:r>
              <a:rPr lang="en-AU" dirty="0"/>
              <a:t>“The fuel of the future is going to come from fruit like sumac or from apples, weeds, sawdust – almost anything,” </a:t>
            </a:r>
          </a:p>
          <a:p>
            <a:r>
              <a:rPr lang="en-AU" dirty="0"/>
              <a:t>the CEO of the Ford Motor Company told a reporter for the New York Times.</a:t>
            </a:r>
          </a:p>
          <a:p>
            <a:r>
              <a:rPr lang="en-AU" dirty="0"/>
              <a:t> “There is fuel in every bit of vegetable matter that can be fermented.”</a:t>
            </a:r>
          </a:p>
          <a:p>
            <a:endParaRPr lang="en-AU" dirty="0"/>
          </a:p>
        </p:txBody>
      </p:sp>
    </p:spTree>
    <p:extLst>
      <p:ext uri="{BB962C8B-B14F-4D97-AF65-F5344CB8AC3E}">
        <p14:creationId xmlns:p14="http://schemas.microsoft.com/office/powerpoint/2010/main" val="4647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92696"/>
            <a:ext cx="7024744" cy="1008112"/>
          </a:xfrm>
        </p:spPr>
        <p:txBody>
          <a:bodyPr>
            <a:normAutofit/>
          </a:bodyPr>
          <a:lstStyle/>
          <a:p>
            <a:r>
              <a:rPr lang="en-AU" dirty="0"/>
              <a:t>Peanut fuel</a:t>
            </a:r>
          </a:p>
        </p:txBody>
      </p:sp>
      <p:sp>
        <p:nvSpPr>
          <p:cNvPr id="3" name="Content Placeholder 2"/>
          <p:cNvSpPr>
            <a:spLocks noGrp="1"/>
          </p:cNvSpPr>
          <p:nvPr>
            <p:ph idx="1"/>
          </p:nvPr>
        </p:nvSpPr>
        <p:spPr>
          <a:xfrm>
            <a:off x="899592" y="1700808"/>
            <a:ext cx="6921217" cy="4131821"/>
          </a:xfrm>
        </p:spPr>
        <p:txBody>
          <a:bodyPr/>
          <a:lstStyle/>
          <a:p>
            <a:r>
              <a:rPr lang="en-AU" dirty="0"/>
              <a:t>Those words, which capture the sense of excitement and potential surrounding biofuels today, were actually spoken in 1925 by Henry Ford. Over a century ago, the Model-T was designed to run on either gasoline or a corn-based fuel called “ethanol”.</a:t>
            </a:r>
          </a:p>
          <a:p>
            <a:r>
              <a:rPr lang="en-AU" dirty="0"/>
              <a:t> Even before that, in 1897, Rudolph Diesel demonstrated that his engine could run on peanut oil. </a:t>
            </a:r>
          </a:p>
        </p:txBody>
      </p:sp>
    </p:spTree>
    <p:extLst>
      <p:ext uri="{BB962C8B-B14F-4D97-AF65-F5344CB8AC3E}">
        <p14:creationId xmlns:p14="http://schemas.microsoft.com/office/powerpoint/2010/main" val="51699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836712"/>
            <a:ext cx="7024744" cy="936104"/>
          </a:xfrm>
        </p:spPr>
        <p:txBody>
          <a:bodyPr/>
          <a:lstStyle/>
          <a:p>
            <a:r>
              <a:rPr lang="en-AU" dirty="0"/>
              <a:t>T</a:t>
            </a:r>
            <a:r>
              <a:rPr lang="en-AU"/>
              <a:t>oday</a:t>
            </a:r>
            <a:endParaRPr lang="en-AU" dirty="0"/>
          </a:p>
        </p:txBody>
      </p:sp>
      <p:sp>
        <p:nvSpPr>
          <p:cNvPr id="3" name="Content Placeholder 2"/>
          <p:cNvSpPr>
            <a:spLocks noGrp="1"/>
          </p:cNvSpPr>
          <p:nvPr>
            <p:ph idx="1"/>
          </p:nvPr>
        </p:nvSpPr>
        <p:spPr>
          <a:xfrm>
            <a:off x="1043492" y="1844824"/>
            <a:ext cx="7024742" cy="3987805"/>
          </a:xfrm>
        </p:spPr>
        <p:txBody>
          <a:bodyPr/>
          <a:lstStyle/>
          <a:p>
            <a:r>
              <a:rPr lang="en-AU" dirty="0"/>
              <a:t>Today, following an 100 year detour in the petroleum age, biofuels are back – </a:t>
            </a:r>
            <a:r>
              <a:rPr lang="en-AU" dirty="0" err="1"/>
              <a:t>fueled</a:t>
            </a:r>
            <a:r>
              <a:rPr lang="en-AU" dirty="0"/>
              <a:t> by a powerful combination of advancing technologies, rising environmental concerns, farmer support, and soaring oil prices.</a:t>
            </a:r>
          </a:p>
          <a:p>
            <a:endParaRPr lang="en-AU" dirty="0"/>
          </a:p>
        </p:txBody>
      </p:sp>
    </p:spTree>
    <p:extLst>
      <p:ext uri="{BB962C8B-B14F-4D97-AF65-F5344CB8AC3E}">
        <p14:creationId xmlns:p14="http://schemas.microsoft.com/office/powerpoint/2010/main" val="1838465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92696"/>
            <a:ext cx="7024744" cy="792088"/>
          </a:xfrm>
        </p:spPr>
        <p:txBody>
          <a:bodyPr>
            <a:normAutofit/>
          </a:bodyPr>
          <a:lstStyle/>
          <a:p>
            <a:r>
              <a:rPr lang="en-AU" dirty="0"/>
              <a:t>Today</a:t>
            </a:r>
          </a:p>
        </p:txBody>
      </p:sp>
      <p:sp>
        <p:nvSpPr>
          <p:cNvPr id="3" name="Content Placeholder 2"/>
          <p:cNvSpPr>
            <a:spLocks noGrp="1"/>
          </p:cNvSpPr>
          <p:nvPr>
            <p:ph idx="1"/>
          </p:nvPr>
        </p:nvSpPr>
        <p:spPr>
          <a:xfrm>
            <a:off x="1043492" y="1628800"/>
            <a:ext cx="6777317" cy="4536504"/>
          </a:xfrm>
        </p:spPr>
        <p:txBody>
          <a:bodyPr>
            <a:normAutofit lnSpcReduction="10000"/>
          </a:bodyPr>
          <a:lstStyle/>
          <a:p>
            <a:r>
              <a:rPr lang="en-AU" dirty="0"/>
              <a:t>Today, we have a growing understanding of the problems related to petroleum products. Climate change is caused in large part by CO</a:t>
            </a:r>
            <a:r>
              <a:rPr lang="en-AU" baseline="-25000" dirty="0"/>
              <a:t>2</a:t>
            </a:r>
            <a:r>
              <a:rPr lang="en-AU" dirty="0"/>
              <a:t> emissions, the biggest man-made source of which is transportation.</a:t>
            </a:r>
          </a:p>
          <a:p>
            <a:r>
              <a:rPr lang="en-AU" dirty="0"/>
              <a:t> A near-epidemic of asthma is closely linked to diesel exhaust and particulate matter. Oil spills, arctic oil drilling, and strip mining for coal represent other potential environmental problems associated with fossil fuels.</a:t>
            </a:r>
          </a:p>
          <a:p>
            <a:endParaRPr lang="en-AU" dirty="0"/>
          </a:p>
        </p:txBody>
      </p:sp>
    </p:spTree>
    <p:extLst>
      <p:ext uri="{BB962C8B-B14F-4D97-AF65-F5344CB8AC3E}">
        <p14:creationId xmlns:p14="http://schemas.microsoft.com/office/powerpoint/2010/main" val="2595615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628" y="453871"/>
            <a:ext cx="7024744" cy="1143000"/>
          </a:xfrm>
        </p:spPr>
        <p:txBody>
          <a:bodyPr/>
          <a:lstStyle/>
          <a:p>
            <a:r>
              <a:rPr lang="en-AU" dirty="0"/>
              <a:t>Technology and science</a:t>
            </a:r>
          </a:p>
        </p:txBody>
      </p:sp>
      <p:sp>
        <p:nvSpPr>
          <p:cNvPr id="3" name="Content Placeholder 2"/>
          <p:cNvSpPr>
            <a:spLocks noGrp="1"/>
          </p:cNvSpPr>
          <p:nvPr>
            <p:ph idx="1"/>
          </p:nvPr>
        </p:nvSpPr>
        <p:spPr>
          <a:xfrm>
            <a:off x="1059628" y="1674511"/>
            <a:ext cx="6777317" cy="4562801"/>
          </a:xfrm>
        </p:spPr>
        <p:txBody>
          <a:bodyPr>
            <a:normAutofit/>
          </a:bodyPr>
          <a:lstStyle/>
          <a:p>
            <a:r>
              <a:rPr lang="en-AU" dirty="0"/>
              <a:t>Technology and Science have invented ways to make bio-based products less expensive and more adaptable. Currently, bio-based products can be used to replace: </a:t>
            </a:r>
            <a:br>
              <a:rPr lang="en-AU" dirty="0"/>
            </a:br>
            <a:r>
              <a:rPr lang="en-AU" dirty="0"/>
              <a:t>• Gasoline</a:t>
            </a:r>
            <a:br>
              <a:rPr lang="en-AU" dirty="0"/>
            </a:br>
            <a:r>
              <a:rPr lang="en-AU" dirty="0"/>
              <a:t>• Diesel fuel</a:t>
            </a:r>
            <a:br>
              <a:rPr lang="en-AU" dirty="0"/>
            </a:br>
            <a:r>
              <a:rPr lang="en-AU" dirty="0"/>
              <a:t>• Home heating oil</a:t>
            </a:r>
            <a:br>
              <a:rPr lang="en-AU" dirty="0"/>
            </a:br>
            <a:r>
              <a:rPr lang="en-AU" dirty="0"/>
              <a:t>• Plastics (from computer parts to water bottles)</a:t>
            </a:r>
            <a:br>
              <a:rPr lang="en-AU" dirty="0"/>
            </a:br>
            <a:r>
              <a:rPr lang="en-AU" dirty="0"/>
              <a:t>• Textiles</a:t>
            </a:r>
            <a:br>
              <a:rPr lang="en-AU" dirty="0"/>
            </a:br>
            <a:r>
              <a:rPr lang="en-AU" dirty="0"/>
              <a:t>• And much more</a:t>
            </a:r>
          </a:p>
          <a:p>
            <a:endParaRPr lang="en-AU" dirty="0"/>
          </a:p>
        </p:txBody>
      </p:sp>
    </p:spTree>
    <p:extLst>
      <p:ext uri="{BB962C8B-B14F-4D97-AF65-F5344CB8AC3E}">
        <p14:creationId xmlns:p14="http://schemas.microsoft.com/office/powerpoint/2010/main" val="420167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2" y="453871"/>
            <a:ext cx="7024744" cy="1143000"/>
          </a:xfrm>
        </p:spPr>
        <p:txBody>
          <a:bodyPr/>
          <a:lstStyle/>
          <a:p>
            <a:r>
              <a:rPr lang="en-AU" dirty="0"/>
              <a:t>Future</a:t>
            </a:r>
          </a:p>
        </p:txBody>
      </p:sp>
      <p:sp>
        <p:nvSpPr>
          <p:cNvPr id="3" name="Content Placeholder 2"/>
          <p:cNvSpPr>
            <a:spLocks noGrp="1"/>
          </p:cNvSpPr>
          <p:nvPr>
            <p:ph idx="1"/>
          </p:nvPr>
        </p:nvSpPr>
        <p:spPr>
          <a:xfrm>
            <a:off x="1033282" y="1674511"/>
            <a:ext cx="6777317" cy="4562801"/>
          </a:xfrm>
        </p:spPr>
        <p:txBody>
          <a:bodyPr>
            <a:normAutofit fontScale="92500" lnSpcReduction="10000"/>
          </a:bodyPr>
          <a:lstStyle/>
          <a:p>
            <a:r>
              <a:rPr lang="en-AU" dirty="0"/>
              <a:t>The prospect of a society with much greater use of these products is often referred to as either the “bio-based future” or a “carbohydrate economy”.</a:t>
            </a:r>
          </a:p>
          <a:p>
            <a:pPr marL="68580" indent="0">
              <a:buNone/>
            </a:pPr>
            <a:endParaRPr lang="en-AU" dirty="0"/>
          </a:p>
          <a:p>
            <a:r>
              <a:rPr lang="en-AU" dirty="0"/>
              <a:t> Significant resources are being invested in this future. Biofuels get the most attention, and have the greatest investment; for good reason, the prospect of replacing the black gold that our economy runs on is exciting and potentially lucrative.</a:t>
            </a:r>
            <a:br>
              <a:rPr lang="en-AU" dirty="0"/>
            </a:br>
            <a:br>
              <a:rPr lang="en-AU" dirty="0"/>
            </a:br>
            <a:endParaRPr lang="en-AU" dirty="0"/>
          </a:p>
        </p:txBody>
      </p:sp>
    </p:spTree>
    <p:extLst>
      <p:ext uri="{BB962C8B-B14F-4D97-AF65-F5344CB8AC3E}">
        <p14:creationId xmlns:p14="http://schemas.microsoft.com/office/powerpoint/2010/main" val="299115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t>BIOFUELS: WHAT ARE THEY?</a:t>
            </a:r>
            <a:br>
              <a:rPr lang="en-AU" dirty="0"/>
            </a:br>
            <a:endParaRPr lang="en-AU" dirty="0"/>
          </a:p>
        </p:txBody>
      </p:sp>
      <p:sp>
        <p:nvSpPr>
          <p:cNvPr id="3" name="Content Placeholder 2"/>
          <p:cNvSpPr>
            <a:spLocks noGrp="1"/>
          </p:cNvSpPr>
          <p:nvPr>
            <p:ph idx="1"/>
          </p:nvPr>
        </p:nvSpPr>
        <p:spPr>
          <a:xfrm>
            <a:off x="899592" y="1916832"/>
            <a:ext cx="6921217" cy="3915797"/>
          </a:xfrm>
        </p:spPr>
        <p:txBody>
          <a:bodyPr/>
          <a:lstStyle/>
          <a:p>
            <a:r>
              <a:rPr lang="en-AU" dirty="0"/>
              <a:t>All biofuels and bio-based products come from “biomass”, a term that covers all living or recently living biological material which can be used as fuel or for industrial production.</a:t>
            </a:r>
          </a:p>
        </p:txBody>
      </p:sp>
    </p:spTree>
    <p:extLst>
      <p:ext uri="{BB962C8B-B14F-4D97-AF65-F5344CB8AC3E}">
        <p14:creationId xmlns:p14="http://schemas.microsoft.com/office/powerpoint/2010/main" val="215447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119</TotalTime>
  <Words>2359</Words>
  <Application>Microsoft Office PowerPoint</Application>
  <PresentationFormat>On-screen Show (4:3)</PresentationFormat>
  <Paragraphs>83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Century Gothic</vt:lpstr>
      <vt:lpstr>Wingdings 2</vt:lpstr>
      <vt:lpstr>Austin</vt:lpstr>
      <vt:lpstr>Biofuels:</vt:lpstr>
      <vt:lpstr>Biofuels:</vt:lpstr>
      <vt:lpstr>Early 1920’s</vt:lpstr>
      <vt:lpstr>Peanut fuel</vt:lpstr>
      <vt:lpstr>Today</vt:lpstr>
      <vt:lpstr>Today</vt:lpstr>
      <vt:lpstr>Technology and science</vt:lpstr>
      <vt:lpstr>Future</vt:lpstr>
      <vt:lpstr>BIOFUELS: WHAT ARE THEY? </vt:lpstr>
      <vt:lpstr>Biofuels Examples</vt:lpstr>
      <vt:lpstr>ETHANOL – HOW IT WORKS </vt:lpstr>
      <vt:lpstr>Ethanol.</vt:lpstr>
      <vt:lpstr>Brazil is an example</vt:lpstr>
      <vt:lpstr>Benefits of Ethanol</vt:lpstr>
      <vt:lpstr>Problems with Ethanol </vt:lpstr>
      <vt:lpstr>PowerPoint Presentation</vt:lpstr>
      <vt:lpstr>Positive Outlook for Future Ethanol Production: Ethanol from Corn</vt:lpstr>
      <vt:lpstr>Positive Outlook for Future Ethanol Production: Beyond Corn; Cellulosic Ethanol</vt:lpstr>
      <vt:lpstr>The following table illustrates some of the benefits of cellulosic ethanol compared to corn-based ethanol:</vt:lpstr>
      <vt:lpstr>BIODIESEL – HOW IT WORKS </vt:lpstr>
      <vt:lpstr>Benefits of Biodiesel</vt:lpstr>
      <vt:lpstr>PowerPoint Presentation</vt:lpstr>
      <vt:lpstr>Positive Outlook for Future Biodiesel Production</vt:lpstr>
      <vt:lpstr>Problems with Biodiesel</vt:lpstr>
      <vt:lpstr>Future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Biofuels:</dc:title>
  <dc:creator>SMITH Karen</dc:creator>
  <cp:lastModifiedBy>LAGRANGE Janelle [Harrisdale Senior High School]</cp:lastModifiedBy>
  <cp:revision>13</cp:revision>
  <dcterms:created xsi:type="dcterms:W3CDTF">2016-07-27T05:15:06Z</dcterms:created>
  <dcterms:modified xsi:type="dcterms:W3CDTF">2023-08-01T14:11:21Z</dcterms:modified>
</cp:coreProperties>
</file>