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D66E2F-5633-4D35-A816-6FAB339CA1DB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67A98F8-7D5C-4459-8B4A-10D2313B4AD9}" type="datetimeFigureOut">
              <a:rPr lang="en-AU" smtClean="0"/>
              <a:t>1/08/2023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Chemistry in Industry</a:t>
            </a:r>
          </a:p>
        </p:txBody>
      </p:sp>
    </p:spTree>
    <p:extLst>
      <p:ext uri="{BB962C8B-B14F-4D97-AF65-F5344CB8AC3E}">
        <p14:creationId xmlns:p14="http://schemas.microsoft.com/office/powerpoint/2010/main" val="333534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Ethanol: synthesis from </a:t>
            </a:r>
            <a:r>
              <a:rPr lang="en-AU" dirty="0" err="1"/>
              <a:t>ethene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Quicker method</a:t>
            </a:r>
          </a:p>
          <a:p>
            <a:r>
              <a:rPr lang="en-AU" dirty="0"/>
              <a:t>Uses acid catalysed addition of water to </a:t>
            </a:r>
            <a:r>
              <a:rPr lang="en-AU" dirty="0" err="1"/>
              <a:t>ethene</a:t>
            </a:r>
            <a:endParaRPr lang="en-AU" dirty="0"/>
          </a:p>
          <a:p>
            <a:r>
              <a:rPr lang="en-AU" dirty="0"/>
              <a:t>Mixture of steam and </a:t>
            </a:r>
            <a:r>
              <a:rPr lang="en-AU" dirty="0" err="1"/>
              <a:t>ethene</a:t>
            </a:r>
            <a:r>
              <a:rPr lang="en-AU" dirty="0"/>
              <a:t> through a catalyst bed made of silica particles coated with pure phosphoric acid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Temperature of around 300°C and a pressure of 6000-7000 </a:t>
            </a:r>
            <a:r>
              <a:rPr lang="en-AU" dirty="0" err="1"/>
              <a:t>kPa</a:t>
            </a:r>
            <a:r>
              <a:rPr lang="en-AU" dirty="0"/>
              <a:t> is used</a:t>
            </a:r>
          </a:p>
          <a:p>
            <a:r>
              <a:rPr lang="en-AU" dirty="0"/>
              <a:t>Exothermic nature of reaction means products are favoured by low temperature</a:t>
            </a:r>
          </a:p>
          <a:p>
            <a:r>
              <a:rPr lang="en-AU" dirty="0"/>
              <a:t>Chosen temp is compromise between maximising rate (high temp) and maximising yield (low temp)</a:t>
            </a:r>
          </a:p>
          <a:p>
            <a:r>
              <a:rPr lang="en-AU" dirty="0"/>
              <a:t>High pressure favours both high yield and fast rate</a:t>
            </a:r>
          </a:p>
        </p:txBody>
      </p:sp>
      <p:pic>
        <p:nvPicPr>
          <p:cNvPr id="1026" name="Picture 2" descr="http://www.essentialchemicalindustry.org/images/stories/290_ethanol/03-29-EtOH_02_%282%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096772"/>
            <a:ext cx="7416825" cy="47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6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20" y="476672"/>
            <a:ext cx="7620000" cy="4800600"/>
          </a:xfrm>
        </p:spPr>
        <p:txBody>
          <a:bodyPr/>
          <a:lstStyle/>
          <a:p>
            <a:r>
              <a:rPr lang="en-AU" dirty="0"/>
              <a:t>Steam is present as a limiting reagent at a 1:0.6 ratio as higher concentrations of steam results in dilution and washing away the phosphoric acid </a:t>
            </a:r>
          </a:p>
          <a:p>
            <a:r>
              <a:rPr lang="en-AU" dirty="0"/>
              <a:t>With these conditions, a conversion of 5% occurs as the reagent quickly pass through the catalyst bed</a:t>
            </a:r>
          </a:p>
          <a:p>
            <a:r>
              <a:rPr lang="en-AU" dirty="0"/>
              <a:t>By separating and continually recycling the unreacted reactants an overall yield of 95% is achieved ethanol produced this way does not have the advantages as other biofuels as non-renewable petroleum based resources are used</a:t>
            </a:r>
          </a:p>
        </p:txBody>
      </p:sp>
      <p:pic>
        <p:nvPicPr>
          <p:cNvPr id="1026" name="Picture 2" descr="http://www.chemguide.co.uk/physical/equilibria/ethanol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1048"/>
            <a:ext cx="4191000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7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Biodiesel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Liquid consisting of methyl or ethyl esters of naturally occurring fatty acids</a:t>
            </a:r>
          </a:p>
          <a:p>
            <a:r>
              <a:rPr lang="en-AU" dirty="0"/>
              <a:t>Almost entirely produced by base catalysed trans-esterification of triglycerides</a:t>
            </a:r>
          </a:p>
        </p:txBody>
      </p:sp>
      <p:pic>
        <p:nvPicPr>
          <p:cNvPr id="2050" name="Picture 2" descr="http://www.esru.strath.ac.uk/EandE/Web_sites/02-03/biofuels/rea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4464496" cy="15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6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Base catalysed </a:t>
            </a:r>
            <a:r>
              <a:rPr lang="en-AU" dirty="0" err="1"/>
              <a:t>transesterification</a:t>
            </a:r>
            <a:r>
              <a:rPr lang="en-AU" dirty="0"/>
              <a:t> of TGs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Chosen feedstock is filtered to remove foreign matter and treated to remove water (water results in undesirable side reaction involving conversion of esters into soap)</a:t>
            </a:r>
          </a:p>
          <a:p>
            <a:r>
              <a:rPr lang="en-AU" dirty="0"/>
              <a:t>If free fatty acid FFA content exceeds 4% then oil is treated to reduce FFA content (or soap formed)</a:t>
            </a:r>
          </a:p>
          <a:p>
            <a:r>
              <a:rPr lang="en-AU" dirty="0"/>
              <a:t>One method is to treat FFA’ s with methanol and an acid catalyst prior to </a:t>
            </a:r>
            <a:r>
              <a:rPr lang="en-AU" dirty="0" err="1"/>
              <a:t>transesterification</a:t>
            </a:r>
            <a:endParaRPr lang="en-AU" dirty="0"/>
          </a:p>
          <a:p>
            <a:r>
              <a:rPr lang="en-AU" dirty="0"/>
              <a:t>Converts FFA’S to FAME fatty acid methyl ester (biodiesel)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607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researchgate.net/profile/Grisel_Corro/publication/232400518/figure/fig1/AS:300550521409536@1448668236550/Fig-1-Biodiesel-fatty-acid-methyl-esters-production-by-FFA-esterification-cataly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6858000" cy="555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97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548680"/>
            <a:ext cx="7620000" cy="4800600"/>
          </a:xfrm>
        </p:spPr>
        <p:txBody>
          <a:bodyPr/>
          <a:lstStyle/>
          <a:p>
            <a:r>
              <a:rPr lang="en-AU" dirty="0"/>
              <a:t>After suitable preparation the oil then undergoes </a:t>
            </a:r>
            <a:r>
              <a:rPr lang="en-AU" dirty="0" err="1"/>
              <a:t>transesterification</a:t>
            </a:r>
            <a:r>
              <a:rPr lang="en-AU" dirty="0"/>
              <a:t> to produce biodiesel</a:t>
            </a:r>
          </a:p>
          <a:p>
            <a:r>
              <a:rPr lang="en-AU" dirty="0"/>
              <a:t>Very slow equilibrium process so a catalyst is used to achieve reasonable rate</a:t>
            </a:r>
          </a:p>
          <a:p>
            <a:r>
              <a:rPr lang="en-AU" dirty="0"/>
              <a:t>Most biodiesels use a strong base (NaOH or KOH) to catalyse</a:t>
            </a:r>
          </a:p>
          <a:p>
            <a:r>
              <a:rPr lang="en-AU" dirty="0"/>
              <a:t>Further increase speed moderate temp 60°C</a:t>
            </a:r>
          </a:p>
          <a:p>
            <a:r>
              <a:rPr lang="en-AU" dirty="0"/>
              <a:t>Typically methanol or ethanol are mixed with base to prevent loss of volatile alcohol</a:t>
            </a:r>
          </a:p>
        </p:txBody>
      </p:sp>
      <p:pic>
        <p:nvPicPr>
          <p:cNvPr id="6" name="Picture 2" descr="http://www.esru.strath.ac.uk/EandE/Web_sites/02-03/biofuels/reac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4" y="3645024"/>
            <a:ext cx="5636642" cy="199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34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required stoichiometric ratio is 3:1 but alcohol is added in large excess 6:1 as higher concentration favours high yield (98%)</a:t>
            </a:r>
          </a:p>
          <a:p>
            <a:r>
              <a:rPr lang="en-AU" dirty="0"/>
              <a:t>Biodiesel and glycerol insoluble in one another so separation is easy</a:t>
            </a:r>
          </a:p>
          <a:p>
            <a:r>
              <a:rPr lang="en-AU" dirty="0"/>
              <a:t>Biodiesel is washed with warm water to remove any residual catalyst, methanol or soap, then dried</a:t>
            </a:r>
          </a:p>
          <a:p>
            <a:r>
              <a:rPr lang="en-AU" dirty="0"/>
              <a:t>Glycerol layer is also treated for further use</a:t>
            </a:r>
          </a:p>
        </p:txBody>
      </p:sp>
    </p:spTree>
    <p:extLst>
      <p:ext uri="{BB962C8B-B14F-4D97-AF65-F5344CB8AC3E}">
        <p14:creationId xmlns:p14="http://schemas.microsoft.com/office/powerpoint/2010/main" val="20656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Lipase catalysed </a:t>
            </a:r>
            <a:r>
              <a:rPr lang="en-AU" dirty="0" err="1"/>
              <a:t>transesterification</a:t>
            </a:r>
            <a:r>
              <a:rPr lang="en-AU" dirty="0"/>
              <a:t> of TGs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Greener method</a:t>
            </a:r>
          </a:p>
          <a:p>
            <a:r>
              <a:rPr lang="en-AU" dirty="0"/>
              <a:t>Replaces strong base with enzymes known as lipases (naturally occurring enzyme found in cellular materials of living things)</a:t>
            </a:r>
          </a:p>
          <a:p>
            <a:r>
              <a:rPr lang="en-AU" dirty="0"/>
              <a:t>Advantages :</a:t>
            </a:r>
          </a:p>
          <a:p>
            <a:pPr lvl="1"/>
            <a:r>
              <a:rPr lang="en-AU" dirty="0"/>
              <a:t>Milder temperatures and pH</a:t>
            </a:r>
          </a:p>
          <a:p>
            <a:pPr lvl="1"/>
            <a:r>
              <a:rPr lang="en-AU" dirty="0"/>
              <a:t>No need to treat FFA’s</a:t>
            </a:r>
          </a:p>
          <a:p>
            <a:pPr lvl="1"/>
            <a:r>
              <a:rPr lang="en-AU" dirty="0"/>
              <a:t>Do not cause side reactions (soap formation)</a:t>
            </a:r>
          </a:p>
          <a:p>
            <a:pPr lvl="1"/>
            <a:r>
              <a:rPr lang="en-AU" dirty="0"/>
              <a:t>Simplify product purification</a:t>
            </a:r>
          </a:p>
          <a:p>
            <a:pPr lvl="1"/>
            <a:r>
              <a:rPr lang="en-AU" dirty="0"/>
              <a:t>Use less energy (lower temp) to produce</a:t>
            </a:r>
          </a:p>
        </p:txBody>
      </p:sp>
    </p:spTree>
    <p:extLst>
      <p:ext uri="{BB962C8B-B14F-4D97-AF65-F5344CB8AC3E}">
        <p14:creationId xmlns:p14="http://schemas.microsoft.com/office/powerpoint/2010/main" val="231305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Disadvantages</a:t>
            </a:r>
          </a:p>
          <a:p>
            <a:pPr lvl="1"/>
            <a:r>
              <a:rPr lang="en-AU" dirty="0"/>
              <a:t>Slower acting (higher catalyst concentration required)</a:t>
            </a:r>
          </a:p>
          <a:p>
            <a:pPr lvl="1"/>
            <a:r>
              <a:rPr lang="en-AU" dirty="0"/>
              <a:t>Lipase catalysts quite expensive</a:t>
            </a:r>
          </a:p>
          <a:p>
            <a:pPr lvl="1"/>
            <a:r>
              <a:rPr lang="en-AU" dirty="0"/>
              <a:t>Lipase recovery from final process is difficult</a:t>
            </a:r>
          </a:p>
        </p:txBody>
      </p:sp>
    </p:spTree>
    <p:extLst>
      <p:ext uri="{BB962C8B-B14F-4D97-AF65-F5344CB8AC3E}">
        <p14:creationId xmlns:p14="http://schemas.microsoft.com/office/powerpoint/2010/main" val="253998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Haber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Ammonia production</a:t>
            </a:r>
          </a:p>
        </p:txBody>
      </p:sp>
    </p:spTree>
    <p:extLst>
      <p:ext uri="{BB962C8B-B14F-4D97-AF65-F5344CB8AC3E}">
        <p14:creationId xmlns:p14="http://schemas.microsoft.com/office/powerpoint/2010/main" val="33963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Chemical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Heavy reliance on supply of chemical substances</a:t>
            </a:r>
          </a:p>
          <a:p>
            <a:r>
              <a:rPr lang="en-AU" dirty="0"/>
              <a:t>Many substances are synthesised or manufactured in chemical plants in single stage (one process) or multi stage reaction sequences</a:t>
            </a:r>
          </a:p>
          <a:p>
            <a:r>
              <a:rPr lang="en-AU" dirty="0"/>
              <a:t>Contact Process: multistage process</a:t>
            </a:r>
          </a:p>
          <a:p>
            <a:pPr lvl="1"/>
            <a:r>
              <a:rPr lang="en-AU" dirty="0"/>
              <a:t>S(s) + O</a:t>
            </a:r>
            <a:r>
              <a:rPr lang="en-AU" baseline="-25000" dirty="0"/>
              <a:t>2</a:t>
            </a:r>
            <a:r>
              <a:rPr lang="en-AU" dirty="0"/>
              <a:t>(g) </a:t>
            </a:r>
            <a:r>
              <a:rPr lang="en-AU" dirty="0">
                <a:latin typeface="Calibri"/>
                <a:cs typeface="Calibri"/>
              </a:rPr>
              <a:t>→ SO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(g) + 297 kJ mol</a:t>
            </a:r>
            <a:r>
              <a:rPr lang="en-AU" baseline="30000" dirty="0">
                <a:latin typeface="Calibri"/>
                <a:cs typeface="Calibri"/>
              </a:rPr>
              <a:t>-1</a:t>
            </a:r>
          </a:p>
          <a:p>
            <a:pPr lvl="1"/>
            <a:r>
              <a:rPr lang="en-AU" dirty="0">
                <a:latin typeface="Calibri"/>
                <a:cs typeface="Calibri"/>
              </a:rPr>
              <a:t>2SO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(g) + O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(g) → 2SO</a:t>
            </a:r>
            <a:r>
              <a:rPr lang="en-AU" baseline="-25000" dirty="0">
                <a:latin typeface="Calibri"/>
                <a:cs typeface="Calibri"/>
              </a:rPr>
              <a:t>3</a:t>
            </a:r>
            <a:r>
              <a:rPr lang="en-AU" dirty="0">
                <a:latin typeface="Calibri"/>
                <a:cs typeface="Calibri"/>
              </a:rPr>
              <a:t>(g) + 198 kJ mol</a:t>
            </a:r>
            <a:r>
              <a:rPr lang="en-AU" baseline="30000" dirty="0">
                <a:latin typeface="Calibri"/>
                <a:cs typeface="Calibri"/>
              </a:rPr>
              <a:t>-1</a:t>
            </a:r>
          </a:p>
          <a:p>
            <a:pPr lvl="1"/>
            <a:r>
              <a:rPr lang="en-AU" dirty="0">
                <a:latin typeface="Calibri"/>
                <a:cs typeface="Calibri"/>
              </a:rPr>
              <a:t>SO</a:t>
            </a:r>
            <a:r>
              <a:rPr lang="en-AU" baseline="-25000" dirty="0">
                <a:latin typeface="Calibri"/>
                <a:cs typeface="Calibri"/>
              </a:rPr>
              <a:t>3</a:t>
            </a:r>
            <a:r>
              <a:rPr lang="en-AU" dirty="0">
                <a:latin typeface="Calibri"/>
                <a:cs typeface="Calibri"/>
              </a:rPr>
              <a:t>(g) + H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SO</a:t>
            </a:r>
            <a:r>
              <a:rPr lang="en-AU" baseline="-25000" dirty="0">
                <a:latin typeface="Calibri"/>
                <a:cs typeface="Calibri"/>
              </a:rPr>
              <a:t>4</a:t>
            </a:r>
            <a:r>
              <a:rPr lang="en-AU" dirty="0">
                <a:latin typeface="Calibri"/>
                <a:cs typeface="Calibri"/>
              </a:rPr>
              <a:t>(l) → H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S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O</a:t>
            </a:r>
            <a:r>
              <a:rPr lang="en-AU" baseline="-25000" dirty="0">
                <a:latin typeface="Calibri"/>
                <a:cs typeface="Calibri"/>
              </a:rPr>
              <a:t>7</a:t>
            </a:r>
            <a:r>
              <a:rPr lang="en-AU" dirty="0">
                <a:latin typeface="Calibri"/>
                <a:cs typeface="Calibri"/>
              </a:rPr>
              <a:t>(l)</a:t>
            </a:r>
          </a:p>
          <a:p>
            <a:pPr lvl="1"/>
            <a:r>
              <a:rPr lang="en-AU" dirty="0">
                <a:latin typeface="Calibri"/>
                <a:cs typeface="Calibri"/>
              </a:rPr>
              <a:t>H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S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O</a:t>
            </a:r>
            <a:r>
              <a:rPr lang="en-AU" baseline="-25000" dirty="0">
                <a:latin typeface="Calibri"/>
                <a:cs typeface="Calibri"/>
              </a:rPr>
              <a:t>7</a:t>
            </a:r>
            <a:r>
              <a:rPr lang="en-AU" dirty="0">
                <a:latin typeface="Calibri"/>
                <a:cs typeface="Calibri"/>
              </a:rPr>
              <a:t>(l) + H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O(l) → 2 H</a:t>
            </a:r>
            <a:r>
              <a:rPr lang="en-AU" baseline="-25000" dirty="0">
                <a:latin typeface="Calibri"/>
                <a:cs typeface="Calibri"/>
              </a:rPr>
              <a:t>2</a:t>
            </a:r>
            <a:r>
              <a:rPr lang="en-AU" dirty="0">
                <a:latin typeface="Calibri"/>
                <a:cs typeface="Calibri"/>
              </a:rPr>
              <a:t>SO</a:t>
            </a:r>
            <a:r>
              <a:rPr lang="en-AU" baseline="-25000" dirty="0">
                <a:latin typeface="Calibri"/>
                <a:cs typeface="Calibri"/>
              </a:rPr>
              <a:t>4</a:t>
            </a:r>
            <a:r>
              <a:rPr lang="en-AU" dirty="0">
                <a:latin typeface="Calibri"/>
                <a:cs typeface="Calibri"/>
              </a:rPr>
              <a:t>(l)</a:t>
            </a:r>
            <a:endParaRPr lang="en-AU" dirty="0"/>
          </a:p>
          <a:p>
            <a:r>
              <a:rPr lang="en-AU" dirty="0"/>
              <a:t>Haber Process is a one stage process:</a:t>
            </a:r>
          </a:p>
          <a:p>
            <a:pPr lvl="1"/>
            <a:r>
              <a:rPr lang="en-AU" dirty="0"/>
              <a:t>N</a:t>
            </a:r>
            <a:r>
              <a:rPr lang="en-AU" baseline="-25000" dirty="0"/>
              <a:t>2</a:t>
            </a:r>
            <a:r>
              <a:rPr lang="en-AU" dirty="0"/>
              <a:t>(g) +3H</a:t>
            </a:r>
            <a:r>
              <a:rPr lang="en-AU" baseline="-25000" dirty="0"/>
              <a:t>2</a:t>
            </a:r>
            <a:r>
              <a:rPr lang="en-AU" dirty="0"/>
              <a:t> (g) </a:t>
            </a:r>
            <a:r>
              <a:rPr lang="en-AU" dirty="0">
                <a:sym typeface="Wingdings" pitchFamily="2" charset="2"/>
              </a:rPr>
              <a:t> 2NH</a:t>
            </a:r>
            <a:r>
              <a:rPr lang="en-AU" baseline="-25000" dirty="0">
                <a:sym typeface="Wingdings" pitchFamily="2" charset="2"/>
              </a:rPr>
              <a:t>3</a:t>
            </a:r>
            <a:r>
              <a:rPr lang="en-AU" dirty="0">
                <a:sym typeface="Wingdings" pitchFamily="2" charset="2"/>
              </a:rPr>
              <a:t>(g)           </a:t>
            </a:r>
            <a:r>
              <a:rPr lang="el-GR" dirty="0">
                <a:sym typeface="Wingdings" pitchFamily="2" charset="2"/>
              </a:rPr>
              <a:t>Δ</a:t>
            </a:r>
            <a:r>
              <a:rPr lang="en-AU" dirty="0">
                <a:sym typeface="Wingdings" pitchFamily="2" charset="2"/>
              </a:rPr>
              <a:t>H = -92 kJ </a:t>
            </a:r>
          </a:p>
          <a:p>
            <a:pPr lvl="1"/>
            <a:endParaRPr lang="en-AU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5890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Contact process: Sulfuric acid synthesis</a:t>
            </a:r>
          </a:p>
        </p:txBody>
      </p:sp>
      <p:pic>
        <p:nvPicPr>
          <p:cNvPr id="5122" name="Picture 2" descr="https://media1.britannica.com/eb-media/59/7359-004-224E8A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60848"/>
            <a:ext cx="33528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4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Sulfuric acid one of world’s most widely manufactured chemicals</a:t>
            </a:r>
          </a:p>
          <a:p>
            <a:endParaRPr lang="en-AU" dirty="0"/>
          </a:p>
          <a:p>
            <a:r>
              <a:rPr lang="en-AU" dirty="0"/>
              <a:t>Over half consumed in manufacture of fertilisers</a:t>
            </a:r>
          </a:p>
          <a:p>
            <a:endParaRPr lang="en-AU" dirty="0"/>
          </a:p>
          <a:p>
            <a:r>
              <a:rPr lang="en-AU" dirty="0"/>
              <a:t>Raw material use in manufacture of detergents, explosives, other acids, polymers and 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12457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Contact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Raw materials of sulfur, water and oxygen in a reaction sequence </a:t>
            </a:r>
          </a:p>
          <a:p>
            <a:r>
              <a:rPr lang="en-AU" dirty="0"/>
              <a:t>Production of sulfur dioxide</a:t>
            </a:r>
          </a:p>
          <a:p>
            <a:r>
              <a:rPr lang="en-AU" dirty="0"/>
              <a:t>Conversion to sulfur trioxide</a:t>
            </a:r>
          </a:p>
          <a:p>
            <a:r>
              <a:rPr lang="en-AU" dirty="0"/>
              <a:t>Conversion to sulfuric acid</a:t>
            </a:r>
          </a:p>
        </p:txBody>
      </p:sp>
    </p:spTree>
    <p:extLst>
      <p:ext uri="{BB962C8B-B14F-4D97-AF65-F5344CB8AC3E}">
        <p14:creationId xmlns:p14="http://schemas.microsoft.com/office/powerpoint/2010/main" val="336588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Stage One</a:t>
            </a:r>
          </a:p>
          <a:p>
            <a:r>
              <a:rPr lang="en-AU" dirty="0"/>
              <a:t>S(s) + O</a:t>
            </a:r>
            <a:r>
              <a:rPr lang="en-AU" baseline="-25000" dirty="0"/>
              <a:t>2</a:t>
            </a:r>
            <a:r>
              <a:rPr lang="en-AU" dirty="0"/>
              <a:t>(g) </a:t>
            </a:r>
            <a:r>
              <a:rPr lang="en-AU" dirty="0">
                <a:cs typeface="Calibri"/>
              </a:rPr>
              <a:t>→ SO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(g) + 297 kJ mol</a:t>
            </a:r>
            <a:r>
              <a:rPr lang="en-AU" baseline="30000" dirty="0">
                <a:cs typeface="Calibri"/>
              </a:rPr>
              <a:t>-1</a:t>
            </a:r>
          </a:p>
          <a:p>
            <a:r>
              <a:rPr lang="en-AU" dirty="0"/>
              <a:t>Molten sulfur burnt in dry air at around 1000°C</a:t>
            </a:r>
          </a:p>
          <a:p>
            <a:r>
              <a:rPr lang="en-AU" dirty="0"/>
              <a:t>Only SO</a:t>
            </a:r>
            <a:r>
              <a:rPr lang="en-AU" baseline="-25000" dirty="0"/>
              <a:t>2</a:t>
            </a:r>
            <a:r>
              <a:rPr lang="en-AU" dirty="0"/>
              <a:t> formed</a:t>
            </a:r>
          </a:p>
          <a:p>
            <a:r>
              <a:rPr lang="en-AU" dirty="0"/>
              <a:t>Highly exothermic reaction readily proceeds to completion and produces large amounts of heat</a:t>
            </a:r>
          </a:p>
          <a:p>
            <a:r>
              <a:rPr lang="en-AU" dirty="0"/>
              <a:t>Heat typically used to generate steam on onsite power station</a:t>
            </a:r>
          </a:p>
          <a:p>
            <a:r>
              <a:rPr lang="en-AU" dirty="0"/>
              <a:t>Many modern sulfuric acid plants now found integrated along side metal sulfide ore smelters</a:t>
            </a:r>
          </a:p>
          <a:p>
            <a:r>
              <a:rPr lang="en-AU" dirty="0"/>
              <a:t>By product of smelter SO</a:t>
            </a:r>
            <a:r>
              <a:rPr lang="en-AU" baseline="-25000" dirty="0"/>
              <a:t>2</a:t>
            </a:r>
            <a:r>
              <a:rPr lang="en-AU" dirty="0"/>
              <a:t> used for sulfuric process</a:t>
            </a:r>
          </a:p>
          <a:p>
            <a:r>
              <a:rPr lang="en-AU" dirty="0"/>
              <a:t>Utilising waste for green chemistry (no acid rain)</a:t>
            </a:r>
          </a:p>
        </p:txBody>
      </p:sp>
    </p:spTree>
    <p:extLst>
      <p:ext uri="{BB962C8B-B14F-4D97-AF65-F5344CB8AC3E}">
        <p14:creationId xmlns:p14="http://schemas.microsoft.com/office/powerpoint/2010/main" val="404828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Stage Two</a:t>
            </a:r>
          </a:p>
          <a:p>
            <a:pPr marL="342900" lvl="1">
              <a:buClr>
                <a:schemeClr val="accent1"/>
              </a:buClr>
            </a:pPr>
            <a:r>
              <a:rPr lang="en-AU" dirty="0">
                <a:cs typeface="Calibri"/>
              </a:rPr>
              <a:t>2SO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(g) + O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(g) </a:t>
            </a:r>
            <a:r>
              <a:rPr lang="en-AU" dirty="0">
                <a:cs typeface="Calibri"/>
                <a:sym typeface="Wingdings" pitchFamily="2" charset="2"/>
              </a:rPr>
              <a:t></a:t>
            </a:r>
            <a:r>
              <a:rPr lang="en-AU" dirty="0">
                <a:cs typeface="Calibri"/>
              </a:rPr>
              <a:t> 2SO</a:t>
            </a:r>
            <a:r>
              <a:rPr lang="en-AU" baseline="-25000" dirty="0">
                <a:cs typeface="Calibri"/>
              </a:rPr>
              <a:t>3</a:t>
            </a:r>
            <a:r>
              <a:rPr lang="en-AU" dirty="0">
                <a:cs typeface="Calibri"/>
              </a:rPr>
              <a:t>(g) + 198 kJ mol</a:t>
            </a:r>
            <a:r>
              <a:rPr lang="en-AU" baseline="30000" dirty="0">
                <a:cs typeface="Calibri"/>
              </a:rPr>
              <a:t>-1</a:t>
            </a:r>
          </a:p>
          <a:p>
            <a:r>
              <a:rPr lang="en-AU" dirty="0"/>
              <a:t>Sulfur dioxide converted to sulfur trioxide</a:t>
            </a:r>
          </a:p>
          <a:p>
            <a:r>
              <a:rPr lang="en-AU" dirty="0"/>
              <a:t>Formation is problematic as equilibrium reaction</a:t>
            </a:r>
          </a:p>
          <a:p>
            <a:r>
              <a:rPr lang="en-AU" dirty="0"/>
              <a:t>High yield is favoured by low temperature and high pressure</a:t>
            </a:r>
          </a:p>
          <a:p>
            <a:r>
              <a:rPr lang="en-AU" dirty="0"/>
              <a:t>Low temperature slows reaction rate and high pressure inflates cost</a:t>
            </a:r>
          </a:p>
          <a:p>
            <a:r>
              <a:rPr lang="en-AU" dirty="0"/>
              <a:t>Compromise of around 450°C is used along with catalyst of vanadium (V) oxide (V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5</a:t>
            </a:r>
            <a:r>
              <a:rPr lang="en-A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151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high pressure expensive to maintain sufficient to use 1-2 </a:t>
            </a:r>
            <a:r>
              <a:rPr lang="en-AU" dirty="0" err="1"/>
              <a:t>atm</a:t>
            </a:r>
            <a:endParaRPr lang="en-AU" dirty="0"/>
          </a:p>
          <a:p>
            <a:r>
              <a:rPr lang="en-AU" dirty="0"/>
              <a:t>Maintaining excess of O</a:t>
            </a:r>
            <a:r>
              <a:rPr lang="en-AU" baseline="-25000" dirty="0"/>
              <a:t>2</a:t>
            </a:r>
            <a:r>
              <a:rPr lang="en-AU" dirty="0"/>
              <a:t> (air) 1:1 ratio helps increase equilibrium yield</a:t>
            </a:r>
          </a:p>
          <a:p>
            <a:r>
              <a:rPr lang="en-AU" dirty="0"/>
              <a:t>Overall yield of SO</a:t>
            </a:r>
            <a:r>
              <a:rPr lang="en-AU" baseline="-25000" dirty="0"/>
              <a:t>3</a:t>
            </a:r>
            <a:r>
              <a:rPr lang="en-AU" dirty="0"/>
              <a:t> increased by extracting product and recycling unused SO</a:t>
            </a:r>
            <a:r>
              <a:rPr lang="en-AU" baseline="-25000" dirty="0"/>
              <a:t>2</a:t>
            </a:r>
          </a:p>
          <a:p>
            <a:r>
              <a:rPr lang="en-AU" dirty="0"/>
              <a:t>Also as highly exothermic heat exchangers used to prevent increased temperature</a:t>
            </a:r>
          </a:p>
        </p:txBody>
      </p:sp>
    </p:spTree>
    <p:extLst>
      <p:ext uri="{BB962C8B-B14F-4D97-AF65-F5344CB8AC3E}">
        <p14:creationId xmlns:p14="http://schemas.microsoft.com/office/powerpoint/2010/main" val="4132242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Stage 3</a:t>
            </a:r>
          </a:p>
          <a:p>
            <a:pPr lvl="1"/>
            <a:r>
              <a:rPr lang="en-AU" dirty="0">
                <a:cs typeface="Calibri"/>
              </a:rPr>
              <a:t>SO</a:t>
            </a:r>
            <a:r>
              <a:rPr lang="en-AU" baseline="-25000" dirty="0">
                <a:cs typeface="Calibri"/>
              </a:rPr>
              <a:t>3</a:t>
            </a:r>
            <a:r>
              <a:rPr lang="en-AU" dirty="0">
                <a:cs typeface="Calibri"/>
              </a:rPr>
              <a:t>(g) + H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SO</a:t>
            </a:r>
            <a:r>
              <a:rPr lang="en-AU" baseline="-25000" dirty="0">
                <a:cs typeface="Calibri"/>
              </a:rPr>
              <a:t>4</a:t>
            </a:r>
            <a:r>
              <a:rPr lang="en-AU" dirty="0">
                <a:cs typeface="Calibri"/>
              </a:rPr>
              <a:t>(l) → H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S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O</a:t>
            </a:r>
            <a:r>
              <a:rPr lang="en-AU" baseline="-25000" dirty="0">
                <a:cs typeface="Calibri"/>
              </a:rPr>
              <a:t>7</a:t>
            </a:r>
            <a:r>
              <a:rPr lang="en-AU" dirty="0">
                <a:cs typeface="Calibri"/>
              </a:rPr>
              <a:t>(l)</a:t>
            </a:r>
          </a:p>
          <a:p>
            <a:pPr lvl="1"/>
            <a:r>
              <a:rPr lang="en-AU" dirty="0">
                <a:cs typeface="Calibri"/>
              </a:rPr>
              <a:t>H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S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O</a:t>
            </a:r>
            <a:r>
              <a:rPr lang="en-AU" baseline="-25000" dirty="0">
                <a:cs typeface="Calibri"/>
              </a:rPr>
              <a:t>7</a:t>
            </a:r>
            <a:r>
              <a:rPr lang="en-AU" dirty="0">
                <a:cs typeface="Calibri"/>
              </a:rPr>
              <a:t>(l) + H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O(l) → 2 H</a:t>
            </a:r>
            <a:r>
              <a:rPr lang="en-AU" baseline="-25000" dirty="0">
                <a:cs typeface="Calibri"/>
              </a:rPr>
              <a:t>2</a:t>
            </a:r>
            <a:r>
              <a:rPr lang="en-AU" dirty="0">
                <a:cs typeface="Calibri"/>
              </a:rPr>
              <a:t>SO</a:t>
            </a:r>
            <a:r>
              <a:rPr lang="en-AU" baseline="-25000" dirty="0">
                <a:cs typeface="Calibri"/>
              </a:rPr>
              <a:t>4</a:t>
            </a:r>
            <a:r>
              <a:rPr lang="en-AU" dirty="0">
                <a:cs typeface="Calibri"/>
              </a:rPr>
              <a:t>(l)</a:t>
            </a:r>
            <a:endParaRPr lang="en-AU" dirty="0"/>
          </a:p>
          <a:p>
            <a:r>
              <a:rPr lang="en-AU" dirty="0"/>
              <a:t>Conversion of SO</a:t>
            </a:r>
            <a:r>
              <a:rPr lang="en-AU" baseline="-25000" dirty="0"/>
              <a:t>3</a:t>
            </a:r>
            <a:r>
              <a:rPr lang="en-AU" dirty="0"/>
              <a:t> to water and sulfuric acid </a:t>
            </a:r>
          </a:p>
          <a:p>
            <a:r>
              <a:rPr lang="en-AU" dirty="0"/>
              <a:t>Initially absorbing SO</a:t>
            </a:r>
            <a:r>
              <a:rPr lang="en-AU" baseline="-25000" dirty="0"/>
              <a:t>3</a:t>
            </a:r>
            <a:r>
              <a:rPr lang="en-AU" dirty="0"/>
              <a:t> into 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r>
              <a:rPr lang="en-AU" dirty="0"/>
              <a:t> to produce </a:t>
            </a:r>
            <a:r>
              <a:rPr lang="en-AU" dirty="0" err="1"/>
              <a:t>oleum</a:t>
            </a:r>
            <a:r>
              <a:rPr lang="en-AU" dirty="0"/>
              <a:t> (H</a:t>
            </a:r>
            <a:r>
              <a:rPr lang="en-AU" baseline="-25000" dirty="0"/>
              <a:t>2</a:t>
            </a:r>
            <a:r>
              <a:rPr lang="en-AU" dirty="0"/>
              <a:t>S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7</a:t>
            </a:r>
            <a:r>
              <a:rPr lang="en-AU" dirty="0"/>
              <a:t>)</a:t>
            </a:r>
          </a:p>
          <a:p>
            <a:r>
              <a:rPr lang="en-AU" dirty="0"/>
              <a:t>Addition of water to </a:t>
            </a:r>
            <a:r>
              <a:rPr lang="en-AU" dirty="0" err="1"/>
              <a:t>oleum</a:t>
            </a:r>
            <a:r>
              <a:rPr lang="en-AU" dirty="0"/>
              <a:t> then produces sulfuric acid</a:t>
            </a:r>
          </a:p>
          <a:p>
            <a:r>
              <a:rPr lang="en-AU" dirty="0"/>
              <a:t>Direct addition of adding water to sulfur trioxide results in low yield and mist of sulfuric acid</a:t>
            </a:r>
          </a:p>
        </p:txBody>
      </p:sp>
    </p:spTree>
    <p:extLst>
      <p:ext uri="{BB962C8B-B14F-4D97-AF65-F5344CB8AC3E}">
        <p14:creationId xmlns:p14="http://schemas.microsoft.com/office/powerpoint/2010/main" val="344056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Manufacture of ethyl </a:t>
            </a:r>
            <a:r>
              <a:rPr lang="en-AU" dirty="0" err="1"/>
              <a:t>ethanoate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Ester ethyl </a:t>
            </a:r>
            <a:r>
              <a:rPr lang="en-AU" dirty="0" err="1"/>
              <a:t>ethanoate</a:t>
            </a:r>
            <a:r>
              <a:rPr lang="en-AU" dirty="0"/>
              <a:t> is a volatile liquid with strong fruity odour</a:t>
            </a:r>
          </a:p>
          <a:p>
            <a:r>
              <a:rPr lang="en-AU" dirty="0"/>
              <a:t>Naturally produced by ripening fruits</a:t>
            </a:r>
          </a:p>
          <a:p>
            <a:r>
              <a:rPr lang="en-AU" dirty="0"/>
              <a:t>Responsible for banana and pineapple odour</a:t>
            </a:r>
          </a:p>
          <a:p>
            <a:r>
              <a:rPr lang="en-AU" dirty="0"/>
              <a:t>Least toxic of all industrial organic solvents</a:t>
            </a:r>
          </a:p>
          <a:p>
            <a:r>
              <a:rPr lang="en-AU" dirty="0"/>
              <a:t>Esterification of </a:t>
            </a:r>
            <a:r>
              <a:rPr lang="en-AU" dirty="0" err="1"/>
              <a:t>ethanoic</a:t>
            </a:r>
            <a:r>
              <a:rPr lang="en-AU" dirty="0"/>
              <a:t> acid and ethanol in presence of acid catalyst (Fischer Reaction)</a:t>
            </a:r>
          </a:p>
        </p:txBody>
      </p:sp>
      <p:pic>
        <p:nvPicPr>
          <p:cNvPr id="1026" name="Picture 2" descr="http://images.tutorvista.com/contentimages/science/CBSEXScience/Ch521/images/img28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81128"/>
            <a:ext cx="51054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5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Readily reversible process and at equilibrium significant concentrations of four reagents in homogenous mixture</a:t>
            </a:r>
          </a:p>
          <a:p>
            <a:r>
              <a:rPr lang="en-AU" dirty="0"/>
              <a:t>65% yield at 298 K</a:t>
            </a:r>
          </a:p>
          <a:p>
            <a:r>
              <a:rPr lang="en-AU" dirty="0"/>
              <a:t>Ethanoic acid is more expensive so excess of cheaper ethanol is used, maximising consumption of ethanoic acid 95% yield</a:t>
            </a:r>
          </a:p>
        </p:txBody>
      </p:sp>
    </p:spTree>
    <p:extLst>
      <p:ext uri="{BB962C8B-B14F-4D97-AF65-F5344CB8AC3E}">
        <p14:creationId xmlns:p14="http://schemas.microsoft.com/office/powerpoint/2010/main" val="3610157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Quantities in chemical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Limiting reagents</a:t>
            </a:r>
          </a:p>
          <a:p>
            <a:r>
              <a:rPr lang="en-AU" dirty="0"/>
              <a:t>Yield and percentage purity</a:t>
            </a:r>
          </a:p>
          <a:p>
            <a:r>
              <a:rPr lang="en-AU" dirty="0"/>
              <a:t>Factors leading to reduced yield</a:t>
            </a:r>
          </a:p>
          <a:p>
            <a:pPr lvl="1"/>
            <a:r>
              <a:rPr lang="en-AU" dirty="0"/>
              <a:t>Loss of reagent due to unwanted side reactions</a:t>
            </a:r>
          </a:p>
          <a:p>
            <a:pPr lvl="1"/>
            <a:r>
              <a:rPr lang="en-AU" dirty="0"/>
              <a:t>Physical loss of product; inability to purify or separate</a:t>
            </a:r>
          </a:p>
          <a:p>
            <a:pPr lvl="1"/>
            <a:r>
              <a:rPr lang="en-AU" dirty="0"/>
              <a:t>Equilibrium that does not go to completion</a:t>
            </a:r>
          </a:p>
          <a:p>
            <a:pPr lvl="1"/>
            <a:r>
              <a:rPr lang="en-AU" dirty="0"/>
              <a:t>Presence </a:t>
            </a:r>
            <a:r>
              <a:rPr lang="en-AU"/>
              <a:t>of impurities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914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8680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Designing and operating chemical plants involves processes known as principles of green chemistry</a:t>
            </a:r>
          </a:p>
          <a:p>
            <a:pPr lvl="1"/>
            <a:r>
              <a:rPr lang="en-AU" dirty="0"/>
              <a:t>Prevention</a:t>
            </a:r>
          </a:p>
          <a:p>
            <a:pPr lvl="1"/>
            <a:r>
              <a:rPr lang="en-AU" dirty="0"/>
              <a:t>Atom economy</a:t>
            </a:r>
          </a:p>
          <a:p>
            <a:pPr lvl="1"/>
            <a:r>
              <a:rPr lang="en-AU" dirty="0"/>
              <a:t>Less hazardous chemical synthesis</a:t>
            </a:r>
          </a:p>
          <a:p>
            <a:pPr lvl="1"/>
            <a:r>
              <a:rPr lang="en-AU" dirty="0"/>
              <a:t>Designing safer chemicals</a:t>
            </a:r>
          </a:p>
          <a:p>
            <a:pPr lvl="1"/>
            <a:r>
              <a:rPr lang="en-AU" dirty="0"/>
              <a:t>Safer solvents and auxiliaries</a:t>
            </a:r>
          </a:p>
          <a:p>
            <a:pPr lvl="1"/>
            <a:r>
              <a:rPr lang="en-AU" dirty="0"/>
              <a:t>Design for energy efficiency</a:t>
            </a:r>
          </a:p>
          <a:p>
            <a:pPr lvl="1"/>
            <a:r>
              <a:rPr lang="en-AU" dirty="0"/>
              <a:t>Use of renewable </a:t>
            </a:r>
            <a:r>
              <a:rPr lang="en-AU" dirty="0" err="1"/>
              <a:t>feedstocks</a:t>
            </a:r>
            <a:endParaRPr lang="en-AU" dirty="0"/>
          </a:p>
          <a:p>
            <a:pPr lvl="1"/>
            <a:r>
              <a:rPr lang="en-AU" dirty="0"/>
              <a:t>Reduce derivatives</a:t>
            </a:r>
          </a:p>
          <a:p>
            <a:pPr lvl="1"/>
            <a:r>
              <a:rPr lang="en-AU" dirty="0"/>
              <a:t>Catalysis</a:t>
            </a:r>
          </a:p>
          <a:p>
            <a:pPr lvl="1"/>
            <a:r>
              <a:rPr lang="en-AU" dirty="0"/>
              <a:t>Design for degradation</a:t>
            </a:r>
          </a:p>
          <a:p>
            <a:pPr lvl="1"/>
            <a:r>
              <a:rPr lang="en-AU" dirty="0"/>
              <a:t>Real-time analysis for pollution prevention</a:t>
            </a:r>
          </a:p>
          <a:p>
            <a:pPr lvl="1"/>
            <a:r>
              <a:rPr lang="en-AU" dirty="0"/>
              <a:t>Inherently safer chemistry for accident prevention</a:t>
            </a:r>
          </a:p>
        </p:txBody>
      </p:sp>
    </p:spTree>
    <p:extLst>
      <p:ext uri="{BB962C8B-B14F-4D97-AF65-F5344CB8AC3E}">
        <p14:creationId xmlns:p14="http://schemas.microsoft.com/office/powerpoint/2010/main" val="427797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0221"/>
            <a:ext cx="7620000" cy="4800600"/>
          </a:xfrm>
        </p:spPr>
        <p:txBody>
          <a:bodyPr/>
          <a:lstStyle/>
          <a:p>
            <a:r>
              <a:rPr lang="en-AU" dirty="0"/>
              <a:t>Chemical synthesis must be optimised for both yield and rate of attainment</a:t>
            </a:r>
          </a:p>
          <a:p>
            <a:r>
              <a:rPr lang="en-AU" dirty="0"/>
              <a:t>Involves application of collision theory and principles of equilibria (Le Chatelier’s Principle)</a:t>
            </a:r>
          </a:p>
        </p:txBody>
      </p:sp>
      <p:pic>
        <p:nvPicPr>
          <p:cNvPr id="1026" name="Picture 2" descr="https://marketoonist.com/wp-content/uploads/2014/01/140113.big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07" y="2402078"/>
            <a:ext cx="52387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7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Biofuels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Bioethanol and biodiesel are produced from biomass</a:t>
            </a:r>
          </a:p>
          <a:p>
            <a:r>
              <a:rPr lang="en-AU" dirty="0"/>
              <a:t>Biofuels are a renewable resource</a:t>
            </a:r>
          </a:p>
          <a:p>
            <a:r>
              <a:rPr lang="en-AU" dirty="0"/>
              <a:t>Essentially natural products with little consequences to exposure</a:t>
            </a:r>
          </a:p>
          <a:p>
            <a:r>
              <a:rPr lang="en-AU" dirty="0"/>
              <a:t>Carbon dioxide emissions are considered neutral</a:t>
            </a:r>
          </a:p>
          <a:p>
            <a:r>
              <a:rPr lang="en-AU" dirty="0"/>
              <a:t>Little sulfur content</a:t>
            </a:r>
          </a:p>
          <a:p>
            <a:r>
              <a:rPr lang="en-AU" dirty="0"/>
              <a:t>Burn cleaner</a:t>
            </a:r>
          </a:p>
        </p:txBody>
      </p:sp>
      <p:pic>
        <p:nvPicPr>
          <p:cNvPr id="2050" name="Picture 2" descr="http://www.naturalnews.com/cartoons/fuel-vs-food_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514398"/>
            <a:ext cx="4418856" cy="334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9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Ethanol: synthesis by fermentation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93% of world ethanol production relies on yeast to produce enzymes capable of catalysing the conversion of plant carbohydrates</a:t>
            </a:r>
          </a:p>
          <a:p>
            <a:r>
              <a:rPr lang="en-AU" dirty="0"/>
              <a:t>Corn, wheat, sugar cane, potatoes</a:t>
            </a:r>
          </a:p>
          <a:p>
            <a:r>
              <a:rPr lang="en-AU" dirty="0"/>
              <a:t>Two major chemical reactions</a:t>
            </a:r>
          </a:p>
          <a:p>
            <a:r>
              <a:rPr lang="en-AU" dirty="0"/>
              <a:t>Hydrolysis of sucrose: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Fermentation:</a:t>
            </a:r>
          </a:p>
          <a:p>
            <a:pPr lvl="1"/>
            <a:endParaRPr lang="en-AU" dirty="0"/>
          </a:p>
        </p:txBody>
      </p:sp>
      <p:pic>
        <p:nvPicPr>
          <p:cNvPr id="3074" name="Picture 2" descr="http://cdn1.askiitians.com/cms-content/common/www.askiitians.comonlineteststudymaterial_images2446_disaccharide.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41814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bhsscience.wikispaces.com/file/view/glucose-fermentation-oveview2.jpg/390657072/glucose-fermentation-oveview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805264"/>
            <a:ext cx="52673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3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7620000" cy="4800600"/>
          </a:xfrm>
        </p:spPr>
        <p:txBody>
          <a:bodyPr/>
          <a:lstStyle/>
          <a:p>
            <a:r>
              <a:rPr lang="en-AU" dirty="0"/>
              <a:t>Specific conditions vary depending on yeast chosen and feedstock used</a:t>
            </a:r>
          </a:p>
          <a:p>
            <a:r>
              <a:rPr lang="en-AU" dirty="0"/>
              <a:t>Molasses (waste from sugar refining)</a:t>
            </a:r>
          </a:p>
          <a:p>
            <a:pPr lvl="1"/>
            <a:r>
              <a:rPr lang="en-AU" dirty="0"/>
              <a:t>Dilution with water 10-15% sucrose solution</a:t>
            </a:r>
          </a:p>
          <a:p>
            <a:pPr lvl="1"/>
            <a:r>
              <a:rPr lang="en-AU" dirty="0"/>
              <a:t>Warm conditions 25-35 °C</a:t>
            </a:r>
          </a:p>
          <a:p>
            <a:pPr lvl="1"/>
            <a:r>
              <a:rPr lang="en-AU" dirty="0"/>
              <a:t>Slightly acidic pH 3-5</a:t>
            </a:r>
          </a:p>
          <a:p>
            <a:pPr lvl="1"/>
            <a:r>
              <a:rPr lang="en-AU" dirty="0"/>
              <a:t>Enzymes are sensitive to temperature and pH and can become denatured (structure and shape altered)</a:t>
            </a:r>
          </a:p>
          <a:p>
            <a:pPr lvl="1"/>
            <a:r>
              <a:rPr lang="en-AU" dirty="0"/>
              <a:t>Exothermic reaction so cooling is needed, this prevents overheating</a:t>
            </a:r>
          </a:p>
        </p:txBody>
      </p:sp>
      <p:pic>
        <p:nvPicPr>
          <p:cNvPr id="4098" name="Picture 2" descr="https://worldofbiochem.files.wordpress.com/2014/02/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93096"/>
            <a:ext cx="2296691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9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7620000" cy="4800600"/>
          </a:xfrm>
        </p:spPr>
        <p:txBody>
          <a:bodyPr/>
          <a:lstStyle/>
          <a:p>
            <a:r>
              <a:rPr lang="en-AU" dirty="0"/>
              <a:t>In the initial phase of fermentation yeast grows and reproduces quickly</a:t>
            </a:r>
          </a:p>
          <a:p>
            <a:r>
              <a:rPr lang="en-AU" dirty="0"/>
              <a:t>During this they respire aerobically and quickly deplete the oxygen</a:t>
            </a:r>
          </a:p>
          <a:p>
            <a:r>
              <a:rPr lang="en-AU" dirty="0"/>
              <a:t>By excluding air (O</a:t>
            </a:r>
            <a:r>
              <a:rPr lang="en-AU" baseline="-25000" dirty="0"/>
              <a:t>2</a:t>
            </a:r>
            <a:r>
              <a:rPr lang="en-AU" dirty="0"/>
              <a:t>) from the vat the mixture becomes anaerobic</a:t>
            </a:r>
          </a:p>
          <a:p>
            <a:r>
              <a:rPr lang="en-AU" dirty="0"/>
              <a:t>The falling O</a:t>
            </a:r>
            <a:r>
              <a:rPr lang="en-AU" baseline="-25000" dirty="0"/>
              <a:t>2</a:t>
            </a:r>
            <a:r>
              <a:rPr lang="en-AU" dirty="0"/>
              <a:t> concentration is important as it forces conversion of glucose to ethanol rather than water and carbon dioxide</a:t>
            </a:r>
          </a:p>
          <a:p>
            <a:r>
              <a:rPr lang="en-AU" dirty="0"/>
              <a:t>At an ethanol concentration of 8-14% fermentation ceases as yeast becomes poisoned, yeast is separated by distillation which raises the alcohol concentration to 95%</a:t>
            </a:r>
          </a:p>
        </p:txBody>
      </p:sp>
    </p:spTree>
    <p:extLst>
      <p:ext uri="{BB962C8B-B14F-4D97-AF65-F5344CB8AC3E}">
        <p14:creationId xmlns:p14="http://schemas.microsoft.com/office/powerpoint/2010/main" val="33207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Producing ethanol from starch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Wheat and corn</a:t>
            </a:r>
          </a:p>
          <a:p>
            <a:r>
              <a:rPr lang="en-AU" dirty="0"/>
              <a:t>Uses similar process but different enzymes and reaction conditions</a:t>
            </a:r>
          </a:p>
          <a:p>
            <a:r>
              <a:rPr lang="en-AU" dirty="0"/>
              <a:t>Starch is mixed with water and pH adjusted to around 6</a:t>
            </a:r>
          </a:p>
          <a:p>
            <a:r>
              <a:rPr lang="en-AU" dirty="0"/>
              <a:t>Heating the mixture to around 90°C in the presence of alpha </a:t>
            </a:r>
            <a:r>
              <a:rPr lang="en-AU" dirty="0" err="1"/>
              <a:t>amalyse</a:t>
            </a:r>
            <a:r>
              <a:rPr lang="en-AU" dirty="0"/>
              <a:t> enzyme  breaks down the starch to simpler sugars</a:t>
            </a:r>
          </a:p>
          <a:p>
            <a:r>
              <a:rPr lang="en-AU" dirty="0"/>
              <a:t>Mixture is then cooled to 33°C</a:t>
            </a:r>
          </a:p>
          <a:p>
            <a:r>
              <a:rPr lang="en-AU" dirty="0" err="1"/>
              <a:t>Glucoamylase</a:t>
            </a:r>
            <a:r>
              <a:rPr lang="en-AU" dirty="0"/>
              <a:t> enzyme and yeast further breaks down sugars to glucose which are then fermented</a:t>
            </a:r>
          </a:p>
          <a:p>
            <a:r>
              <a:rPr lang="en-AU" dirty="0"/>
              <a:t>Ethanol retrieved by distillation and solids are used to produce stockfeed</a:t>
            </a:r>
          </a:p>
        </p:txBody>
      </p:sp>
    </p:spTree>
    <p:extLst>
      <p:ext uri="{BB962C8B-B14F-4D97-AF65-F5344CB8AC3E}">
        <p14:creationId xmlns:p14="http://schemas.microsoft.com/office/powerpoint/2010/main" val="3402670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199</TotalTime>
  <Words>1464</Words>
  <Application>Microsoft Office PowerPoint</Application>
  <PresentationFormat>On-screen Show (4:3)</PresentationFormat>
  <Paragraphs>166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</vt:lpstr>
      <vt:lpstr>Adjacency</vt:lpstr>
      <vt:lpstr>Chemistry in Industry</vt:lpstr>
      <vt:lpstr>Chemical Synthesis</vt:lpstr>
      <vt:lpstr>PowerPoint Presentation</vt:lpstr>
      <vt:lpstr>PowerPoint Presentation</vt:lpstr>
      <vt:lpstr>Biofuels</vt:lpstr>
      <vt:lpstr>Ethanol: synthesis by fermentation</vt:lpstr>
      <vt:lpstr>PowerPoint Presentation</vt:lpstr>
      <vt:lpstr>PowerPoint Presentation</vt:lpstr>
      <vt:lpstr>Producing ethanol from starch</vt:lpstr>
      <vt:lpstr>Ethanol: synthesis from ethene</vt:lpstr>
      <vt:lpstr>PowerPoint Presentation</vt:lpstr>
      <vt:lpstr>Biodiesel</vt:lpstr>
      <vt:lpstr>Base catalysed transesterification of TGs</vt:lpstr>
      <vt:lpstr>PowerPoint Presentation</vt:lpstr>
      <vt:lpstr>PowerPoint Presentation</vt:lpstr>
      <vt:lpstr>PowerPoint Presentation</vt:lpstr>
      <vt:lpstr>Lipase catalysed transesterification of TGs</vt:lpstr>
      <vt:lpstr>PowerPoint Presentation</vt:lpstr>
      <vt:lpstr>Haber Process</vt:lpstr>
      <vt:lpstr>Contact process: Sulfuric acid synthesis</vt:lpstr>
      <vt:lpstr>PowerPoint Presentation</vt:lpstr>
      <vt:lpstr>Contact process</vt:lpstr>
      <vt:lpstr>Step 1</vt:lpstr>
      <vt:lpstr>Step 2</vt:lpstr>
      <vt:lpstr>PowerPoint Presentation</vt:lpstr>
      <vt:lpstr>Step 3</vt:lpstr>
      <vt:lpstr>Manufacture of ethyl ethanoate</vt:lpstr>
      <vt:lpstr>PowerPoint Presentation</vt:lpstr>
      <vt:lpstr>Quantities in chemical 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in Industry</dc:title>
  <dc:creator>LLOYD Bradley</dc:creator>
  <cp:lastModifiedBy>LAGRANGE Janelle [Harrisdale Senior High School]</cp:lastModifiedBy>
  <cp:revision>51</cp:revision>
  <dcterms:created xsi:type="dcterms:W3CDTF">2016-08-08T06:14:02Z</dcterms:created>
  <dcterms:modified xsi:type="dcterms:W3CDTF">2023-08-01T14:19:28Z</dcterms:modified>
</cp:coreProperties>
</file>