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83" y="5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A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52BC335-88F3-47C2-A478-0EDC4C094F60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8AC6739-AA19-4ABC-A035-3FE876F30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AU" sz="6000" dirty="0" smtClean="0">
                <a:latin typeface="Algerian" pitchFamily="82" charset="0"/>
              </a:rPr>
              <a:t>ALCOHOLS</a:t>
            </a:r>
            <a:endParaRPr lang="en-AU" sz="6000" dirty="0">
              <a:latin typeface="Algerian" pitchFamily="82" charset="0"/>
            </a:endParaRPr>
          </a:p>
        </p:txBody>
      </p:sp>
      <p:pic>
        <p:nvPicPr>
          <p:cNvPr id="1027" name="Picture 3" descr="C:\Users\E0371760\AppData\Local\Microsoft\Windows\Temporary Internet Files\Content.IE5\AXNJD0O0\Alcoh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8640"/>
            <a:ext cx="5724128" cy="367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1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Primary - oxidise </a:t>
            </a:r>
            <a:r>
              <a:rPr lang="en-AU" dirty="0" smtClean="0"/>
              <a:t>fully </a:t>
            </a:r>
            <a:r>
              <a:rPr lang="en-AU" dirty="0"/>
              <a:t>to a carboxylic acids.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Primary - oxidise </a:t>
            </a:r>
            <a:r>
              <a:rPr lang="en-AU" dirty="0" smtClean="0"/>
              <a:t>fully </a:t>
            </a:r>
            <a:r>
              <a:rPr lang="en-AU" dirty="0"/>
              <a:t>to a carboxylic acids.</a:t>
            </a:r>
          </a:p>
          <a:p>
            <a:r>
              <a:rPr lang="en-AU" dirty="0" smtClean="0"/>
              <a:t>ROH + H</a:t>
            </a:r>
            <a:r>
              <a:rPr lang="en-AU" baseline="-25000" dirty="0" smtClean="0"/>
              <a:t>2</a:t>
            </a:r>
            <a:r>
              <a:rPr lang="en-AU" dirty="0" smtClean="0"/>
              <a:t>O       </a:t>
            </a:r>
            <a:r>
              <a:rPr lang="en-AU" sz="2000" dirty="0"/>
              <a:t>[(H</a:t>
            </a:r>
            <a:r>
              <a:rPr lang="en-AU" sz="2000" baseline="30000" dirty="0"/>
              <a:t>+</a:t>
            </a:r>
            <a:r>
              <a:rPr lang="en-AU" sz="2000" dirty="0"/>
              <a:t>) Cr</a:t>
            </a:r>
            <a:r>
              <a:rPr lang="en-AU" sz="2000" baseline="-25000" dirty="0"/>
              <a:t>2</a:t>
            </a:r>
            <a:r>
              <a:rPr lang="en-AU" sz="2000" dirty="0"/>
              <a:t>O</a:t>
            </a:r>
            <a:r>
              <a:rPr lang="en-AU" sz="2000" baseline="-25000" dirty="0"/>
              <a:t>7 </a:t>
            </a:r>
            <a:r>
              <a:rPr lang="en-AU" sz="2000" baseline="30000" dirty="0" smtClean="0"/>
              <a:t>2-</a:t>
            </a:r>
            <a:r>
              <a:rPr lang="en-AU" sz="2000" dirty="0" smtClean="0"/>
              <a:t>]</a:t>
            </a:r>
            <a:r>
              <a:rPr lang="en-AU" dirty="0" smtClean="0"/>
              <a:t> </a:t>
            </a:r>
            <a:r>
              <a:rPr lang="en-AU" dirty="0" smtClean="0">
                <a:sym typeface="Wingdings"/>
              </a:rPr>
              <a:t>  RCOOH</a:t>
            </a:r>
          </a:p>
          <a:p>
            <a:r>
              <a:rPr lang="en-AU" dirty="0" smtClean="0">
                <a:sym typeface="Wingdings"/>
              </a:rPr>
              <a:t>Full oxidation of ethanol</a:t>
            </a:r>
          </a:p>
          <a:p>
            <a:r>
              <a:rPr lang="en-AU" dirty="0" smtClean="0"/>
              <a:t>Ox   CH</a:t>
            </a:r>
            <a:r>
              <a:rPr lang="en-AU" baseline="-25000" dirty="0" smtClean="0"/>
              <a:t>3</a:t>
            </a:r>
            <a:r>
              <a:rPr lang="en-AU" dirty="0" smtClean="0"/>
              <a:t>CH</a:t>
            </a:r>
            <a:r>
              <a:rPr lang="en-AU" baseline="-25000" dirty="0" smtClean="0"/>
              <a:t>2</a:t>
            </a:r>
            <a:r>
              <a:rPr lang="en-AU" dirty="0" smtClean="0"/>
              <a:t>OH  + H</a:t>
            </a:r>
            <a:r>
              <a:rPr lang="en-AU" baseline="-25000" dirty="0" smtClean="0"/>
              <a:t>2</a:t>
            </a:r>
            <a:r>
              <a:rPr lang="en-AU" dirty="0" smtClean="0"/>
              <a:t>O </a:t>
            </a:r>
            <a:r>
              <a:rPr lang="en-AU" dirty="0" smtClean="0">
                <a:sym typeface="Wingdings"/>
              </a:rPr>
              <a:t> CH</a:t>
            </a:r>
            <a:r>
              <a:rPr lang="en-AU" baseline="-25000" dirty="0" smtClean="0">
                <a:sym typeface="Wingdings"/>
              </a:rPr>
              <a:t>3</a:t>
            </a:r>
            <a:r>
              <a:rPr lang="en-AU" dirty="0" smtClean="0">
                <a:sym typeface="Wingdings"/>
              </a:rPr>
              <a:t>COOH + 4H</a:t>
            </a:r>
            <a:r>
              <a:rPr lang="en-AU" baseline="30000" dirty="0">
                <a:sym typeface="Wingdings"/>
              </a:rPr>
              <a:t>+</a:t>
            </a:r>
            <a:r>
              <a:rPr lang="en-AU" dirty="0">
                <a:sym typeface="Wingdings"/>
              </a:rPr>
              <a:t> </a:t>
            </a:r>
            <a:r>
              <a:rPr lang="en-AU" dirty="0" smtClean="0">
                <a:sym typeface="Wingdings"/>
              </a:rPr>
              <a:t>+ 4e</a:t>
            </a:r>
            <a:r>
              <a:rPr lang="en-AU" baseline="30000" dirty="0" smtClean="0">
                <a:sym typeface="Wingdings"/>
              </a:rPr>
              <a:t>-</a:t>
            </a:r>
            <a:endParaRPr lang="en-AU" baseline="30000" dirty="0">
              <a:sym typeface="Wingdings"/>
            </a:endParaRPr>
          </a:p>
          <a:p>
            <a:r>
              <a:rPr lang="en-AU" dirty="0"/>
              <a:t>Red </a:t>
            </a:r>
            <a:r>
              <a:rPr lang="en-AU" dirty="0" smtClean="0"/>
              <a:t>  Cr</a:t>
            </a:r>
            <a:r>
              <a:rPr lang="en-AU" baseline="-25000" dirty="0" smtClean="0"/>
              <a:t>2</a:t>
            </a:r>
            <a:r>
              <a:rPr lang="en-AU" dirty="0" smtClean="0"/>
              <a:t>O</a:t>
            </a:r>
            <a:r>
              <a:rPr lang="en-AU" baseline="-25000" dirty="0" smtClean="0"/>
              <a:t>7 </a:t>
            </a:r>
            <a:r>
              <a:rPr lang="en-AU" baseline="30000" dirty="0"/>
              <a:t>2-    </a:t>
            </a:r>
            <a:r>
              <a:rPr lang="en-AU" dirty="0"/>
              <a:t>+ 14H</a:t>
            </a:r>
            <a:r>
              <a:rPr lang="en-AU" baseline="30000" dirty="0"/>
              <a:t>+</a:t>
            </a:r>
            <a:r>
              <a:rPr lang="en-AU" dirty="0"/>
              <a:t>  + 6e</a:t>
            </a:r>
            <a:r>
              <a:rPr lang="en-AU" baseline="30000" dirty="0"/>
              <a:t>-</a:t>
            </a:r>
            <a:r>
              <a:rPr lang="en-AU" dirty="0"/>
              <a:t>   </a:t>
            </a:r>
            <a:r>
              <a:rPr lang="en-AU" dirty="0">
                <a:sym typeface="Wingdings"/>
              </a:rPr>
              <a:t>  2Cr</a:t>
            </a:r>
            <a:r>
              <a:rPr lang="en-AU" baseline="30000" dirty="0">
                <a:sym typeface="Wingdings"/>
              </a:rPr>
              <a:t>3+  </a:t>
            </a:r>
            <a:r>
              <a:rPr lang="en-AU" dirty="0">
                <a:sym typeface="Wingdings"/>
              </a:rPr>
              <a:t>+ 7H</a:t>
            </a:r>
            <a:r>
              <a:rPr lang="en-AU" baseline="-25000" dirty="0">
                <a:sym typeface="Wingdings"/>
              </a:rPr>
              <a:t>2</a:t>
            </a:r>
            <a:r>
              <a:rPr lang="en-AU" dirty="0">
                <a:sym typeface="Wingdings"/>
              </a:rPr>
              <a:t>O</a:t>
            </a:r>
          </a:p>
          <a:p>
            <a:r>
              <a:rPr lang="en-AU" dirty="0"/>
              <a:t>Redox </a:t>
            </a:r>
            <a:r>
              <a:rPr lang="en-AU" dirty="0" smtClean="0"/>
              <a:t>3CH</a:t>
            </a:r>
            <a:r>
              <a:rPr lang="en-AU" baseline="-25000" dirty="0" smtClean="0"/>
              <a:t>3</a:t>
            </a:r>
            <a:r>
              <a:rPr lang="en-AU" dirty="0" smtClean="0"/>
              <a:t>CH</a:t>
            </a:r>
            <a:r>
              <a:rPr lang="en-AU" baseline="-25000" dirty="0" smtClean="0"/>
              <a:t>2</a:t>
            </a:r>
            <a:r>
              <a:rPr lang="en-AU" dirty="0" smtClean="0"/>
              <a:t>OH  +</a:t>
            </a:r>
            <a:r>
              <a:rPr lang="en-AU" dirty="0"/>
              <a:t> </a:t>
            </a:r>
            <a:r>
              <a:rPr lang="en-AU" dirty="0" smtClean="0"/>
              <a:t>2Cr</a:t>
            </a:r>
            <a:r>
              <a:rPr lang="en-AU" baseline="-25000" dirty="0" smtClean="0"/>
              <a:t>2</a:t>
            </a:r>
            <a:r>
              <a:rPr lang="en-AU" dirty="0" smtClean="0"/>
              <a:t>O</a:t>
            </a:r>
            <a:r>
              <a:rPr lang="en-AU" baseline="-25000" dirty="0" smtClean="0"/>
              <a:t>7 </a:t>
            </a:r>
            <a:r>
              <a:rPr lang="en-AU" baseline="30000" dirty="0"/>
              <a:t>2-    </a:t>
            </a:r>
            <a:r>
              <a:rPr lang="en-AU" dirty="0"/>
              <a:t>+ </a:t>
            </a:r>
            <a:r>
              <a:rPr lang="en-AU" dirty="0" smtClean="0"/>
              <a:t>16H</a:t>
            </a:r>
            <a:r>
              <a:rPr lang="en-AU" baseline="30000" dirty="0"/>
              <a:t>+</a:t>
            </a:r>
            <a:r>
              <a:rPr lang="en-AU" dirty="0" smtClean="0"/>
              <a:t> </a:t>
            </a:r>
            <a:r>
              <a:rPr lang="en-AU" dirty="0" smtClean="0">
                <a:sym typeface="Wingdings"/>
              </a:rPr>
              <a:t>        			3CH</a:t>
            </a:r>
            <a:r>
              <a:rPr lang="en-AU" baseline="-25000" dirty="0" smtClean="0">
                <a:sym typeface="Wingdings"/>
              </a:rPr>
              <a:t>3</a:t>
            </a:r>
            <a:r>
              <a:rPr lang="en-AU" dirty="0" smtClean="0">
                <a:sym typeface="Wingdings"/>
              </a:rPr>
              <a:t>COOH  +</a:t>
            </a:r>
            <a:r>
              <a:rPr lang="en-AU" dirty="0">
                <a:sym typeface="Wingdings"/>
              </a:rPr>
              <a:t> </a:t>
            </a:r>
            <a:r>
              <a:rPr lang="en-AU" dirty="0" smtClean="0">
                <a:sym typeface="Wingdings"/>
              </a:rPr>
              <a:t>4Cr</a:t>
            </a:r>
            <a:r>
              <a:rPr lang="en-AU" baseline="30000" dirty="0" smtClean="0">
                <a:sym typeface="Wingdings"/>
              </a:rPr>
              <a:t>3</a:t>
            </a:r>
            <a:r>
              <a:rPr lang="en-AU" baseline="30000" dirty="0">
                <a:sym typeface="Wingdings"/>
              </a:rPr>
              <a:t>+  </a:t>
            </a:r>
            <a:r>
              <a:rPr lang="en-AU" dirty="0">
                <a:sym typeface="Wingdings"/>
              </a:rPr>
              <a:t>+ </a:t>
            </a:r>
            <a:r>
              <a:rPr lang="en-AU" dirty="0" smtClean="0">
                <a:sym typeface="Wingdings"/>
              </a:rPr>
              <a:t>11H</a:t>
            </a:r>
            <a:r>
              <a:rPr lang="en-AU" baseline="-25000" dirty="0" smtClean="0">
                <a:sym typeface="Wingdings"/>
              </a:rPr>
              <a:t>2</a:t>
            </a:r>
            <a:r>
              <a:rPr lang="en-AU" dirty="0" smtClean="0">
                <a:sym typeface="Wingdings"/>
              </a:rPr>
              <a:t>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51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Secondary alcohols oxidise to ketones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Secondary - oxidise to </a:t>
            </a:r>
            <a:r>
              <a:rPr lang="en-AU" dirty="0" smtClean="0"/>
              <a:t>ketones</a:t>
            </a:r>
          </a:p>
          <a:p>
            <a:r>
              <a:rPr lang="en-AU" dirty="0" smtClean="0"/>
              <a:t>RCHOHR’ </a:t>
            </a:r>
            <a:r>
              <a:rPr lang="en-AU" sz="2000" dirty="0"/>
              <a:t>[(H</a:t>
            </a:r>
            <a:r>
              <a:rPr lang="en-AU" sz="2000" baseline="30000" dirty="0"/>
              <a:t>+</a:t>
            </a:r>
            <a:r>
              <a:rPr lang="en-AU" sz="2000" dirty="0"/>
              <a:t>) Cr</a:t>
            </a:r>
            <a:r>
              <a:rPr lang="en-AU" sz="2000" baseline="-25000" dirty="0"/>
              <a:t>2</a:t>
            </a:r>
            <a:r>
              <a:rPr lang="en-AU" sz="2000" dirty="0"/>
              <a:t>O</a:t>
            </a:r>
            <a:r>
              <a:rPr lang="en-AU" sz="2000" baseline="-25000" dirty="0"/>
              <a:t>7 </a:t>
            </a:r>
            <a:r>
              <a:rPr lang="en-AU" sz="2000" baseline="30000" dirty="0"/>
              <a:t>2- </a:t>
            </a:r>
            <a:r>
              <a:rPr lang="en-AU" sz="2000" dirty="0" smtClean="0"/>
              <a:t>] or </a:t>
            </a:r>
            <a:r>
              <a:rPr lang="en-AU" sz="2000" dirty="0"/>
              <a:t>[(H</a:t>
            </a:r>
            <a:r>
              <a:rPr lang="en-AU" sz="2000" baseline="30000" dirty="0" smtClean="0"/>
              <a:t>+</a:t>
            </a:r>
            <a:r>
              <a:rPr lang="en-AU" sz="2000" dirty="0" smtClean="0"/>
              <a:t>)</a:t>
            </a:r>
            <a:r>
              <a:rPr lang="en-AU" sz="2000" dirty="0"/>
              <a:t> MnO</a:t>
            </a:r>
            <a:r>
              <a:rPr lang="en-AU" sz="2000" baseline="-25000" dirty="0"/>
              <a:t>4</a:t>
            </a:r>
            <a:r>
              <a:rPr lang="en-AU" sz="2000" baseline="30000" dirty="0"/>
              <a:t>-</a:t>
            </a:r>
            <a:r>
              <a:rPr lang="en-AU" sz="2000" dirty="0" smtClean="0"/>
              <a:t>] </a:t>
            </a:r>
            <a:r>
              <a:rPr lang="en-AU" dirty="0" smtClean="0">
                <a:sym typeface="Wingdings"/>
              </a:rPr>
              <a:t> RCOR’ + H</a:t>
            </a:r>
            <a:r>
              <a:rPr lang="en-AU" baseline="-25000" dirty="0" smtClean="0">
                <a:sym typeface="Wingdings"/>
              </a:rPr>
              <a:t>2</a:t>
            </a:r>
            <a:r>
              <a:rPr lang="en-AU" dirty="0" smtClean="0">
                <a:sym typeface="Wingdings"/>
              </a:rPr>
              <a:t>O</a:t>
            </a:r>
          </a:p>
          <a:p>
            <a:pPr marL="0" indent="0">
              <a:buNone/>
            </a:pPr>
            <a:r>
              <a:rPr lang="en-AU" dirty="0" smtClean="0"/>
              <a:t>Oxidation of 2-butanol</a:t>
            </a:r>
          </a:p>
          <a:p>
            <a:pPr marL="0" indent="0">
              <a:buNone/>
            </a:pPr>
            <a:r>
              <a:rPr lang="en-AU" dirty="0" smtClean="0"/>
              <a:t>CH</a:t>
            </a:r>
            <a:r>
              <a:rPr lang="en-AU" baseline="-25000" dirty="0" smtClean="0"/>
              <a:t>3</a:t>
            </a:r>
            <a:r>
              <a:rPr lang="en-AU" dirty="0" smtClean="0"/>
              <a:t>CHOHCH</a:t>
            </a:r>
            <a:r>
              <a:rPr lang="en-AU" baseline="-25000" dirty="0" smtClean="0"/>
              <a:t>2</a:t>
            </a:r>
            <a:r>
              <a:rPr lang="en-AU" dirty="0" smtClean="0"/>
              <a:t>CH</a:t>
            </a:r>
            <a:r>
              <a:rPr lang="en-AU" baseline="-25000" dirty="0" smtClean="0"/>
              <a:t>3</a:t>
            </a:r>
            <a:r>
              <a:rPr lang="en-AU" dirty="0" smtClean="0"/>
              <a:t> </a:t>
            </a:r>
            <a:r>
              <a:rPr lang="en-AU" dirty="0" smtClean="0">
                <a:sym typeface="Wingdings"/>
              </a:rPr>
              <a:t> CH</a:t>
            </a:r>
            <a:r>
              <a:rPr lang="en-AU" baseline="-25000" dirty="0" smtClean="0">
                <a:sym typeface="Wingdings"/>
              </a:rPr>
              <a:t>3</a:t>
            </a:r>
            <a:r>
              <a:rPr lang="en-AU" dirty="0" smtClean="0">
                <a:sym typeface="Wingdings"/>
              </a:rPr>
              <a:t>COCH</a:t>
            </a:r>
            <a:r>
              <a:rPr lang="en-AU" baseline="-25000" dirty="0" smtClean="0">
                <a:sym typeface="Wingdings"/>
              </a:rPr>
              <a:t>2</a:t>
            </a:r>
            <a:r>
              <a:rPr lang="en-AU" dirty="0" smtClean="0">
                <a:sym typeface="Wingdings"/>
              </a:rPr>
              <a:t>CH</a:t>
            </a:r>
            <a:r>
              <a:rPr lang="en-AU" baseline="-25000" dirty="0" smtClean="0">
                <a:sym typeface="Wingdings"/>
              </a:rPr>
              <a:t>3</a:t>
            </a:r>
            <a:r>
              <a:rPr lang="en-AU" dirty="0" smtClean="0">
                <a:sym typeface="Wingdings"/>
              </a:rPr>
              <a:t> + 2H</a:t>
            </a:r>
            <a:r>
              <a:rPr lang="en-AU" baseline="30000" dirty="0" smtClean="0">
                <a:sym typeface="Wingdings"/>
              </a:rPr>
              <a:t>+</a:t>
            </a:r>
            <a:r>
              <a:rPr lang="en-AU" dirty="0" smtClean="0">
                <a:sym typeface="Wingdings"/>
              </a:rPr>
              <a:t> </a:t>
            </a:r>
            <a:r>
              <a:rPr lang="en-AU" smtClean="0">
                <a:sym typeface="Wingdings"/>
              </a:rPr>
              <a:t>+ 2e</a:t>
            </a:r>
            <a:r>
              <a:rPr lang="en-AU" baseline="30000" smtClean="0">
                <a:sym typeface="Wingdings"/>
              </a:rPr>
              <a:t>-</a:t>
            </a:r>
          </a:p>
          <a:p>
            <a:pPr marL="0" indent="0">
              <a:buNone/>
            </a:pP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10727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Tertiary alcohols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5400" dirty="0" smtClean="0"/>
              <a:t>DON’T OXIDISE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7893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Nomenclature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Functional group  -OH</a:t>
            </a:r>
          </a:p>
          <a:p>
            <a:r>
              <a:rPr lang="en-AU" dirty="0" smtClean="0"/>
              <a:t>Methanol, 1-propanol, 2-propanol</a:t>
            </a:r>
          </a:p>
          <a:p>
            <a:r>
              <a:rPr lang="en-AU" b="1" u="sng" dirty="0" smtClean="0"/>
              <a:t>Preparation - </a:t>
            </a:r>
            <a:r>
              <a:rPr lang="en-AU" b="1" dirty="0" smtClean="0"/>
              <a:t>Hydration of alkenes</a:t>
            </a:r>
          </a:p>
          <a:p>
            <a:r>
              <a:rPr lang="en-AU" b="1" dirty="0" smtClean="0"/>
              <a:t>RCH=CH</a:t>
            </a:r>
            <a:r>
              <a:rPr lang="en-AU" b="1" baseline="-25000" dirty="0" smtClean="0"/>
              <a:t>2    </a:t>
            </a:r>
            <a:r>
              <a:rPr lang="en-AU" b="1" dirty="0" smtClean="0"/>
              <a:t>+ H</a:t>
            </a:r>
            <a:r>
              <a:rPr lang="en-AU" b="1" baseline="-25000" dirty="0" smtClean="0"/>
              <a:t>2</a:t>
            </a:r>
            <a:r>
              <a:rPr lang="en-AU" b="1" dirty="0" smtClean="0"/>
              <a:t>O   (H+)</a:t>
            </a:r>
            <a:r>
              <a:rPr lang="en-AU" b="1" dirty="0" smtClean="0">
                <a:sym typeface="Wingdings"/>
              </a:rPr>
              <a:t>    RCHOHCH</a:t>
            </a:r>
            <a:r>
              <a:rPr lang="en-AU" b="1" baseline="-25000" dirty="0" smtClean="0">
                <a:sym typeface="Wingdings"/>
              </a:rPr>
              <a:t>2 </a:t>
            </a:r>
          </a:p>
          <a:p>
            <a:r>
              <a:rPr lang="en-AU" dirty="0" smtClean="0">
                <a:sym typeface="Wingdings"/>
              </a:rPr>
              <a:t>CH</a:t>
            </a:r>
            <a:r>
              <a:rPr lang="en-AU" baseline="-25000" dirty="0" smtClean="0">
                <a:sym typeface="Wingdings"/>
              </a:rPr>
              <a:t>3</a:t>
            </a:r>
            <a:r>
              <a:rPr lang="en-AU" dirty="0" smtClean="0">
                <a:sym typeface="Wingdings"/>
              </a:rPr>
              <a:t>CH</a:t>
            </a:r>
            <a:r>
              <a:rPr lang="en-AU" baseline="-25000" dirty="0" smtClean="0">
                <a:sym typeface="Wingdings"/>
              </a:rPr>
              <a:t>2</a:t>
            </a:r>
            <a:r>
              <a:rPr lang="en-AU" dirty="0" smtClean="0">
                <a:sym typeface="Wingdings"/>
              </a:rPr>
              <a:t>CH=CH</a:t>
            </a:r>
            <a:r>
              <a:rPr lang="en-AU" baseline="-25000" dirty="0" smtClean="0">
                <a:sym typeface="Wingdings"/>
              </a:rPr>
              <a:t>2    </a:t>
            </a:r>
            <a:r>
              <a:rPr lang="en-AU" dirty="0" smtClean="0">
                <a:sym typeface="Wingdings"/>
              </a:rPr>
              <a:t>+   H</a:t>
            </a:r>
            <a:r>
              <a:rPr lang="en-AU" baseline="-25000" dirty="0" smtClean="0">
                <a:sym typeface="Wingdings"/>
              </a:rPr>
              <a:t>2</a:t>
            </a:r>
            <a:r>
              <a:rPr lang="en-AU" dirty="0" smtClean="0">
                <a:sym typeface="Wingdings"/>
              </a:rPr>
              <a:t>O   (H</a:t>
            </a:r>
            <a:r>
              <a:rPr lang="en-AU" baseline="-25000" dirty="0" smtClean="0">
                <a:sym typeface="Wingdings"/>
              </a:rPr>
              <a:t>2</a:t>
            </a:r>
            <a:r>
              <a:rPr lang="en-AU" dirty="0" smtClean="0">
                <a:sym typeface="Wingdings"/>
              </a:rPr>
              <a:t>SO</a:t>
            </a:r>
            <a:r>
              <a:rPr lang="en-AU" baseline="-25000" dirty="0" smtClean="0">
                <a:sym typeface="Wingdings"/>
              </a:rPr>
              <a:t>4</a:t>
            </a:r>
            <a:r>
              <a:rPr lang="en-AU" dirty="0" smtClean="0">
                <a:sym typeface="Wingdings"/>
              </a:rPr>
              <a:t>)</a:t>
            </a:r>
          </a:p>
          <a:p>
            <a:pPr marL="0" indent="0">
              <a:buNone/>
            </a:pPr>
            <a:r>
              <a:rPr lang="en-AU" baseline="-25000" dirty="0" smtClean="0"/>
              <a:t>   1-BUTENE</a:t>
            </a:r>
          </a:p>
          <a:p>
            <a:pPr marL="0" indent="0">
              <a:buNone/>
            </a:pPr>
            <a:r>
              <a:rPr lang="en-AU" dirty="0" smtClean="0"/>
              <a:t>                                                   CH</a:t>
            </a:r>
            <a:r>
              <a:rPr lang="en-AU" baseline="-25000" dirty="0" smtClean="0"/>
              <a:t>3</a:t>
            </a:r>
            <a:r>
              <a:rPr lang="en-AU" dirty="0" smtClean="0"/>
              <a:t>CH</a:t>
            </a:r>
            <a:r>
              <a:rPr lang="en-AU" baseline="-25000" dirty="0" smtClean="0"/>
              <a:t>2</a:t>
            </a:r>
            <a:r>
              <a:rPr lang="en-AU" dirty="0" smtClean="0"/>
              <a:t>CHOHCH</a:t>
            </a:r>
            <a:r>
              <a:rPr lang="en-AU" baseline="-25000" dirty="0" smtClean="0"/>
              <a:t>3</a:t>
            </a:r>
          </a:p>
          <a:p>
            <a:pPr marL="0" indent="0">
              <a:buNone/>
            </a:pPr>
            <a:r>
              <a:rPr lang="en-AU" baseline="-25000" dirty="0"/>
              <a:t>	</a:t>
            </a:r>
            <a:r>
              <a:rPr lang="en-AU" baseline="-25000" dirty="0" smtClean="0"/>
              <a:t>					2-BUTANOL</a:t>
            </a:r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3795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Types of alcohols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1◦  primary</a:t>
            </a:r>
          </a:p>
          <a:p>
            <a:r>
              <a:rPr lang="en-AU" dirty="0" smtClean="0"/>
              <a:t>1- BUTANOL     CH</a:t>
            </a:r>
            <a:r>
              <a:rPr lang="en-AU" baseline="-25000" dirty="0" smtClean="0"/>
              <a:t>3</a:t>
            </a:r>
            <a:r>
              <a:rPr lang="en-AU" dirty="0" smtClean="0"/>
              <a:t>CH</a:t>
            </a:r>
            <a:r>
              <a:rPr lang="en-AU" baseline="-25000" dirty="0" smtClean="0"/>
              <a:t>2</a:t>
            </a:r>
            <a:r>
              <a:rPr lang="en-AU" dirty="0" smtClean="0">
                <a:solidFill>
                  <a:srgbClr val="00B0F0"/>
                </a:solidFill>
              </a:rPr>
              <a:t>C</a:t>
            </a:r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>
                <a:solidFill>
                  <a:srgbClr val="FF0000"/>
                </a:solidFill>
              </a:rPr>
              <a:t>C</a:t>
            </a:r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>
                <a:solidFill>
                  <a:srgbClr val="FF0000"/>
                </a:solidFill>
              </a:rPr>
              <a:t>0H</a:t>
            </a:r>
          </a:p>
          <a:p>
            <a:r>
              <a:rPr lang="en-AU" dirty="0" smtClean="0"/>
              <a:t>2◦  secondary</a:t>
            </a:r>
          </a:p>
          <a:p>
            <a:r>
              <a:rPr lang="en-AU" dirty="0" smtClean="0"/>
              <a:t>2-BUTANOL     </a:t>
            </a:r>
            <a:r>
              <a:rPr lang="en-AU" dirty="0" smtClean="0">
                <a:solidFill>
                  <a:srgbClr val="00B0F0"/>
                </a:solidFill>
              </a:rPr>
              <a:t>C</a:t>
            </a:r>
            <a:r>
              <a:rPr lang="en-AU" dirty="0" smtClean="0"/>
              <a:t>H</a:t>
            </a:r>
            <a:r>
              <a:rPr lang="en-AU" baseline="-25000" dirty="0" smtClean="0"/>
              <a:t>3</a:t>
            </a:r>
            <a:r>
              <a:rPr lang="en-AU" dirty="0" smtClean="0">
                <a:solidFill>
                  <a:srgbClr val="FF0000"/>
                </a:solidFill>
              </a:rPr>
              <a:t>C</a:t>
            </a:r>
            <a:r>
              <a:rPr lang="en-AU" dirty="0" smtClean="0"/>
              <a:t>H</a:t>
            </a:r>
            <a:r>
              <a:rPr lang="en-AU" dirty="0" smtClean="0">
                <a:solidFill>
                  <a:srgbClr val="FF0000"/>
                </a:solidFill>
              </a:rPr>
              <a:t>OH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F0"/>
                </a:solidFill>
              </a:rPr>
              <a:t>C</a:t>
            </a:r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/>
              <a:t>CH</a:t>
            </a:r>
            <a:r>
              <a:rPr lang="en-AU" baseline="-25000" dirty="0" smtClean="0"/>
              <a:t>3</a:t>
            </a:r>
          </a:p>
          <a:p>
            <a:r>
              <a:rPr lang="en-AU" dirty="0" smtClean="0"/>
              <a:t>3◦  tertiary</a:t>
            </a:r>
          </a:p>
          <a:p>
            <a:r>
              <a:rPr lang="en-AU" dirty="0" smtClean="0"/>
              <a:t>2-METHYL-2-PROPANOL</a:t>
            </a:r>
            <a:r>
              <a:rPr lang="en-AU" dirty="0" smtClean="0">
                <a:solidFill>
                  <a:srgbClr val="00B0F0"/>
                </a:solidFill>
              </a:rPr>
              <a:t>  C</a:t>
            </a:r>
            <a:r>
              <a:rPr lang="en-AU" dirty="0" smtClean="0"/>
              <a:t>H</a:t>
            </a:r>
            <a:r>
              <a:rPr lang="en-AU" baseline="-25000" dirty="0" smtClean="0"/>
              <a:t>3</a:t>
            </a:r>
            <a:r>
              <a:rPr lang="en-AU" dirty="0" smtClean="0">
                <a:solidFill>
                  <a:srgbClr val="FF0000"/>
                </a:solidFill>
              </a:rPr>
              <a:t>COH</a:t>
            </a:r>
            <a:r>
              <a:rPr lang="en-AU" dirty="0" smtClean="0"/>
              <a:t>(</a:t>
            </a:r>
            <a:r>
              <a:rPr lang="en-AU" dirty="0" smtClean="0">
                <a:solidFill>
                  <a:srgbClr val="00B0F0"/>
                </a:solidFill>
              </a:rPr>
              <a:t>C</a:t>
            </a:r>
            <a:r>
              <a:rPr lang="en-AU" dirty="0" smtClean="0"/>
              <a:t>H</a:t>
            </a:r>
            <a:r>
              <a:rPr lang="en-AU" baseline="-25000" dirty="0" smtClean="0"/>
              <a:t>3</a:t>
            </a:r>
            <a:r>
              <a:rPr lang="en-AU" dirty="0" smtClean="0"/>
              <a:t>)</a:t>
            </a:r>
            <a:r>
              <a:rPr lang="en-AU" dirty="0" smtClean="0">
                <a:solidFill>
                  <a:srgbClr val="00B0F0"/>
                </a:solidFill>
              </a:rPr>
              <a:t>C</a:t>
            </a:r>
            <a:r>
              <a:rPr lang="en-AU" dirty="0" smtClean="0"/>
              <a:t>H</a:t>
            </a:r>
            <a:r>
              <a:rPr lang="en-AU" baseline="-25000" dirty="0" smtClean="0"/>
              <a:t>3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6437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Intermolecular forces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strength of the hydrogen bonding in alcohols depends on the extent to which the -OH group is exposed and available for bonding.</a:t>
            </a:r>
          </a:p>
          <a:p>
            <a:r>
              <a:rPr lang="en-AU" dirty="0"/>
              <a:t>1◦  &gt; 2◦ &gt; 3◦    Reactivity and Boiling Points</a:t>
            </a:r>
          </a:p>
          <a:p>
            <a:r>
              <a:rPr lang="en-AU" dirty="0"/>
              <a:t>Chain branching and chain </a:t>
            </a:r>
            <a:r>
              <a:rPr lang="en-AU" dirty="0" smtClean="0"/>
              <a:t>length  (after 12 C ) </a:t>
            </a:r>
            <a:r>
              <a:rPr lang="en-AU" dirty="0"/>
              <a:t>lower BP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3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Combustion…… </a:t>
            </a:r>
          </a:p>
          <a:p>
            <a:r>
              <a:rPr lang="en-AU" dirty="0" smtClean="0"/>
              <a:t>Reaction with Group 1 metals</a:t>
            </a:r>
          </a:p>
          <a:p>
            <a:r>
              <a:rPr lang="en-AU" dirty="0" smtClean="0"/>
              <a:t>Oxidation</a:t>
            </a:r>
          </a:p>
          <a:p>
            <a:r>
              <a:rPr lang="en-AU" dirty="0" smtClean="0"/>
              <a:t>Esterification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3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Combustion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Excess Oxygen…… they produce carbon dioxide, water and energy</a:t>
            </a:r>
          </a:p>
          <a:p>
            <a:r>
              <a:rPr lang="en-AU" dirty="0" smtClean="0"/>
              <a:t>Limited Oxygen.....they </a:t>
            </a:r>
            <a:r>
              <a:rPr lang="en-AU" dirty="0"/>
              <a:t>produce carbon </a:t>
            </a:r>
            <a:r>
              <a:rPr lang="en-AU" dirty="0" smtClean="0"/>
              <a:t>monoxide</a:t>
            </a:r>
            <a:r>
              <a:rPr lang="en-AU" dirty="0"/>
              <a:t>, water and </a:t>
            </a:r>
            <a:r>
              <a:rPr lang="en-AU" dirty="0" smtClean="0"/>
              <a:t>energy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73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Group 1 metals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4162"/>
            <a:ext cx="8884096" cy="452596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AU" dirty="0"/>
              <a:t>React with </a:t>
            </a:r>
            <a:r>
              <a:rPr lang="en-AU" dirty="0" smtClean="0"/>
              <a:t>Group 1 metals </a:t>
            </a:r>
            <a:r>
              <a:rPr lang="en-AU" dirty="0"/>
              <a:t>to produce </a:t>
            </a:r>
            <a:r>
              <a:rPr lang="en-AU" dirty="0" smtClean="0"/>
              <a:t>Metal </a:t>
            </a:r>
            <a:r>
              <a:rPr lang="en-AU" dirty="0" err="1"/>
              <a:t>A</a:t>
            </a:r>
            <a:r>
              <a:rPr lang="en-AU" dirty="0" err="1" smtClean="0"/>
              <a:t>lk</a:t>
            </a:r>
            <a:r>
              <a:rPr lang="en-AU" dirty="0" smtClean="0"/>
              <a:t>-oxide </a:t>
            </a:r>
            <a:r>
              <a:rPr lang="en-AU" dirty="0"/>
              <a:t>and hydrogen </a:t>
            </a:r>
            <a:r>
              <a:rPr lang="en-AU" dirty="0" smtClean="0"/>
              <a:t>gas</a:t>
            </a:r>
          </a:p>
          <a:p>
            <a:pPr>
              <a:defRPr/>
            </a:pPr>
            <a:r>
              <a:rPr lang="en-AU" dirty="0" smtClean="0"/>
              <a:t>2 (G1)METAL  + 2ROH </a:t>
            </a:r>
            <a:r>
              <a:rPr lang="en-AU" dirty="0" smtClean="0">
                <a:sym typeface="Wingdings"/>
              </a:rPr>
              <a:t> 2RO- (G1)METAL +H</a:t>
            </a:r>
            <a:r>
              <a:rPr lang="en-AU" baseline="-25000" dirty="0" smtClean="0">
                <a:sym typeface="Wingdings"/>
              </a:rPr>
              <a:t>2</a:t>
            </a:r>
            <a:endParaRPr lang="en-AU" baseline="-25000" dirty="0" smtClean="0"/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 smtClean="0"/>
              <a:t>2Na</a:t>
            </a:r>
            <a:r>
              <a:rPr lang="en-AU" baseline="-25000" dirty="0" smtClean="0"/>
              <a:t>(S</a:t>
            </a:r>
            <a:r>
              <a:rPr lang="en-AU" baseline="-25000" smtClean="0"/>
              <a:t>)</a:t>
            </a:r>
            <a:r>
              <a:rPr lang="en-AU" smtClean="0"/>
              <a:t>+ 2CH</a:t>
            </a:r>
            <a:r>
              <a:rPr lang="en-AU" baseline="-25000" smtClean="0"/>
              <a:t>3</a:t>
            </a:r>
            <a:r>
              <a:rPr lang="en-AU" smtClean="0"/>
              <a:t>CH</a:t>
            </a:r>
            <a:r>
              <a:rPr lang="en-AU" baseline="-25000" smtClean="0"/>
              <a:t>2</a:t>
            </a:r>
            <a:r>
              <a:rPr lang="en-AU" smtClean="0"/>
              <a:t>CH</a:t>
            </a:r>
            <a:r>
              <a:rPr lang="en-AU" baseline="-25000" smtClean="0"/>
              <a:t>2</a:t>
            </a:r>
            <a:r>
              <a:rPr lang="en-AU" smtClean="0"/>
              <a:t>OH </a:t>
            </a:r>
            <a:r>
              <a:rPr lang="en-AU" dirty="0" smtClean="0">
                <a:sym typeface="Wingdings"/>
              </a:rPr>
              <a:t> 2CH</a:t>
            </a:r>
            <a:r>
              <a:rPr lang="en-AU" baseline="-25000" dirty="0" smtClean="0">
                <a:sym typeface="Wingdings"/>
              </a:rPr>
              <a:t>3</a:t>
            </a:r>
            <a:r>
              <a:rPr lang="en-AU" dirty="0" smtClean="0">
                <a:sym typeface="Wingdings"/>
              </a:rPr>
              <a:t>CH</a:t>
            </a:r>
            <a:r>
              <a:rPr lang="en-AU" baseline="-25000" dirty="0" smtClean="0">
                <a:sym typeface="Wingdings"/>
              </a:rPr>
              <a:t>2</a:t>
            </a:r>
            <a:r>
              <a:rPr lang="en-AU" dirty="0" smtClean="0">
                <a:sym typeface="Wingdings"/>
              </a:rPr>
              <a:t>CH</a:t>
            </a:r>
            <a:r>
              <a:rPr lang="en-AU" baseline="-25000" dirty="0" smtClean="0">
                <a:sym typeface="Wingdings"/>
              </a:rPr>
              <a:t>2</a:t>
            </a:r>
            <a:r>
              <a:rPr lang="en-AU" dirty="0" smtClean="0">
                <a:sym typeface="Wingdings"/>
              </a:rPr>
              <a:t>O-Na +H</a:t>
            </a:r>
            <a:r>
              <a:rPr lang="en-AU" baseline="-25000" dirty="0" smtClean="0">
                <a:sym typeface="Wingdings"/>
              </a:rPr>
              <a:t>2</a:t>
            </a:r>
            <a:endParaRPr lang="en-AU" baseline="-25000" dirty="0" smtClean="0"/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 smtClean="0"/>
              <a:t>Sodium + propanol </a:t>
            </a:r>
            <a:r>
              <a:rPr lang="en-AU" dirty="0" smtClean="0">
                <a:sym typeface="Wingdings"/>
              </a:rPr>
              <a:t>   Sodium </a:t>
            </a:r>
            <a:r>
              <a:rPr lang="en-AU" dirty="0" err="1" smtClean="0">
                <a:sym typeface="Wingdings"/>
              </a:rPr>
              <a:t>propoxide</a:t>
            </a:r>
            <a:r>
              <a:rPr lang="en-AU" dirty="0" smtClean="0">
                <a:sym typeface="Wingdings"/>
              </a:rPr>
              <a:t> +                         							hydrogen gas</a:t>
            </a:r>
            <a:endParaRPr lang="en-AU" dirty="0" smtClean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 smtClean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 smtClean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 smtClean="0"/>
          </a:p>
          <a:p>
            <a:pPr>
              <a:defRPr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1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oxidation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1</a:t>
            </a:r>
            <a:r>
              <a:rPr lang="en-AU" baseline="30000" dirty="0"/>
              <a:t>0</a:t>
            </a:r>
            <a:r>
              <a:rPr lang="en-AU" dirty="0"/>
              <a:t> and 2</a:t>
            </a:r>
            <a:r>
              <a:rPr lang="en-AU" baseline="30000" dirty="0"/>
              <a:t>0  </a:t>
            </a:r>
            <a:r>
              <a:rPr lang="en-AU" dirty="0"/>
              <a:t>oxidise with acidified KMnO</a:t>
            </a:r>
            <a:r>
              <a:rPr lang="en-AU" baseline="-25000" dirty="0"/>
              <a:t>4</a:t>
            </a:r>
            <a:r>
              <a:rPr lang="en-AU" dirty="0"/>
              <a:t> or acidified K</a:t>
            </a:r>
            <a:r>
              <a:rPr lang="en-AU" baseline="-25000" dirty="0"/>
              <a:t>2</a:t>
            </a:r>
            <a:r>
              <a:rPr lang="en-AU" dirty="0"/>
              <a:t>Cr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7   </a:t>
            </a:r>
            <a:r>
              <a:rPr lang="en-AU" dirty="0"/>
              <a:t>which both lose their </a:t>
            </a:r>
            <a:r>
              <a:rPr lang="en-AU" dirty="0" smtClean="0"/>
              <a:t>colour</a:t>
            </a:r>
          </a:p>
          <a:p>
            <a:pPr>
              <a:defRPr/>
            </a:pPr>
            <a:r>
              <a:rPr lang="en-AU" dirty="0" smtClean="0"/>
              <a:t>MnO</a:t>
            </a:r>
            <a:r>
              <a:rPr lang="en-AU" baseline="-25000" dirty="0" smtClean="0"/>
              <a:t>4</a:t>
            </a:r>
            <a:r>
              <a:rPr lang="en-AU" baseline="30000" dirty="0" smtClean="0"/>
              <a:t>-</a:t>
            </a:r>
            <a:r>
              <a:rPr lang="en-AU" dirty="0" smtClean="0"/>
              <a:t>  purple to peachy :  </a:t>
            </a:r>
            <a:r>
              <a:rPr lang="en-AU" dirty="0"/>
              <a:t>Cr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7 </a:t>
            </a:r>
            <a:r>
              <a:rPr lang="en-AU" baseline="30000" dirty="0" smtClean="0"/>
              <a:t>2- </a:t>
            </a:r>
            <a:r>
              <a:rPr lang="en-AU" dirty="0" smtClean="0"/>
              <a:t> orange to green</a:t>
            </a:r>
            <a:endParaRPr lang="en-AU" baseline="30000" dirty="0"/>
          </a:p>
          <a:p>
            <a:pPr>
              <a:defRPr/>
            </a:pPr>
            <a:r>
              <a:rPr lang="en-AU" dirty="0"/>
              <a:t>Primary </a:t>
            </a:r>
            <a:r>
              <a:rPr lang="en-AU" dirty="0" smtClean="0"/>
              <a:t>- oxidise </a:t>
            </a:r>
            <a:r>
              <a:rPr lang="en-AU" dirty="0"/>
              <a:t>partially to an </a:t>
            </a:r>
            <a:r>
              <a:rPr lang="en-AU" dirty="0" smtClean="0"/>
              <a:t>aldehydes </a:t>
            </a:r>
            <a:r>
              <a:rPr lang="en-AU" dirty="0"/>
              <a:t>and fully to a carboxylic </a:t>
            </a:r>
            <a:r>
              <a:rPr lang="en-AU" dirty="0" smtClean="0"/>
              <a:t>acids.</a:t>
            </a:r>
            <a:endParaRPr lang="en-AU" dirty="0"/>
          </a:p>
          <a:p>
            <a:pPr>
              <a:defRPr/>
            </a:pPr>
            <a:r>
              <a:rPr lang="en-AU" dirty="0"/>
              <a:t>Secondary </a:t>
            </a:r>
            <a:r>
              <a:rPr lang="en-AU" dirty="0" smtClean="0"/>
              <a:t>- oxidise </a:t>
            </a:r>
            <a:r>
              <a:rPr lang="en-AU" dirty="0"/>
              <a:t>to ketones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54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Primary - oxidise partially to an aldehydes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Primary - oxidise partially to an aldehydes and fully to a carboxylic acids</a:t>
            </a:r>
            <a:r>
              <a:rPr lang="en-AU" dirty="0" smtClean="0"/>
              <a:t>.</a:t>
            </a:r>
          </a:p>
          <a:p>
            <a:r>
              <a:rPr lang="en-AU" dirty="0"/>
              <a:t>partially </a:t>
            </a:r>
            <a:r>
              <a:rPr lang="en-AU" dirty="0" smtClean="0"/>
              <a:t>ROH   [</a:t>
            </a:r>
            <a:r>
              <a:rPr lang="en-AU" sz="2400" dirty="0" smtClean="0"/>
              <a:t>(H</a:t>
            </a:r>
            <a:r>
              <a:rPr lang="en-AU" sz="2400" baseline="30000" dirty="0" smtClean="0"/>
              <a:t>+</a:t>
            </a:r>
            <a:r>
              <a:rPr lang="en-AU" sz="2400" dirty="0" smtClean="0"/>
              <a:t>)</a:t>
            </a:r>
            <a:r>
              <a:rPr lang="en-AU" sz="2400" dirty="0"/>
              <a:t> Cr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7 </a:t>
            </a:r>
            <a:r>
              <a:rPr lang="en-AU" sz="2400" baseline="30000" dirty="0"/>
              <a:t>2- </a:t>
            </a:r>
            <a:r>
              <a:rPr lang="en-AU" sz="2400" baseline="30000" dirty="0" smtClean="0"/>
              <a:t>]</a:t>
            </a:r>
            <a:r>
              <a:rPr lang="en-AU" dirty="0" smtClean="0">
                <a:sym typeface="Wingdings"/>
              </a:rPr>
              <a:t>  RCHO </a:t>
            </a:r>
            <a:endParaRPr lang="en-AU" dirty="0"/>
          </a:p>
          <a:p>
            <a:r>
              <a:rPr lang="en-AU" dirty="0"/>
              <a:t>partially Oxidation </a:t>
            </a:r>
            <a:r>
              <a:rPr lang="en-AU" dirty="0" smtClean="0"/>
              <a:t>of ethanol</a:t>
            </a:r>
          </a:p>
          <a:p>
            <a:r>
              <a:rPr lang="en-AU" dirty="0" smtClean="0"/>
              <a:t>Ox      CH</a:t>
            </a:r>
            <a:r>
              <a:rPr lang="en-AU" baseline="-25000" dirty="0" smtClean="0"/>
              <a:t>3</a:t>
            </a:r>
            <a:r>
              <a:rPr lang="en-AU" dirty="0" smtClean="0"/>
              <a:t>CH</a:t>
            </a:r>
            <a:r>
              <a:rPr lang="en-AU" baseline="-25000" dirty="0" smtClean="0"/>
              <a:t>2</a:t>
            </a:r>
            <a:r>
              <a:rPr lang="en-AU" dirty="0" smtClean="0"/>
              <a:t>OH </a:t>
            </a:r>
            <a:r>
              <a:rPr lang="en-AU" dirty="0" smtClean="0">
                <a:sym typeface="Wingdings"/>
              </a:rPr>
              <a:t> CH</a:t>
            </a:r>
            <a:r>
              <a:rPr lang="en-AU" baseline="-25000" dirty="0" smtClean="0">
                <a:sym typeface="Wingdings"/>
              </a:rPr>
              <a:t>3</a:t>
            </a:r>
            <a:r>
              <a:rPr lang="en-AU" dirty="0" smtClean="0">
                <a:sym typeface="Wingdings"/>
              </a:rPr>
              <a:t>CHO  + 2H</a:t>
            </a:r>
            <a:r>
              <a:rPr lang="en-AU" baseline="30000" dirty="0" smtClean="0">
                <a:sym typeface="Wingdings"/>
              </a:rPr>
              <a:t>+</a:t>
            </a:r>
            <a:r>
              <a:rPr lang="en-AU" dirty="0" smtClean="0">
                <a:sym typeface="Wingdings"/>
              </a:rPr>
              <a:t>  +  2e</a:t>
            </a:r>
            <a:r>
              <a:rPr lang="en-AU" baseline="30000" dirty="0" smtClean="0">
                <a:sym typeface="Wingdings"/>
              </a:rPr>
              <a:t>-</a:t>
            </a:r>
          </a:p>
          <a:p>
            <a:r>
              <a:rPr lang="en-AU" dirty="0" smtClean="0"/>
              <a:t>Red   Cr</a:t>
            </a:r>
            <a:r>
              <a:rPr lang="en-AU" baseline="-25000" dirty="0" smtClean="0"/>
              <a:t>2</a:t>
            </a:r>
            <a:r>
              <a:rPr lang="en-AU" dirty="0" smtClean="0"/>
              <a:t>O</a:t>
            </a:r>
            <a:r>
              <a:rPr lang="en-AU" baseline="-25000" dirty="0" smtClean="0"/>
              <a:t>7 </a:t>
            </a:r>
            <a:r>
              <a:rPr lang="en-AU" baseline="30000" dirty="0" smtClean="0"/>
              <a:t>2-    </a:t>
            </a:r>
            <a:r>
              <a:rPr lang="en-AU" dirty="0" smtClean="0"/>
              <a:t>+ 14H</a:t>
            </a:r>
            <a:r>
              <a:rPr lang="en-AU" baseline="30000" dirty="0" smtClean="0"/>
              <a:t>+</a:t>
            </a:r>
            <a:r>
              <a:rPr lang="en-AU" dirty="0" smtClean="0"/>
              <a:t>  + 6e</a:t>
            </a:r>
            <a:r>
              <a:rPr lang="en-AU" baseline="30000" dirty="0" smtClean="0"/>
              <a:t>-</a:t>
            </a:r>
            <a:r>
              <a:rPr lang="en-AU" dirty="0" smtClean="0"/>
              <a:t>   </a:t>
            </a:r>
            <a:r>
              <a:rPr lang="en-AU" dirty="0" smtClean="0">
                <a:sym typeface="Wingdings"/>
              </a:rPr>
              <a:t>  2Cr</a:t>
            </a:r>
            <a:r>
              <a:rPr lang="en-AU" baseline="30000" dirty="0" smtClean="0">
                <a:sym typeface="Wingdings"/>
              </a:rPr>
              <a:t>3+  </a:t>
            </a:r>
            <a:r>
              <a:rPr lang="en-AU" dirty="0" smtClean="0">
                <a:sym typeface="Wingdings"/>
              </a:rPr>
              <a:t>+ 7H</a:t>
            </a:r>
            <a:r>
              <a:rPr lang="en-AU" baseline="-25000" dirty="0" smtClean="0">
                <a:sym typeface="Wingdings"/>
              </a:rPr>
              <a:t>2</a:t>
            </a:r>
            <a:r>
              <a:rPr lang="en-AU" dirty="0" smtClean="0">
                <a:sym typeface="Wingdings"/>
              </a:rPr>
              <a:t>O</a:t>
            </a:r>
            <a:endParaRPr lang="en-AU" dirty="0">
              <a:sym typeface="Wingdings"/>
            </a:endParaRPr>
          </a:p>
          <a:p>
            <a:r>
              <a:rPr lang="en-AU" dirty="0"/>
              <a:t>Redox  3 </a:t>
            </a:r>
            <a:r>
              <a:rPr lang="en-AU" dirty="0" smtClean="0"/>
              <a:t>CH</a:t>
            </a:r>
            <a:r>
              <a:rPr lang="en-AU" baseline="-25000" dirty="0" smtClean="0"/>
              <a:t>3</a:t>
            </a:r>
            <a:r>
              <a:rPr lang="en-AU" dirty="0" smtClean="0"/>
              <a:t>CH</a:t>
            </a:r>
            <a:r>
              <a:rPr lang="en-AU" baseline="-25000" dirty="0" smtClean="0"/>
              <a:t>2</a:t>
            </a:r>
            <a:r>
              <a:rPr lang="en-AU" dirty="0" smtClean="0"/>
              <a:t>OH +</a:t>
            </a:r>
            <a:r>
              <a:rPr lang="en-AU" dirty="0"/>
              <a:t> Cr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7 </a:t>
            </a:r>
            <a:r>
              <a:rPr lang="en-AU" baseline="30000" dirty="0" smtClean="0"/>
              <a:t>2-  </a:t>
            </a:r>
            <a:r>
              <a:rPr lang="en-AU" dirty="0" smtClean="0"/>
              <a:t>+ 8H</a:t>
            </a:r>
            <a:r>
              <a:rPr lang="en-AU" baseline="30000" dirty="0" smtClean="0"/>
              <a:t>+</a:t>
            </a:r>
            <a:r>
              <a:rPr lang="en-AU" dirty="0" smtClean="0"/>
              <a:t>  </a:t>
            </a:r>
            <a:r>
              <a:rPr lang="en-AU" dirty="0" smtClean="0">
                <a:sym typeface="Wingdings"/>
              </a:rPr>
              <a:t></a:t>
            </a:r>
          </a:p>
          <a:p>
            <a:r>
              <a:rPr lang="en-AU" dirty="0" smtClean="0">
                <a:sym typeface="Wingdings"/>
              </a:rPr>
              <a:t>                                    3 CH</a:t>
            </a:r>
            <a:r>
              <a:rPr lang="en-AU" baseline="-25000" dirty="0" smtClean="0">
                <a:sym typeface="Wingdings"/>
              </a:rPr>
              <a:t>3</a:t>
            </a:r>
            <a:r>
              <a:rPr lang="en-AU" dirty="0" smtClean="0">
                <a:sym typeface="Wingdings"/>
              </a:rPr>
              <a:t>CHO + </a:t>
            </a:r>
            <a:r>
              <a:rPr lang="en-AU" dirty="0">
                <a:sym typeface="Wingdings"/>
              </a:rPr>
              <a:t>2Cr</a:t>
            </a:r>
            <a:r>
              <a:rPr lang="en-AU" baseline="30000" dirty="0">
                <a:sym typeface="Wingdings"/>
              </a:rPr>
              <a:t>3+  </a:t>
            </a:r>
            <a:r>
              <a:rPr lang="en-AU" dirty="0">
                <a:sym typeface="Wingdings"/>
              </a:rPr>
              <a:t>+ 7H</a:t>
            </a:r>
            <a:r>
              <a:rPr lang="en-AU" baseline="-25000" dirty="0">
                <a:sym typeface="Wingdings"/>
              </a:rPr>
              <a:t>2</a:t>
            </a:r>
            <a:r>
              <a:rPr lang="en-AU" dirty="0">
                <a:sym typeface="Wingdings"/>
              </a:rPr>
              <a:t>O</a:t>
            </a:r>
            <a:r>
              <a:rPr lang="en-AU" dirty="0" smtClean="0">
                <a:sym typeface="Wingdings"/>
              </a:rPr>
              <a:t>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84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1688</TotalTime>
  <Words>436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Franklin Gothic Book</vt:lpstr>
      <vt:lpstr>Franklin Gothic Medium</vt:lpstr>
      <vt:lpstr>Wingdings</vt:lpstr>
      <vt:lpstr>Wingdings 2</vt:lpstr>
      <vt:lpstr>Trek</vt:lpstr>
      <vt:lpstr>PowerPoint Presentation</vt:lpstr>
      <vt:lpstr>Nomenclature</vt:lpstr>
      <vt:lpstr>Types of alcohols </vt:lpstr>
      <vt:lpstr>Intermolecular forces</vt:lpstr>
      <vt:lpstr>REACTIONS</vt:lpstr>
      <vt:lpstr>Combustion</vt:lpstr>
      <vt:lpstr>Group 1 metals  </vt:lpstr>
      <vt:lpstr>oxidation</vt:lpstr>
      <vt:lpstr>Primary - oxidise partially to an aldehydes</vt:lpstr>
      <vt:lpstr>Primary - oxidise fully to a carboxylic acids. </vt:lpstr>
      <vt:lpstr>Secondary alcohols oxidise to ketones</vt:lpstr>
      <vt:lpstr>Tertiary alcohols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 Karen</dc:creator>
  <cp:lastModifiedBy>SMITH Karen [Harrisdale Senior High School]</cp:lastModifiedBy>
  <cp:revision>19</cp:revision>
  <dcterms:created xsi:type="dcterms:W3CDTF">2016-06-02T03:53:42Z</dcterms:created>
  <dcterms:modified xsi:type="dcterms:W3CDTF">2022-06-09T05:21:14Z</dcterms:modified>
</cp:coreProperties>
</file>