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5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ESTERS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Fruity</a:t>
            </a:r>
          </a:p>
        </p:txBody>
      </p:sp>
    </p:spTree>
    <p:extLst>
      <p:ext uri="{BB962C8B-B14F-4D97-AF65-F5344CB8AC3E}">
        <p14:creationId xmlns:p14="http://schemas.microsoft.com/office/powerpoint/2010/main" val="127892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1BA6-EB5E-4BE6-94C2-5C6E2BE9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A574-77E3-4B49-99E9-CD6B3D062C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8971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A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Important group as they include vegetable and animal oils and fats, natural waxes and a range of natural flavours and fragrances.</a:t>
            </a:r>
          </a:p>
          <a:p>
            <a:pPr marL="0" indent="0">
              <a:buNone/>
            </a:pPr>
            <a:r>
              <a:rPr lang="en-A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Similar structure to CA</a:t>
            </a:r>
          </a:p>
          <a:p>
            <a:pPr marL="0" indent="0">
              <a:buNone/>
            </a:pPr>
            <a:r>
              <a:rPr lang="en-A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Given two-word names</a:t>
            </a:r>
          </a:p>
        </p:txBody>
      </p:sp>
    </p:spTree>
    <p:extLst>
      <p:ext uri="{BB962C8B-B14F-4D97-AF65-F5344CB8AC3E}">
        <p14:creationId xmlns:p14="http://schemas.microsoft.com/office/powerpoint/2010/main" val="2704083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09C2-6DB2-4BE5-BB10-0DAAE35E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– Two-word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7D58A-E047-42EE-9275-95F77B68DB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1800"/>
            <a:ext cx="10363826" cy="4089399"/>
          </a:xfrm>
        </p:spPr>
        <p:txBody>
          <a:bodyPr>
            <a:normAutofit fontScale="77500" lnSpcReduction="20000"/>
          </a:bodyPr>
          <a:lstStyle/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CooCH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      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CooCH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ethyl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A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thanoate</a:t>
            </a:r>
          </a:p>
          <a:p>
            <a:endParaRPr lang="en-AU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COOCH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COOCH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A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ethyl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lang="en-A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ropanoate</a:t>
            </a: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COOCH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     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COOCH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AU" sz="3200" cap="none" dirty="0">
                <a:latin typeface="Arial" panose="020B0604020202020204" pitchFamily="34" charset="0"/>
                <a:cs typeface="Arial" panose="020B0604020202020204" pitchFamily="34" charset="0"/>
              </a:rPr>
              <a:t>thyl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rop</a:t>
            </a:r>
            <a:r>
              <a:rPr lang="en-AU" sz="3200" cap="none" dirty="0" smtClean="0">
                <a:latin typeface="Arial" panose="020B0604020202020204" pitchFamily="34" charset="0"/>
                <a:cs typeface="Arial" panose="020B0604020202020204" pitchFamily="34" charset="0"/>
              </a:rPr>
              <a:t>anoate</a:t>
            </a:r>
            <a:endParaRPr lang="en-AU" sz="32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>
                <a:latin typeface="Arial" panose="020B0604020202020204" pitchFamily="34" charset="0"/>
                <a:cs typeface="Arial" panose="020B0604020202020204" pitchFamily="34" charset="0"/>
              </a:rPr>
              <a:t>OOCH          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32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3200" dirty="0" err="1">
                <a:latin typeface="Arial" panose="020B0604020202020204" pitchFamily="34" charset="0"/>
                <a:cs typeface="Arial" panose="020B0604020202020204" pitchFamily="34" charset="0"/>
              </a:rPr>
              <a:t>OOCH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0B69F5-4B68-4424-886E-90A62E938C6C}"/>
              </a:ext>
            </a:extLst>
          </p:cNvPr>
          <p:cNvSpPr/>
          <p:nvPr/>
        </p:nvSpPr>
        <p:spPr>
          <a:xfrm>
            <a:off x="3276600" y="2214694"/>
            <a:ext cx="1651000" cy="584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879D0-EDAE-4E5F-A84E-D7C9AAE19BFD}"/>
              </a:ext>
            </a:extLst>
          </p:cNvPr>
          <p:cNvSpPr/>
          <p:nvPr/>
        </p:nvSpPr>
        <p:spPr>
          <a:xfrm>
            <a:off x="4063999" y="3070952"/>
            <a:ext cx="2031687" cy="6398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A62E05-FAC4-4D06-90FE-A7307B979F58}"/>
              </a:ext>
            </a:extLst>
          </p:cNvPr>
          <p:cNvSpPr/>
          <p:nvPr/>
        </p:nvSpPr>
        <p:spPr>
          <a:xfrm>
            <a:off x="4546600" y="4195022"/>
            <a:ext cx="1879600" cy="6398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145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23671"/>
          </a:xfrm>
        </p:spPr>
        <p:txBody>
          <a:bodyPr/>
          <a:lstStyle/>
          <a:p>
            <a:r>
              <a:rPr lang="en-AU" u="sng" dirty="0"/>
              <a:t>Preparation of ESTERS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13453" y="2049852"/>
            <a:ext cx="10711543" cy="4238981"/>
          </a:xfrm>
        </p:spPr>
        <p:txBody>
          <a:bodyPr/>
          <a:lstStyle/>
          <a:p>
            <a:r>
              <a:rPr lang="en-AU" dirty="0"/>
              <a:t>Carboxylic acid + alcohol (in acidic conditions)  produces ESTER and WATER</a:t>
            </a:r>
          </a:p>
          <a:p>
            <a:endParaRPr lang="en-AU" dirty="0"/>
          </a:p>
          <a:p>
            <a:pPr marL="457200" lvl="1" indent="0">
              <a:buNone/>
            </a:pPr>
            <a:r>
              <a:rPr lang="en-AU" dirty="0"/>
              <a:t>				         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</a:p>
          <a:p>
            <a:r>
              <a:rPr lang="en-AU" dirty="0"/>
              <a:t>Ethanoic acid    +     methanol          </a:t>
            </a:r>
            <a:r>
              <a:rPr lang="en-AU" dirty="0">
                <a:latin typeface="Century Gothic" panose="020B0502020202020204" pitchFamily="34" charset="0"/>
              </a:rPr>
              <a:t>→       methyl ethanoate + water</a:t>
            </a:r>
            <a:r>
              <a:rPr lang="en-AU" dirty="0"/>
              <a:t> </a:t>
            </a:r>
          </a:p>
          <a:p>
            <a:endParaRPr lang="en-AU" dirty="0"/>
          </a:p>
          <a:p>
            <a:pPr marL="3657600" lvl="8" indent="0">
              <a:buNone/>
            </a:pPr>
            <a:r>
              <a:rPr lang="en-AU" dirty="0"/>
              <a:t>               H</a:t>
            </a:r>
            <a:r>
              <a:rPr lang="en-AU" baseline="-25000" dirty="0"/>
              <a:t>2</a:t>
            </a:r>
            <a:r>
              <a:rPr lang="en-AU" dirty="0"/>
              <a:t>so</a:t>
            </a:r>
            <a:r>
              <a:rPr lang="en-AU" baseline="-25000" dirty="0"/>
              <a:t>4</a:t>
            </a:r>
            <a:endParaRPr lang="en-AU" dirty="0"/>
          </a:p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="1" dirty="0" err="1">
                <a:latin typeface="Arial" panose="020B0604020202020204" pitchFamily="34" charset="0"/>
                <a:cs typeface="Arial" panose="020B0604020202020204" pitchFamily="34" charset="0"/>
              </a:rPr>
              <a:t>COOh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	+               HOCH</a:t>
            </a:r>
            <a:r>
              <a:rPr lang="en-AU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           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b="1" dirty="0">
                <a:latin typeface="Century Gothic" panose="020B0502020202020204" pitchFamily="34" charset="0"/>
                <a:cs typeface="Arial" panose="020B0604020202020204" pitchFamily="34" charset="0"/>
              </a:rPr>
              <a:t>→</a:t>
            </a:r>
            <a:r>
              <a:rPr lang="en-AU" dirty="0"/>
              <a:t>    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      CH</a:t>
            </a:r>
            <a:r>
              <a:rPr lang="en-AU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CooCH</a:t>
            </a:r>
            <a:r>
              <a:rPr lang="en-AU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             +         H</a:t>
            </a:r>
            <a:r>
              <a:rPr lang="en-AU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" name="Rectangle 3"/>
          <p:cNvSpPr/>
          <p:nvPr/>
        </p:nvSpPr>
        <p:spPr>
          <a:xfrm>
            <a:off x="2357535" y="4472473"/>
            <a:ext cx="2077616" cy="8521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65714" y="5386873"/>
            <a:ext cx="6195527" cy="63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461241" y="5237584"/>
            <a:ext cx="522514" cy="76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6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930400"/>
            <a:ext cx="10363826" cy="3860799"/>
          </a:xfrm>
        </p:spPr>
        <p:txBody>
          <a:bodyPr>
            <a:norm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Very smelly  - usually fruity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Liquid </a:t>
            </a:r>
            <a:r>
              <a:rPr lang="en-A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at room temperature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Dipole /dipole and dispersion forces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  <a:r>
              <a:rPr lang="en-AU" sz="2400" dirty="0" err="1">
                <a:latin typeface="Arial" panose="020B0604020202020204" pitchFamily="34" charset="0"/>
                <a:cs typeface="Arial" panose="020B0604020202020204" pitchFamily="34" charset="0"/>
              </a:rPr>
              <a:t>mp</a:t>
            </a:r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&amp; bp </a:t>
            </a:r>
            <a:r>
              <a:rPr lang="en-A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that carboxylic acids or alcohols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Usually insoluble in water</a:t>
            </a:r>
          </a:p>
        </p:txBody>
      </p:sp>
    </p:spTree>
    <p:extLst>
      <p:ext uri="{BB962C8B-B14F-4D97-AF65-F5344CB8AC3E}">
        <p14:creationId xmlns:p14="http://schemas.microsoft.com/office/powerpoint/2010/main" val="82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17241" y="2367092"/>
            <a:ext cx="11713028" cy="3424107"/>
          </a:xfrm>
        </p:spPr>
        <p:txBody>
          <a:bodyPr>
            <a:noAutofit/>
          </a:bodyPr>
          <a:lstStyle/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Combustion</a:t>
            </a:r>
          </a:p>
          <a:p>
            <a:pPr marL="0" indent="0">
              <a:buNone/>
            </a:pP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hydrolysis 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1. in acid conditions   -       produces alcohol and carboxylic acid</a:t>
            </a:r>
          </a:p>
          <a:p>
            <a:r>
              <a:rPr lang="en-AU" sz="2400" dirty="0">
                <a:latin typeface="Arial" panose="020B0604020202020204" pitchFamily="34" charset="0"/>
                <a:cs typeface="Arial" panose="020B0604020202020204" pitchFamily="34" charset="0"/>
              </a:rPr>
              <a:t>2. in basic conditions  -  produces an alcohol and a sodium salt</a:t>
            </a:r>
          </a:p>
        </p:txBody>
      </p:sp>
    </p:spTree>
    <p:extLst>
      <p:ext uri="{BB962C8B-B14F-4D97-AF65-F5344CB8AC3E}">
        <p14:creationId xmlns:p14="http://schemas.microsoft.com/office/powerpoint/2010/main" val="114001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HYdrolysis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hydrolysis </a:t>
            </a: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1. in acid conditions   -       produces alcohol and carboxylic acid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     RCOOR        +        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            [H+] →              ROH         +      RCOOH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thyl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thanoate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      +   W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ater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      [H+] →         E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thanoic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cid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+   E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thanol</a:t>
            </a:r>
          </a:p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ch</a:t>
            </a:r>
            <a:r>
              <a:rPr lang="en-AU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cooch</a:t>
            </a:r>
            <a:r>
              <a:rPr lang="en-AU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+    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            [H+] →           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cooH    +     ch</a:t>
            </a:r>
            <a:r>
              <a:rPr lang="en-AU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149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CAD1-EFE3-4874-89BD-3A223322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HYdrolysis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CD28F-A38C-4954-B5DF-6982DD689C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/>
          <a:lstStyle/>
          <a:p>
            <a:r>
              <a:rPr lang="en-AU" sz="2000" dirty="0">
                <a:latin typeface="Arial" panose="020B0604020202020204" pitchFamily="34" charset="0"/>
                <a:cs typeface="Arial" panose="020B0604020202020204" pitchFamily="34" charset="0"/>
              </a:rPr>
              <a:t>2. in basic conditions  -  produces an alcohol and a sodium salt</a:t>
            </a:r>
          </a:p>
          <a:p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RCOOR        +       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oH</a:t>
            </a:r>
            <a:r>
              <a:rPr lang="en-AU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              →              ROH         +      RCOO</a:t>
            </a:r>
            <a:r>
              <a:rPr lang="en-AU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thyl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thanoate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+   s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odium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ydroxide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  →      E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thanol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+    S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odium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thanoate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cooch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 +    OH</a:t>
            </a:r>
            <a:r>
              <a:rPr lang="en-AU" baseline="30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          →         ch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oH       +    ch</a:t>
            </a:r>
            <a:r>
              <a:rPr lang="en-AU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cooN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a  (soap)</a:t>
            </a:r>
            <a:endParaRPr lang="en-AU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endParaRPr lang="en-AU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8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C95-A3C7-415D-85E1-8E961CDBE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Fats and Oils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0804A-5177-4E03-A3B8-2EF71A5633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Usually  formed </a:t>
            </a:r>
            <a:r>
              <a:rPr lang="en-AU" sz="2400" cap="none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1, 2, 3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cap="none" dirty="0" err="1">
                <a:latin typeface="Arial" panose="020B0604020202020204" pitchFamily="34" charset="0"/>
                <a:cs typeface="Arial" panose="020B0604020202020204" pitchFamily="34" charset="0"/>
              </a:rPr>
              <a:t>ropantriol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 known as glycerol and saturated fatty acids (CA) </a:t>
            </a:r>
          </a:p>
          <a:p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 The esters formed from glycerol (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1, 2, 3 </a:t>
            </a:r>
            <a:r>
              <a:rPr lang="en-AU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AU" cap="none" dirty="0" err="1">
                <a:latin typeface="Arial" panose="020B0604020202020204" pitchFamily="34" charset="0"/>
                <a:cs typeface="Arial" panose="020B0604020202020204" pitchFamily="34" charset="0"/>
              </a:rPr>
              <a:t>ropantriol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 ) and </a:t>
            </a:r>
            <a:r>
              <a:rPr lang="en-AU" cap="none">
                <a:latin typeface="Arial" panose="020B0604020202020204" pitchFamily="34" charset="0"/>
                <a:cs typeface="Arial" panose="020B0604020202020204" pitchFamily="34" charset="0"/>
              </a:rPr>
              <a:t>fatty acids ( 14-18 carbons) </a:t>
            </a:r>
            <a:r>
              <a:rPr lang="en-AU" cap="none" dirty="0">
                <a:latin typeface="Arial" panose="020B0604020202020204" pitchFamily="34" charset="0"/>
                <a:cs typeface="Arial" panose="020B0604020202020204" pitchFamily="34" charset="0"/>
              </a:rPr>
              <a:t>are known </a:t>
            </a:r>
            <a:r>
              <a:rPr lang="en-AU" cap="none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AU" b="1" cap="none">
                <a:latin typeface="Arial" panose="020B0604020202020204" pitchFamily="34" charset="0"/>
                <a:cs typeface="Arial" panose="020B0604020202020204" pitchFamily="34" charset="0"/>
              </a:rPr>
              <a:t>Triglycerides</a:t>
            </a:r>
          </a:p>
          <a:p>
            <a:endParaRPr lang="en-A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1854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142</TotalTime>
  <Words>283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Tw Cen MT</vt:lpstr>
      <vt:lpstr>Droplet</vt:lpstr>
      <vt:lpstr>ESTERS</vt:lpstr>
      <vt:lpstr>Esters</vt:lpstr>
      <vt:lpstr>Naming – Two-word</vt:lpstr>
      <vt:lpstr>Preparation of ESTERS</vt:lpstr>
      <vt:lpstr>properties</vt:lpstr>
      <vt:lpstr>Reactions </vt:lpstr>
      <vt:lpstr>HYdrolysis</vt:lpstr>
      <vt:lpstr>HYdrolysis</vt:lpstr>
      <vt:lpstr>Fats and Oils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ESTERS</dc:title>
  <dc:creator>SMITH Karen [Harrisdale Senior High School]</dc:creator>
  <cp:lastModifiedBy>SMITH Karen [Harrisdale Senior High School]</cp:lastModifiedBy>
  <cp:revision>12</cp:revision>
  <dcterms:created xsi:type="dcterms:W3CDTF">2022-06-16T04:15:45Z</dcterms:created>
  <dcterms:modified xsi:type="dcterms:W3CDTF">2022-06-20T04:19:48Z</dcterms:modified>
</cp:coreProperties>
</file>