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7.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8.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9.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10.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11.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12.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13.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14.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15.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16.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7.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3" r:id="rId1"/>
    <p:sldMasterId id="2147483937" r:id="rId2"/>
    <p:sldMasterId id="2147483979" r:id="rId3"/>
    <p:sldMasterId id="2147483986" r:id="rId4"/>
    <p:sldMasterId id="2147483993" r:id="rId5"/>
    <p:sldMasterId id="2147484000" r:id="rId6"/>
    <p:sldMasterId id="2147484007" r:id="rId7"/>
    <p:sldMasterId id="2147484014" r:id="rId8"/>
    <p:sldMasterId id="2147484021" r:id="rId9"/>
    <p:sldMasterId id="2147484028" r:id="rId10"/>
    <p:sldMasterId id="2147484035" r:id="rId11"/>
    <p:sldMasterId id="2147484042" r:id="rId12"/>
    <p:sldMasterId id="2147484049" r:id="rId13"/>
    <p:sldMasterId id="2147484070" r:id="rId14"/>
    <p:sldMasterId id="2147484077" r:id="rId15"/>
    <p:sldMasterId id="2147484084" r:id="rId16"/>
    <p:sldMasterId id="2147484455" r:id="rId17"/>
    <p:sldMasterId id="2147484483" r:id="rId18"/>
  </p:sldMasterIdLst>
  <p:notesMasterIdLst>
    <p:notesMasterId r:id="rId37"/>
  </p:notesMasterIdLst>
  <p:sldIdLst>
    <p:sldId id="381" r:id="rId19"/>
    <p:sldId id="383" r:id="rId20"/>
    <p:sldId id="389" r:id="rId21"/>
    <p:sldId id="390" r:id="rId22"/>
    <p:sldId id="391" r:id="rId23"/>
    <p:sldId id="392" r:id="rId24"/>
    <p:sldId id="393" r:id="rId25"/>
    <p:sldId id="394" r:id="rId26"/>
    <p:sldId id="395" r:id="rId27"/>
    <p:sldId id="396" r:id="rId28"/>
    <p:sldId id="397" r:id="rId29"/>
    <p:sldId id="398" r:id="rId30"/>
    <p:sldId id="399" r:id="rId31"/>
    <p:sldId id="402" r:id="rId32"/>
    <p:sldId id="403" r:id="rId33"/>
    <p:sldId id="404" r:id="rId34"/>
    <p:sldId id="461" r:id="rId35"/>
    <p:sldId id="457"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S PGothic" pitchFamily="34" charset="-128"/>
        <a:cs typeface="+mn-cs"/>
      </a:defRPr>
    </a:lvl1pPr>
    <a:lvl2pPr marL="457200" algn="l" rtl="0" fontAlgn="base">
      <a:spcBef>
        <a:spcPct val="0"/>
      </a:spcBef>
      <a:spcAft>
        <a:spcPct val="0"/>
      </a:spcAft>
      <a:defRPr kern="1200">
        <a:solidFill>
          <a:schemeClr val="tx1"/>
        </a:solidFill>
        <a:latin typeface="Arial" charset="0"/>
        <a:ea typeface="MS PGothic" pitchFamily="34" charset="-128"/>
        <a:cs typeface="+mn-cs"/>
      </a:defRPr>
    </a:lvl2pPr>
    <a:lvl3pPr marL="914400" algn="l" rtl="0" fontAlgn="base">
      <a:spcBef>
        <a:spcPct val="0"/>
      </a:spcBef>
      <a:spcAft>
        <a:spcPct val="0"/>
      </a:spcAft>
      <a:defRPr kern="1200">
        <a:solidFill>
          <a:schemeClr val="tx1"/>
        </a:solidFill>
        <a:latin typeface="Arial" charset="0"/>
        <a:ea typeface="MS PGothic" pitchFamily="34" charset="-128"/>
        <a:cs typeface="+mn-cs"/>
      </a:defRPr>
    </a:lvl3pPr>
    <a:lvl4pPr marL="1371600" algn="l" rtl="0" fontAlgn="base">
      <a:spcBef>
        <a:spcPct val="0"/>
      </a:spcBef>
      <a:spcAft>
        <a:spcPct val="0"/>
      </a:spcAft>
      <a:defRPr kern="1200">
        <a:solidFill>
          <a:schemeClr val="tx1"/>
        </a:solidFill>
        <a:latin typeface="Arial" charset="0"/>
        <a:ea typeface="MS PGothic" pitchFamily="34" charset="-128"/>
        <a:cs typeface="+mn-cs"/>
      </a:defRPr>
    </a:lvl4pPr>
    <a:lvl5pPr marL="1828800" algn="l" rtl="0" fontAlgn="base">
      <a:spcBef>
        <a:spcPct val="0"/>
      </a:spcBef>
      <a:spcAft>
        <a:spcPct val="0"/>
      </a:spcAft>
      <a:defRPr kern="1200">
        <a:solidFill>
          <a:schemeClr val="tx1"/>
        </a:solidFill>
        <a:latin typeface="Arial" charset="0"/>
        <a:ea typeface="MS PGothic" pitchFamily="34" charset="-128"/>
        <a:cs typeface="+mn-cs"/>
      </a:defRPr>
    </a:lvl5pPr>
    <a:lvl6pPr marL="2286000" algn="l" defTabSz="914400" rtl="0" eaLnBrk="1" latinLnBrk="0" hangingPunct="1">
      <a:defRPr kern="1200">
        <a:solidFill>
          <a:schemeClr val="tx1"/>
        </a:solidFill>
        <a:latin typeface="Arial" charset="0"/>
        <a:ea typeface="MS PGothic" pitchFamily="34" charset="-128"/>
        <a:cs typeface="+mn-cs"/>
      </a:defRPr>
    </a:lvl6pPr>
    <a:lvl7pPr marL="2743200" algn="l" defTabSz="914400" rtl="0" eaLnBrk="1" latinLnBrk="0" hangingPunct="1">
      <a:defRPr kern="1200">
        <a:solidFill>
          <a:schemeClr val="tx1"/>
        </a:solidFill>
        <a:latin typeface="Arial" charset="0"/>
        <a:ea typeface="MS PGothic" pitchFamily="34" charset="-128"/>
        <a:cs typeface="+mn-cs"/>
      </a:defRPr>
    </a:lvl7pPr>
    <a:lvl8pPr marL="3200400" algn="l" defTabSz="914400" rtl="0" eaLnBrk="1" latinLnBrk="0" hangingPunct="1">
      <a:defRPr kern="1200">
        <a:solidFill>
          <a:schemeClr val="tx1"/>
        </a:solidFill>
        <a:latin typeface="Arial" charset="0"/>
        <a:ea typeface="MS PGothic" pitchFamily="34" charset="-128"/>
        <a:cs typeface="+mn-cs"/>
      </a:defRPr>
    </a:lvl8pPr>
    <a:lvl9pPr marL="3657600" algn="l" defTabSz="914400" rtl="0" eaLnBrk="1" latinLnBrk="0" hangingPunct="1">
      <a:defRPr kern="1200">
        <a:solidFill>
          <a:schemeClr val="tx1"/>
        </a:solidFill>
        <a:latin typeface="Arial"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23" autoAdjust="0"/>
    <p:restoredTop sz="94660"/>
  </p:normalViewPr>
  <p:slideViewPr>
    <p:cSldViewPr>
      <p:cViewPr varScale="1">
        <p:scale>
          <a:sx n="72" d="100"/>
          <a:sy n="72" d="100"/>
        </p:scale>
        <p:origin x="136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viewProps" Target="viewProps.xml"/><Relationship Id="rId21" Type="http://schemas.openxmlformats.org/officeDocument/2006/relationships/slide" Target="slides/slide3.xml"/><Relationship Id="rId34" Type="http://schemas.openxmlformats.org/officeDocument/2006/relationships/slide" Target="slides/slide16.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US"/>
          </a:p>
        </p:txBody>
      </p:sp>
      <p:sp>
        <p:nvSpPr>
          <p:cNvPr id="7219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defRPr>
            </a:lvl1pPr>
          </a:lstStyle>
          <a:p>
            <a:pPr>
              <a:defRPr/>
            </a:pPr>
            <a:fld id="{1F03C67C-72A9-4058-8EAE-D6CCACF76D5D}" type="slidenum">
              <a:rPr lang="en-US"/>
              <a:pPr>
                <a:defRPr/>
              </a:pPr>
              <a:t>‹#›</a:t>
            </a:fld>
            <a:endParaRPr lang="en-US"/>
          </a:p>
        </p:txBody>
      </p:sp>
    </p:spTree>
    <p:extLst>
      <p:ext uri="{BB962C8B-B14F-4D97-AF65-F5344CB8AC3E}">
        <p14:creationId xmlns:p14="http://schemas.microsoft.com/office/powerpoint/2010/main" val="23404059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7.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7.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8.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8.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8.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5.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5.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5.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5.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7.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7.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7938"/>
            <a:ext cx="9144000" cy="1363662"/>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5E7E5D82-10C8-439E-A55B-A6F356EE7850}"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221A8701-F2B1-4FD5-9396-3AA0AEEA92D2}" type="slidenum">
              <a:rPr lang="en-CA"/>
              <a:pPr>
                <a:defRPr/>
              </a:pPr>
              <a:t>‹#›</a:t>
            </a:fld>
            <a:endParaRPr lang="en-CA"/>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A9C9A674-A051-411C-BDEE-2365DCB31552}"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BE905483-07D0-46DD-B7CB-5CC0C5D1FC62}" type="slidenum">
              <a:rPr lang="en-CA"/>
              <a:pPr>
                <a:defRPr/>
              </a:pPr>
              <a:t>‹#›</a:t>
            </a:fld>
            <a:endParaRPr lang="en-CA"/>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FB5BA5C8-DA45-4DD0-8D81-6DCEB94F2731}"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FD0F915C-FE0D-434A-BAFC-EC70F00DBD91}" type="slidenum">
              <a:rPr lang="en-CA"/>
              <a:pPr>
                <a:defRPr/>
              </a:pPr>
              <a:t>‹#›</a:t>
            </a:fld>
            <a:endParaRPr lang="en-CA"/>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6B86539D-41D1-42C7-89F2-522CADE37A96}"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80E4AF02-DA85-4B0A-AEBF-007838539BDD}" type="slidenum">
              <a:rPr lang="en-CA"/>
              <a:pPr>
                <a:defRPr/>
              </a:pPr>
              <a:t>‹#›</a:t>
            </a:fld>
            <a:endParaRPr lang="en-CA"/>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CC1005EA-B4D4-40B8-A95F-B73EA601B693}"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8EA17A50-FBF4-43CB-928A-9B7A52FE8EC6}" type="slidenum">
              <a:rPr lang="en-CA"/>
              <a:pPr>
                <a:defRPr/>
              </a:pPr>
              <a:t>‹#›</a:t>
            </a:fld>
            <a:endParaRPr lang="en-CA"/>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F1987CD1-81A0-45AF-92DB-B8C43C2EF0A7}"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9826B155-C7E9-487D-831C-CEBB14FAAD5E}" type="slidenum">
              <a:rPr lang="en-CA"/>
              <a:pPr>
                <a:defRPr/>
              </a:pPr>
              <a:t>‹#›</a:t>
            </a:fld>
            <a:endParaRPr lang="en-CA"/>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A35A939F-BEAF-4C5C-BF4B-177B9B6E37F8}"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E996EA46-475B-4DA7-AE2B-FEF78B46A701}" type="slidenum">
              <a:rPr lang="en-CA"/>
              <a:pPr>
                <a:defRPr/>
              </a:pPr>
              <a:t>‹#›</a:t>
            </a:fld>
            <a:endParaRPr lang="en-CA"/>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955F625C-A016-4048-A494-0D5465860001}"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0426FFB1-4470-40EE-A2EF-3FDF5DA6024B}" type="slidenum">
              <a:rPr lang="en-CA"/>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0B33BD4F-EAFC-40D4-8C25-07F609CCA931}"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971D57CF-5DF0-40A3-AF54-68B1717BE4D7}" type="slidenum">
              <a:rPr lang="en-CA"/>
              <a:pPr>
                <a:defRPr/>
              </a:pPr>
              <a:t>‹#›</a:t>
            </a:fld>
            <a:endParaRPr lang="en-C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1277EC39-D29E-4F63-ACC2-5B010DE622FC}"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AC9F332C-52DA-4133-B261-DA5D9129FC14}" type="slidenum">
              <a:rPr lang="en-CA"/>
              <a:pPr>
                <a:defRPr/>
              </a:pPr>
              <a:t>‹#›</a:t>
            </a:fld>
            <a:endParaRPr lang="en-C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45CEBF97-0373-4A3C-A470-6C552377F60A}"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C1E0DFB2-61D2-49A5-A9F5-E98CBC1A45E0}" type="slidenum">
              <a:rPr lang="en-CA"/>
              <a:pPr>
                <a:defRPr/>
              </a:pPr>
              <a:t>‹#›</a:t>
            </a:fld>
            <a:endParaRPr lang="en-CA"/>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2B0599E1-22AE-430B-A334-654928C5AF4C}"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B8A30889-8508-4141-BAF3-74058F6E5EC7}" type="slidenum">
              <a:rPr lang="en-CA"/>
              <a:pPr>
                <a:defRPr/>
              </a:pPr>
              <a:t>‹#›</a:t>
            </a:fld>
            <a:endParaRPr lang="en-CA"/>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424C8AD0-8E0A-4B22-B97D-5FBAF63623E3}"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A733ED3D-593C-4735-9806-318593F7DCE8}" type="slidenum">
              <a:rPr lang="en-CA"/>
              <a:pPr>
                <a:defRPr/>
              </a:pPr>
              <a:t>‹#›</a:t>
            </a:fld>
            <a:endParaRPr lang="en-CA"/>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905EED15-DE32-41A9-83CE-970E72F4EC3D}"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01ABC039-722F-460E-823B-55880F4ED709}" type="slidenum">
              <a:rPr lang="en-CA"/>
              <a:pPr>
                <a:defRPr/>
              </a:pPr>
              <a:t>‹#›</a:t>
            </a:fld>
            <a:endParaRPr lang="en-CA"/>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ea typeface="ＭＳ Ｐゴシック" pitchFamily="34" charset="-128"/>
                <a:cs typeface="Arial" pitchFamily="34" charset="0"/>
              </a:rPr>
              <a:t>*TITLE SLIDE OPTION 2</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10D0F070-F516-4F38-BC7C-7C08ADC484C1}"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AFDFCFB9-3162-42EC-A42B-A4B3443BC2F1}" type="slidenum">
              <a:rPr lang="en-CA"/>
              <a:pPr>
                <a:defRPr/>
              </a:pPr>
              <a:t>‹#›</a:t>
            </a:fld>
            <a:endParaRPr lang="en-C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7BBD24FB-139D-4F7B-92DA-1AB5576E472C}"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1FDC3B74-7177-4F0E-9B85-FE52E82BBE84}" type="slidenum">
              <a:rPr lang="en-CA"/>
              <a:pPr>
                <a:defRPr/>
              </a:pPr>
              <a:t>‹#›</a:t>
            </a:fld>
            <a:endParaRPr lang="en-CA"/>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E428F614-190E-40FB-8E73-906CEA7E92AD}"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6F28B77C-B859-4FF6-81C6-177FC08A4DCC}" type="slidenum">
              <a:rPr lang="en-CA"/>
              <a:pPr>
                <a:defRPr/>
              </a:pPr>
              <a:t>‹#›</a:t>
            </a:fld>
            <a:endParaRPr lang="en-CA"/>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31803F45-9A98-4D35-9219-EE084B49906D}"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F74402D3-BDAA-4A3F-B24F-10B0EFC6878F}" type="slidenum">
              <a:rPr lang="en-CA"/>
              <a:pPr>
                <a:defRPr/>
              </a:pPr>
              <a:t>‹#›</a:t>
            </a:fld>
            <a:endParaRPr lang="en-CA"/>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F05B438F-C1CF-49EF-908D-171F81DFA18C}"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9194B840-451E-469A-B9CB-3C4E4315EADC}" type="slidenum">
              <a:rPr lang="en-CA"/>
              <a:pPr>
                <a:defRPr/>
              </a:pPr>
              <a:t>‹#›</a:t>
            </a:fld>
            <a:endParaRPr lang="en-CA"/>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07129CF4-520B-4157-8C1B-C3D76946D78E}"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31D39533-56E7-4C23-B6DC-F361E149067E}" type="slidenum">
              <a:rPr lang="en-CA"/>
              <a:pPr>
                <a:defRPr/>
              </a:pPr>
              <a:t>‹#›</a:t>
            </a:fld>
            <a:endParaRPr lang="en-CA"/>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F2E3E529-A044-49B9-98CD-6FDF7ED69DB1}"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DE731FBA-60D9-402F-917A-7F519B6E6F48}" type="slidenum">
              <a:rPr lang="en-CA"/>
              <a:pPr>
                <a:defRPr/>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501650"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ea typeface="ＭＳ Ｐゴシック" pitchFamily="34" charset="-128"/>
              </a:defRPr>
            </a:lvl1pPr>
          </a:lstStyle>
          <a:p>
            <a:pPr>
              <a:defRPr/>
            </a:pPr>
            <a:fld id="{82191DD5-DCCC-4F34-817E-23B1613E1927}"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ea typeface="ＭＳ Ｐゴシック" pitchFamily="34" charset="-128"/>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ED80429A-9B61-414D-BC82-AAF01CCFCE06}" type="slidenum">
              <a:rPr lang="en-CA"/>
              <a:pPr>
                <a:defRPr/>
              </a:pPr>
              <a:t>‹#›</a:t>
            </a:fld>
            <a:endParaRPr lang="en-CA"/>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1D689CD0-28F3-48C9-AF76-B4618B3E74B4}"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A92916B3-3DD2-48B6-B272-AF3710B1C6B2}" type="slidenum">
              <a:rPr lang="en-CA"/>
              <a:pPr>
                <a:defRPr/>
              </a:pPr>
              <a:t>‹#›</a:t>
            </a:fld>
            <a:endParaRPr lang="en-CA"/>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3646C3C7-1A55-4127-ACD6-6EB5EA967CF8}"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9F41558B-8FED-454B-93D4-46531BBE4A2A}" type="slidenum">
              <a:rPr lang="en-CA"/>
              <a:pPr>
                <a:defRPr/>
              </a:pPr>
              <a:t>‹#›</a:t>
            </a:fld>
            <a:endParaRPr lang="en-CA"/>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81FB7303-370F-4920-A82D-389478751992}"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03A86757-FE86-4A4B-BB07-497A9E5DB789}" type="slidenum">
              <a:rPr lang="en-CA"/>
              <a:pPr>
                <a:defRPr/>
              </a:pPr>
              <a:t>‹#›</a:t>
            </a:fld>
            <a:endParaRPr lang="en-CA"/>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F691CD3A-C39B-40C7-A27E-9D35553F5B24}"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D69EF10B-79A1-45FB-8956-7794F988E19D}" type="slidenum">
              <a:rPr lang="en-CA"/>
              <a:pPr>
                <a:defRPr/>
              </a:pPr>
              <a:t>‹#›</a:t>
            </a:fld>
            <a:endParaRPr lang="en-CA"/>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6A84F8C1-9372-447E-B59C-6401ABB79E6D}"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51737FA4-36EF-445D-82D5-855EB211C8B3}" type="slidenum">
              <a:rPr lang="en-CA"/>
              <a:pPr>
                <a:defRPr/>
              </a:pPr>
              <a:t>‹#›</a:t>
            </a:fld>
            <a:endParaRPr lang="en-CA"/>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A245AB8D-BAF3-4895-B1C0-800E9471E2C6}"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C6F1AA3C-7CF4-43B9-A828-58755ECDC3EE}" type="slidenum">
              <a:rPr lang="en-CA"/>
              <a:pPr>
                <a:defRPr/>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6"/>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ea typeface="ＭＳ Ｐゴシック" pitchFamily="34" charset="-128"/>
              </a:defRPr>
            </a:lvl1pPr>
          </a:lstStyle>
          <a:p>
            <a:pPr>
              <a:defRPr/>
            </a:pPr>
            <a:fld id="{435B4774-D55B-403A-8683-642893732BDB}"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ea typeface="ＭＳ Ｐゴシック" pitchFamily="34" charset="-128"/>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ea typeface="ＭＳ Ｐゴシック" pitchFamily="34" charset="-128"/>
              </a:defRPr>
            </a:lvl1pPr>
          </a:lstStyle>
          <a:p>
            <a:pPr>
              <a:defRPr/>
            </a:pPr>
            <a:fld id="{FA10AA8A-4103-43A7-A8DB-AC05F8E3B9F7}" type="slidenum">
              <a:rPr lang="en-CA"/>
              <a:pPr>
                <a:defRPr/>
              </a:pPr>
              <a:t>‹#›</a:t>
            </a:fld>
            <a:endParaRPr lang="en-CA"/>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63A453B1-1A73-4A50-BB6D-D4C09B8B38CE}"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69F5CC23-2802-49FE-A78E-70AC2523C8D0}" type="slidenum">
              <a:rPr lang="en-CA"/>
              <a:pPr>
                <a:defRPr/>
              </a:pPr>
              <a:t>‹#›</a:t>
            </a:fld>
            <a:endParaRPr lang="en-CA"/>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C9398D35-0E59-46AF-A076-FDB8AD5C1EA9}"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0974D71C-DAAC-4279-80E7-986FFB19D276}" type="slidenum">
              <a:rPr lang="en-CA"/>
              <a:pPr>
                <a:defRPr/>
              </a:pPr>
              <a:t>‹#›</a:t>
            </a:fld>
            <a:endParaRPr lang="en-CA"/>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FDDA525E-E75C-422D-B993-DAB987474C95}"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709636B2-F3CB-4DD4-AFD4-6D348C05AB03}" type="slidenum">
              <a:rPr lang="en-CA"/>
              <a:pPr>
                <a:defRPr/>
              </a:pPr>
              <a:t>‹#›</a:t>
            </a:fld>
            <a:endParaRPr lang="en-CA"/>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AE0D1917-E3E3-4024-AC4E-28849ECAE568}"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43AF075A-EC48-4960-8A17-008EC6C2A8D6}" type="slidenum">
              <a:rPr lang="en-CA"/>
              <a:pPr>
                <a:defRPr/>
              </a:pPr>
              <a:t>‹#›</a:t>
            </a:fld>
            <a:endParaRPr lang="en-CA"/>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B308DBDE-870D-496D-9BD8-6AB41D0B535C}"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C5BAC911-373B-48B1-9ACE-C82D8BC69F01}" type="slidenum">
              <a:rPr lang="en-CA"/>
              <a:pPr>
                <a:defRPr/>
              </a:pPr>
              <a:t>‹#›</a:t>
            </a:fld>
            <a:endParaRPr lang="en-CA"/>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B98F8D88-6010-403D-99BD-42C5AA470459}"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C227D804-DCB6-4A38-B4E9-98D1FD598C58}" type="slidenum">
              <a:rPr lang="en-CA"/>
              <a:pPr>
                <a:defRPr/>
              </a:pPr>
              <a:t>‹#›</a:t>
            </a:fld>
            <a:endParaRPr lang="en-CA"/>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F2172144-93BA-417A-9863-FEE077FF8568}"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0E6B91A0-A522-4EDE-9EC0-F82B76DE9F83}" type="slidenum">
              <a:rPr lang="en-CA"/>
              <a:pPr>
                <a:defRPr/>
              </a:pPr>
              <a:t>‹#›</a:t>
            </a:fld>
            <a:endParaRPr lang="en-CA"/>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ea typeface="ＭＳ Ｐゴシック" pitchFamily="34" charset="-128"/>
              </a:defRPr>
            </a:lvl1pPr>
          </a:lstStyle>
          <a:p>
            <a:pPr>
              <a:defRPr/>
            </a:pPr>
            <a:fld id="{D283D4C9-01D2-4867-8258-46F4348F933D}"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ea typeface="ＭＳ Ｐゴシック" pitchFamily="34" charset="-128"/>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ea typeface="ＭＳ Ｐゴシック" pitchFamily="34" charset="-128"/>
              </a:defRPr>
            </a:lvl1pPr>
          </a:lstStyle>
          <a:p>
            <a:pPr>
              <a:defRPr/>
            </a:pPr>
            <a:fld id="{8F1169C3-2825-44EA-A7CD-2AC53F99619A}" type="slidenum">
              <a:rPr lang="en-CA"/>
              <a:pPr>
                <a:defRPr/>
              </a:pPr>
              <a:t>‹#›</a:t>
            </a:fld>
            <a:endParaRPr lang="en-CA"/>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01694255-DE95-40C4-86C0-435C075F33A0}"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1F34FC31-601E-4586-BB38-69AB1ABDDA0B}" type="slidenum">
              <a:rPr lang="en-CA"/>
              <a:pPr>
                <a:defRPr/>
              </a:pPr>
              <a:t>‹#›</a:t>
            </a:fld>
            <a:endParaRPr lang="en-CA"/>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927408EB-5FE4-45FF-AD0F-10884B1D0837}"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01FAC5BC-5E20-4CFD-9741-89E70114A75B}" type="slidenum">
              <a:rPr lang="en-CA"/>
              <a:pPr>
                <a:defRPr/>
              </a:pPr>
              <a:t>‹#›</a:t>
            </a:fld>
            <a:endParaRPr lang="en-CA"/>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69DEAC9A-CB59-448A-B532-1B4E3EC5959E}"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851852FF-7010-4A84-BD93-B2985F8B9B08}" type="slidenum">
              <a:rPr lang="en-CA"/>
              <a:pPr>
                <a:defRPr/>
              </a:pPr>
              <a:t>‹#›</a:t>
            </a:fld>
            <a:endParaRPr lang="en-CA"/>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241E66B7-B4AB-4B1A-A161-8B9FAC7A0BC9}"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3A3B28E1-93B8-432C-A373-62CCC848E540}" type="slidenum">
              <a:rPr lang="en-CA"/>
              <a:pPr>
                <a:defRPr/>
              </a:pPr>
              <a:t>‹#›</a:t>
            </a:fld>
            <a:endParaRPr lang="en-CA"/>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8EA14FB4-5A76-409B-AB90-C343828291EC}"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F1C36F21-0D9F-4D6B-ACAD-A8BEB6EB2FB8}" type="slidenum">
              <a:rPr lang="en-CA"/>
              <a:pPr>
                <a:defRPr/>
              </a:pPr>
              <a:t>‹#›</a:t>
            </a:fld>
            <a:endParaRPr lang="en-CA"/>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355DECAD-B6D7-4F82-BF0D-703BC18625A7}"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A0807917-CE36-43FA-BDB8-22A6210775D9}" type="slidenum">
              <a:rPr lang="en-CA"/>
              <a:pPr>
                <a:defRPr/>
              </a:pPr>
              <a:t>‹#›</a:t>
            </a:fld>
            <a:endParaRPr lang="en-CA"/>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1A1ED57F-C9C3-46C5-B85E-51A1DEBBFCBC}"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9FFCE37C-68A8-4F1D-8C9F-75CD8CEB37BF}" type="slidenum">
              <a:rPr lang="en-CA"/>
              <a:pPr>
                <a:defRPr/>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1588" y="0"/>
            <a:ext cx="1139825"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52"/>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ea typeface="ＭＳ Ｐゴシック" pitchFamily="34" charset="-128"/>
              </a:defRPr>
            </a:lvl1pPr>
          </a:lstStyle>
          <a:p>
            <a:pPr>
              <a:defRPr/>
            </a:pPr>
            <a:fld id="{2994299B-E2C3-4575-86A5-AEDB37B49CDB}"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ea typeface="ＭＳ Ｐゴシック" pitchFamily="34" charset="-128"/>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ea typeface="ＭＳ Ｐゴシック" pitchFamily="34" charset="-128"/>
              </a:defRPr>
            </a:lvl1pPr>
          </a:lstStyle>
          <a:p>
            <a:pPr>
              <a:defRPr/>
            </a:pPr>
            <a:fld id="{A9FCE7BB-0CF4-4580-9BE0-7C5177B82189}" type="slidenum">
              <a:rPr lang="en-CA"/>
              <a:pPr>
                <a:defRPr/>
              </a:pPr>
              <a:t>‹#›</a:t>
            </a:fld>
            <a:endParaRPr lang="en-CA"/>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88FD14C2-6A16-4A4A-A6DA-78E6F4C952AD}"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D69A411B-171B-44E6-A687-D1121597A39E}" type="slidenum">
              <a:rPr lang="en-CA"/>
              <a:pPr>
                <a:defRPr/>
              </a:pPr>
              <a:t>‹#›</a:t>
            </a:fld>
            <a:endParaRPr lang="en-CA"/>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657B9B88-CE4A-4E59-9427-A0B9DDFBF323}"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29C89433-72E3-4E45-8011-9C59CBFAB4CE}" type="slidenum">
              <a:rPr lang="en-CA"/>
              <a:pPr>
                <a:defRPr/>
              </a:pPr>
              <a:t>‹#›</a:t>
            </a:fld>
            <a:endParaRPr lang="en-CA"/>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C34DB686-6E7D-4839-8FDD-5C89DFBC9AFC}"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3D2418E0-FF07-489D-99C3-0BB8BFC26759}" type="slidenum">
              <a:rPr lang="en-CA"/>
              <a:pPr>
                <a:defRPr/>
              </a:pPr>
              <a:t>‹#›</a:t>
            </a:fld>
            <a:endParaRPr lang="en-CA"/>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CADD97F4-5BA3-4E66-9519-B9FC7DEA8D70}"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1F630573-A146-40F7-9BD2-29CDC50BD302}" type="slidenum">
              <a:rPr lang="en-CA"/>
              <a:pPr>
                <a:defRPr/>
              </a:pPr>
              <a:t>‹#›</a:t>
            </a:fld>
            <a:endParaRPr lang="en-CA"/>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F6EBCD4B-235C-4EBD-AE33-C27D73BDFC91}"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0FBB501E-DAEA-497D-BBD7-9E4D15446368}" type="slidenum">
              <a:rPr lang="en-CA"/>
              <a:pPr>
                <a:defRPr/>
              </a:pPr>
              <a:t>‹#›</a:t>
            </a:fld>
            <a:endParaRPr lang="en-CA"/>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ECAB5989-5657-4884-92A0-FE476D9FF80D}"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390C43D3-D557-4267-97A5-FD9770B1D6E0}" type="slidenum">
              <a:rPr lang="en-CA"/>
              <a:pPr>
                <a:defRPr/>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8CBDBDD8-3D98-4FC4-AE4C-E138ACA26569}"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A7722478-FFD5-471F-8419-3056C21BC5BF}" type="slidenum">
              <a:rPr lang="en-CA"/>
              <a:pPr>
                <a:defRPr/>
              </a:pPr>
              <a:t>‹#›</a:t>
            </a:fld>
            <a:endParaRPr lang="en-CA"/>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D31A7DF7-8533-4979-ACDC-AFC92F4F2B26}"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0E3A88FD-34AB-48C7-ACC3-6DF53BE5B644}" type="slidenum">
              <a:rPr lang="en-CA"/>
              <a:pPr>
                <a:defRPr/>
              </a:pPr>
              <a:t>‹#›</a:t>
            </a:fld>
            <a:endParaRPr lang="en-CA"/>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F5682053-07CA-4B05-997A-662EEF1FDD35}"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E02A8CC8-212B-4D0E-8837-8FFBB25D52B6}" type="slidenum">
              <a:rPr lang="en-CA"/>
              <a:pPr>
                <a:defRPr/>
              </a:pPr>
              <a:t>‹#›</a:t>
            </a:fld>
            <a:endParaRPr lang="en-CA"/>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EFDF4234-43D3-45B5-BF90-2472FB9DB03B}"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3C325663-BAB8-454C-AA3A-02FE3FF8274E}" type="slidenum">
              <a:rPr lang="en-CA"/>
              <a:pPr>
                <a:defRPr/>
              </a:pPr>
              <a:t>‹#›</a:t>
            </a:fld>
            <a:endParaRPr lang="en-CA"/>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15C5074C-C320-436C-812C-C5ABE8E85BE3}"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9BA2B294-E98A-4062-967B-68DC1EDA9FF0}" type="slidenum">
              <a:rPr lang="en-CA"/>
              <a:pPr>
                <a:defRPr/>
              </a:pPr>
              <a:t>‹#›</a:t>
            </a:fld>
            <a:endParaRPr lang="en-CA"/>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A52F374B-F44C-47E9-B2E3-12961BC1A444}"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EA9E39A9-D34B-406B-9719-36A7DFA8E18A}" type="slidenum">
              <a:rPr lang="en-CA"/>
              <a:pPr>
                <a:defRPr/>
              </a:pPr>
              <a:t>‹#›</a:t>
            </a:fld>
            <a:endParaRPr lang="en-CA"/>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ABFFBCA6-5B21-40A7-8DD0-E7E67581BD4E}"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7F8BFD9D-7CFB-4830-8AA9-34E97DD6BFE6}" type="slidenum">
              <a:rPr lang="en-CA"/>
              <a:pPr>
                <a:defRPr/>
              </a:pPr>
              <a:t>‹#›</a:t>
            </a:fld>
            <a:endParaRPr lang="en-CA"/>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2CC07398-B6A5-4812-9549-063ED97A1919}"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3E9D72AF-3444-4B6F-960C-044F723918C1}" type="slidenum">
              <a:rPr lang="en-CA"/>
              <a:pPr>
                <a:defRPr/>
              </a:pPr>
              <a:t>‹#›</a:t>
            </a:fld>
            <a:endParaRPr lang="en-CA"/>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2BA79223-6369-4A85-9198-BEF6640CA8B5}"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D4CA1EAD-1615-4651-AAE4-59A5ADD15E20}" type="slidenum">
              <a:rPr lang="en-CA"/>
              <a:pPr>
                <a:defRPr/>
              </a:pPr>
              <a:t>‹#›</a:t>
            </a:fld>
            <a:endParaRPr lang="en-CA"/>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B490947E-3E5D-4649-B941-FF5760C8ABFF}"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018F0062-C917-445D-83FA-1F631C6198B3}" type="slidenum">
              <a:rPr lang="en-CA"/>
              <a:pPr>
                <a:defRPr/>
              </a:pPr>
              <a:t>‹#›</a:t>
            </a:fld>
            <a:endParaRPr lang="en-CA"/>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49C68B33-2A09-4161-BEBD-7F8E0928B4DE}"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692F2CFC-E9E7-4492-BC2B-1DB3171C7CC4}" type="slidenum">
              <a:rPr lang="en-CA"/>
              <a:pPr>
                <a:defRPr/>
              </a:pPr>
              <a:t>‹#›</a:t>
            </a:fld>
            <a:endParaRPr lang="en-CA"/>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0D90AB42-6458-42B1-8109-376A600E55D9}"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D29CEF52-6E38-48A3-88AA-E1C8A61B5A0A}" type="slidenum">
              <a:rPr lang="en-CA"/>
              <a:pPr>
                <a:defRPr/>
              </a:pPr>
              <a:t>‹#›</a:t>
            </a:fld>
            <a:endParaRPr lang="en-CA"/>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7E93A243-B3BA-4251-B32E-66851DF22728}"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5DB5A66D-2E9B-4DDD-914F-AA13CCCFF34A}" type="slidenum">
              <a:rPr lang="en-CA"/>
              <a:pPr>
                <a:defRPr/>
              </a:pPr>
              <a:t>‹#›</a:t>
            </a:fld>
            <a:endParaRPr lang="en-CA"/>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E4D56D08-E34C-46C0-A8B4-A60ECDF0D5B1}"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FFA76078-ADB1-4278-BC92-FBCAECCB34FB}" type="slidenum">
              <a:rPr lang="en-CA"/>
              <a:pPr>
                <a:defRPr/>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4A2A5385-8183-4514-B0BF-CACB9DFF9F06}"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A019F693-0B02-4A87-BD3B-B6804F5C7377}" type="slidenum">
              <a:rPr lang="en-CA"/>
              <a:pPr>
                <a:defRPr/>
              </a:pPr>
              <a:t>‹#›</a:t>
            </a:fld>
            <a:endParaRPr lang="en-CA"/>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25964035-E324-4EE3-A568-DB0F0C8F9B8B}"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7025135D-5861-47E5-B91E-82A949D84553}" type="slidenum">
              <a:rPr lang="en-CA"/>
              <a:pPr>
                <a:defRPr/>
              </a:pPr>
              <a:t>‹#›</a:t>
            </a:fld>
            <a:endParaRPr lang="en-CA"/>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6D49E82F-559B-4CD5-A36C-83C2AE683A49}"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BB576C40-E4D8-4070-AAB7-C1B4CFCCC42F}" type="slidenum">
              <a:rPr lang="en-CA"/>
              <a:pPr>
                <a:defRPr/>
              </a:pPr>
              <a:t>‹#›</a:t>
            </a:fld>
            <a:endParaRPr lang="en-CA"/>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Rectangle 3"/>
          <p:cNvSpPr/>
          <p:nvPr/>
        </p:nvSpPr>
        <p:spPr>
          <a:xfrm>
            <a:off x="628650" y="446088"/>
            <a:ext cx="7886700" cy="1547812"/>
          </a:xfrm>
          <a:prstGeom prst="rect">
            <a:avLst/>
          </a:prstGeom>
          <a:blipFill>
            <a:blip r:embed="rId2" cstate="print">
              <a:alphaModFix amt="52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5" name="Rectangle 4"/>
          <p:cNvSpPr/>
          <p:nvPr/>
        </p:nvSpPr>
        <p:spPr>
          <a:xfrm>
            <a:off x="628650" y="960438"/>
            <a:ext cx="7886700" cy="1033462"/>
          </a:xfrm>
          <a:prstGeom prst="rect">
            <a:avLst/>
          </a:prstGeom>
          <a:solidFill>
            <a:srgbClr val="F24529">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4400" u="sng" dirty="0">
                <a:solidFill>
                  <a:prstClr val="white"/>
                </a:solidFill>
                <a:latin typeface="Franklin Gothic Medium" panose="020B0603020102020204" pitchFamily="34" charset="0"/>
              </a:rPr>
              <a:t>CHAPTER 1</a:t>
            </a:r>
            <a:endParaRPr lang="en-US" sz="3600" u="sng" dirty="0">
              <a:solidFill>
                <a:prstClr val="white"/>
              </a:solidFill>
              <a:latin typeface="Franklin Gothic Medium" panose="020B0603020102020204" pitchFamily="34" charset="0"/>
            </a:endParaRPr>
          </a:p>
          <a:p>
            <a:pPr fontAlgn="auto">
              <a:spcBef>
                <a:spcPts val="0"/>
              </a:spcBef>
              <a:spcAft>
                <a:spcPts val="0"/>
              </a:spcAft>
              <a:defRPr/>
            </a:pPr>
            <a:r>
              <a:rPr lang="en-US" sz="2800" dirty="0">
                <a:solidFill>
                  <a:prstClr val="white"/>
                </a:solidFill>
                <a:latin typeface="Franklin Gothic Medium" panose="020B0603020102020204" pitchFamily="34" charset="0"/>
              </a:rPr>
              <a:t>NUTRITION: EVERYDAY CHOICES</a:t>
            </a:r>
          </a:p>
        </p:txBody>
      </p:sp>
      <p:sp>
        <p:nvSpPr>
          <p:cNvPr id="3" name="Content Placeholder 2"/>
          <p:cNvSpPr>
            <a:spLocks noGrp="1"/>
          </p:cNvSpPr>
          <p:nvPr>
            <p:ph idx="1"/>
          </p:nvPr>
        </p:nvSpPr>
        <p:spPr>
          <a:xfrm>
            <a:off x="628650" y="2091690"/>
            <a:ext cx="7886700" cy="4085273"/>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262E237F-6CD3-4A2A-AFAA-AB8AFF15180B}"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68B74F00-55CE-4C31-AFE9-641A336001D3}" type="slidenum">
              <a:rPr lang="en-CA"/>
              <a:pPr>
                <a:defRPr/>
              </a:pPr>
              <a:t>‹#›</a:t>
            </a:fld>
            <a:endParaRPr lang="en-CA"/>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b="0" baseline="0">
                <a:solidFill>
                  <a:schemeClr val="bg2">
                    <a:lumMod val="10000"/>
                  </a:schemeClr>
                </a:solidFill>
                <a:latin typeface="Franklin Gothic Medium" panose="020B0603020102020204" pitchFamily="34" charset="0"/>
              </a:defRPr>
            </a:lvl1pPr>
          </a:lstStyle>
          <a:p>
            <a:r>
              <a:rPr lang="en-US"/>
              <a:t>Click to edit Master title style</a:t>
            </a:r>
            <a:endParaRPr lang="en-CA" dirty="0"/>
          </a:p>
        </p:txBody>
      </p:sp>
      <p:sp>
        <p:nvSpPr>
          <p:cNvPr id="7" name="Content Placeholder 2"/>
          <p:cNvSpPr>
            <a:spLocks noGrp="1"/>
          </p:cNvSpPr>
          <p:nvPr>
            <p:ph idx="1"/>
          </p:nvPr>
        </p:nvSpPr>
        <p:spPr>
          <a:xfrm>
            <a:off x="628650" y="1690689"/>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2"/>
          <p:cNvSpPr>
            <a:spLocks noGrp="1"/>
          </p:cNvSpPr>
          <p:nvPr>
            <p:ph type="dt" sz="half" idx="10"/>
          </p:nvPr>
        </p:nvSpPr>
        <p:spPr/>
        <p:txBody>
          <a:bodyPr/>
          <a:lstStyle>
            <a:lvl1pPr>
              <a:defRPr/>
            </a:lvl1pPr>
          </a:lstStyle>
          <a:p>
            <a:pPr>
              <a:defRPr/>
            </a:pPr>
            <a:fld id="{73607BC3-A3AE-4C77-91E5-FA8E7EC3417B}" type="datetime1">
              <a:rPr lang="en-CA" smtClean="0"/>
              <a:pPr>
                <a:defRPr/>
              </a:pPr>
              <a:t>2022-05-27</a:t>
            </a:fld>
            <a:endParaRPr lang="en-CA"/>
          </a:p>
        </p:txBody>
      </p:sp>
      <p:sp>
        <p:nvSpPr>
          <p:cNvPr id="5" name="Footer Placeholder 3"/>
          <p:cNvSpPr>
            <a:spLocks noGrp="1"/>
          </p:cNvSpPr>
          <p:nvPr>
            <p:ph type="ftr" sz="quarter" idx="11"/>
          </p:nvPr>
        </p:nvSpPr>
        <p:spPr/>
        <p:txBody>
          <a:bodyPr/>
          <a:lstStyle>
            <a:lvl1pPr>
              <a:defRPr/>
            </a:lvl1pPr>
          </a:lstStyle>
          <a:p>
            <a:pPr>
              <a:defRPr/>
            </a:pPr>
            <a:r>
              <a:rPr lang="en-CA"/>
              <a:t>Copyright © John Wiley &amp; Sons Canada, Ltd.</a:t>
            </a:r>
          </a:p>
        </p:txBody>
      </p:sp>
      <p:sp>
        <p:nvSpPr>
          <p:cNvPr id="6" name="Slide Number Placeholder 4"/>
          <p:cNvSpPr>
            <a:spLocks noGrp="1"/>
          </p:cNvSpPr>
          <p:nvPr>
            <p:ph type="sldNum" sz="quarter" idx="12"/>
          </p:nvPr>
        </p:nvSpPr>
        <p:spPr/>
        <p:txBody>
          <a:bodyPr/>
          <a:lstStyle>
            <a:lvl1pPr>
              <a:defRPr/>
            </a:lvl1pPr>
          </a:lstStyle>
          <a:p>
            <a:pPr>
              <a:defRPr/>
            </a:pPr>
            <a:fld id="{D739271D-E0B5-4A37-93CE-746ADCD87140}" type="slidenum">
              <a:rPr lang="en-CA"/>
              <a:pPr>
                <a:defRPr/>
              </a:pPr>
              <a:t>‹#›</a:t>
            </a:fld>
            <a:endParaRPr lang="en-CA"/>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4" name="Rectangle 3"/>
          <p:cNvSpPr/>
          <p:nvPr/>
        </p:nvSpPr>
        <p:spPr>
          <a:xfrm>
            <a:off x="0" y="0"/>
            <a:ext cx="1141413" cy="7018338"/>
          </a:xfrm>
          <a:prstGeom prst="rect">
            <a:avLst/>
          </a:prstGeom>
          <a:blipFill>
            <a:blip r:embed="rId2" cstate="print">
              <a:alphaModFix amt="48000"/>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CA">
              <a:solidFill>
                <a:prstClr val="white"/>
              </a:solidFill>
            </a:endParaRPr>
          </a:p>
        </p:txBody>
      </p:sp>
      <p:sp>
        <p:nvSpPr>
          <p:cNvPr id="9" name="Title 1"/>
          <p:cNvSpPr>
            <a:spLocks noGrp="1"/>
          </p:cNvSpPr>
          <p:nvPr>
            <p:ph type="title"/>
          </p:nvPr>
        </p:nvSpPr>
        <p:spPr>
          <a:xfrm>
            <a:off x="1140143" y="290829"/>
            <a:ext cx="7886700" cy="1417638"/>
          </a:xfrm>
          <a:noFill/>
        </p:spPr>
        <p:txBody>
          <a:bodyPr/>
          <a:lstStyle>
            <a:lvl1pPr>
              <a:defRPr>
                <a:latin typeface="Franklin Gothic Medium" panose="020B0603020102020204" pitchFamily="34" charset="0"/>
              </a:defRPr>
            </a:lvl1pPr>
          </a:lstStyle>
          <a:p>
            <a:r>
              <a:rPr lang="en-US"/>
              <a:t>Click to edit Master title style</a:t>
            </a:r>
            <a:endParaRPr lang="en-CA" dirty="0"/>
          </a:p>
        </p:txBody>
      </p:sp>
      <p:sp>
        <p:nvSpPr>
          <p:cNvPr id="10" name="Content Placeholder 2"/>
          <p:cNvSpPr>
            <a:spLocks noGrp="1"/>
          </p:cNvSpPr>
          <p:nvPr>
            <p:ph idx="13"/>
          </p:nvPr>
        </p:nvSpPr>
        <p:spPr>
          <a:xfrm>
            <a:off x="1140143" y="1738948"/>
            <a:ext cx="7886700" cy="4525963"/>
          </a:xfrm>
        </p:spPr>
        <p:txBody>
          <a:bodyPr/>
          <a:lstStyle>
            <a:lvl1pPr>
              <a:defRPr baseline="0">
                <a:latin typeface="Arial" panose="020B0604020202020204" pitchFamily="34" charset="0"/>
                <a:cs typeface="Arial" panose="020B0604020202020204" pitchFamily="34" charset="0"/>
              </a:defRPr>
            </a:lvl1pPr>
            <a:lvl2pPr>
              <a:defRPr baseline="0">
                <a:solidFill>
                  <a:srgbClr val="F24529"/>
                </a:solidFill>
                <a:latin typeface="Arial" panose="020B0604020202020204" pitchFamily="34" charset="0"/>
                <a:cs typeface="Arial" panose="020B0604020202020204" pitchFamily="34" charset="0"/>
              </a:defRPr>
            </a:lvl2pPr>
            <a:lvl3pPr>
              <a:defRPr baseline="0">
                <a:solidFill>
                  <a:srgbClr val="895736"/>
                </a:solidFill>
                <a:latin typeface="Arial" panose="020B0604020202020204" pitchFamily="34" charset="0"/>
                <a:cs typeface="Arial" panose="020B0604020202020204" pitchFamily="34" charset="0"/>
              </a:defRPr>
            </a:lvl3pPr>
            <a:lvl4pPr>
              <a:defRPr baseline="0">
                <a:latin typeface="Arial" panose="020B0604020202020204" pitchFamily="34" charset="0"/>
                <a:cs typeface="Arial" panose="020B0604020202020204" pitchFamily="34" charset="0"/>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3"/>
          <p:cNvSpPr>
            <a:spLocks noGrp="1"/>
          </p:cNvSpPr>
          <p:nvPr>
            <p:ph type="dt" sz="half" idx="14"/>
          </p:nvPr>
        </p:nvSpPr>
        <p:spPr/>
        <p:txBody>
          <a:bodyPr/>
          <a:lstStyle>
            <a:lvl1pPr>
              <a:defRPr/>
            </a:lvl1pPr>
          </a:lstStyle>
          <a:p>
            <a:pPr>
              <a:defRPr/>
            </a:pPr>
            <a:fld id="{B8B3ECCA-21C0-4B95-AE32-2E8A3D14F4CC}" type="datetime1">
              <a:rPr lang="en-CA" smtClean="0"/>
              <a:pPr>
                <a:defRPr/>
              </a:pPr>
              <a:t>2022-05-27</a:t>
            </a:fld>
            <a:endParaRPr lang="en-CA"/>
          </a:p>
        </p:txBody>
      </p:sp>
      <p:sp>
        <p:nvSpPr>
          <p:cNvPr id="6" name="Footer Placeholder 4"/>
          <p:cNvSpPr>
            <a:spLocks noGrp="1"/>
          </p:cNvSpPr>
          <p:nvPr>
            <p:ph type="ftr" sz="quarter" idx="15"/>
          </p:nvPr>
        </p:nvSpPr>
        <p:spPr/>
        <p:txBody>
          <a:bodyPr/>
          <a:lstStyle>
            <a:lvl1pPr>
              <a:defRPr/>
            </a:lvl1pPr>
          </a:lstStyle>
          <a:p>
            <a:pPr>
              <a:defRPr/>
            </a:pPr>
            <a:r>
              <a:rPr lang="en-CA"/>
              <a:t>Copyright © John Wiley &amp; Sons Canada, Ltd.</a:t>
            </a:r>
          </a:p>
        </p:txBody>
      </p:sp>
      <p:sp>
        <p:nvSpPr>
          <p:cNvPr id="7" name="Slide Number Placeholder 5"/>
          <p:cNvSpPr>
            <a:spLocks noGrp="1"/>
          </p:cNvSpPr>
          <p:nvPr>
            <p:ph type="sldNum" sz="quarter" idx="16"/>
          </p:nvPr>
        </p:nvSpPr>
        <p:spPr/>
        <p:txBody>
          <a:bodyPr/>
          <a:lstStyle>
            <a:lvl1pPr>
              <a:defRPr/>
            </a:lvl1pPr>
          </a:lstStyle>
          <a:p>
            <a:pPr>
              <a:defRPr/>
            </a:pPr>
            <a:fld id="{03962187-2043-47A9-B473-9493FE673138}" type="slidenum">
              <a:rPr lang="en-CA"/>
              <a:pPr>
                <a:defRPr/>
              </a:pPr>
              <a:t>‹#›</a:t>
            </a:fld>
            <a:endParaRPr lang="en-CA"/>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cstate="print">
            <a:lum/>
          </a:blip>
          <a:srcRect/>
          <a:stretch>
            <a:fillRect t="17000" b="-1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1363663"/>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4800" u="sng" dirty="0">
                <a:solidFill>
                  <a:prstClr val="white"/>
                </a:solidFill>
              </a:rPr>
              <a:t>VISUALIZING NUTRITION</a:t>
            </a:r>
          </a:p>
          <a:p>
            <a:pPr algn="ctr" fontAlgn="auto">
              <a:spcBef>
                <a:spcPts val="0"/>
              </a:spcBef>
              <a:spcAft>
                <a:spcPts val="0"/>
              </a:spcAft>
              <a:defRPr/>
            </a:pPr>
            <a:r>
              <a:rPr lang="en-CA" sz="2000" dirty="0">
                <a:solidFill>
                  <a:prstClr val="white"/>
                </a:solidFill>
              </a:rPr>
              <a:t>CANADIAN EDITION</a:t>
            </a:r>
          </a:p>
          <a:p>
            <a:pPr algn="ctr" fontAlgn="auto">
              <a:spcBef>
                <a:spcPts val="0"/>
              </a:spcBef>
              <a:spcAft>
                <a:spcPts val="0"/>
              </a:spcAft>
              <a:defRPr/>
            </a:pPr>
            <a:r>
              <a:rPr lang="en-CA" dirty="0">
                <a:solidFill>
                  <a:prstClr val="white"/>
                </a:solidFill>
              </a:rPr>
              <a:t>Mary B. Grosvenor • Lori A. Smolin • Diana Bedoya</a:t>
            </a: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cstate="print">
            <a:lum/>
          </a:blip>
          <a:srcRect/>
          <a:stretch>
            <a:fillRect b="-1000"/>
          </a:stretch>
        </a:blipFill>
        <a:effectLst/>
      </p:bgPr>
    </p:bg>
    <p:spTree>
      <p:nvGrpSpPr>
        <p:cNvPr id="1" name=""/>
        <p:cNvGrpSpPr/>
        <p:nvPr/>
      </p:nvGrpSpPr>
      <p:grpSpPr>
        <a:xfrm>
          <a:off x="0" y="0"/>
          <a:ext cx="0" cy="0"/>
          <a:chOff x="0" y="0"/>
          <a:chExt cx="0" cy="0"/>
        </a:xfrm>
      </p:grpSpPr>
      <p:pic>
        <p:nvPicPr>
          <p:cNvPr id="2" name="Picture 6"/>
          <p:cNvPicPr>
            <a:picLocks noChangeAspect="1"/>
          </p:cNvPicPr>
          <p:nvPr/>
        </p:nvPicPr>
        <p:blipFill>
          <a:blip r:embed="rId3" cstate="print"/>
          <a:srcRect/>
          <a:stretch>
            <a:fillRect/>
          </a:stretch>
        </p:blipFill>
        <p:spPr bwMode="auto">
          <a:xfrm>
            <a:off x="2149475" y="2962275"/>
            <a:ext cx="5121275" cy="1687513"/>
          </a:xfrm>
          <a:prstGeom prst="rect">
            <a:avLst/>
          </a:prstGeom>
          <a:noFill/>
          <a:ln w="9525">
            <a:noFill/>
            <a:miter lim="800000"/>
            <a:headEnd/>
            <a:tailEnd/>
          </a:ln>
        </p:spPr>
      </p:pic>
      <p:sp>
        <p:nvSpPr>
          <p:cNvPr id="3" name="TextBox 2"/>
          <p:cNvSpPr txBox="1">
            <a:spLocks noChangeArrowheads="1"/>
          </p:cNvSpPr>
          <p:nvPr/>
        </p:nvSpPr>
        <p:spPr bwMode="auto">
          <a:xfrm>
            <a:off x="6751638" y="5799138"/>
            <a:ext cx="23256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CA">
                <a:solidFill>
                  <a:prstClr val="white"/>
                </a:solidFill>
                <a:cs typeface="Arial" pitchFamily="34" charset="0"/>
              </a:rPr>
              <a:t>*TITLE SLIDE OPTION 2</a:t>
            </a: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p:nvSpPr>
        <p:spPr>
          <a:xfrm>
            <a:off x="628650" y="1479550"/>
            <a:ext cx="7886700" cy="514350"/>
          </a:xfrm>
          <a:prstGeom prst="rect">
            <a:avLst/>
          </a:prstGeom>
          <a:solidFill>
            <a:srgbClr val="F24529"/>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CA" sz="3200" dirty="0">
                <a:solidFill>
                  <a:prstClr val="white"/>
                </a:solidFill>
                <a:latin typeface="Franklin Gothic Medium" panose="020B0603020102020204" pitchFamily="34" charset="0"/>
              </a:rPr>
              <a:t>LEARNING OBJECTIVES</a:t>
            </a:r>
          </a:p>
        </p:txBody>
      </p:sp>
      <p:pic>
        <p:nvPicPr>
          <p:cNvPr id="5" name="Picture 7"/>
          <p:cNvPicPr>
            <a:picLocks noChangeAspect="1"/>
          </p:cNvPicPr>
          <p:nvPr/>
        </p:nvPicPr>
        <p:blipFill>
          <a:blip r:embed="rId2" cstate="print"/>
          <a:srcRect/>
          <a:stretch>
            <a:fillRect/>
          </a:stretch>
        </p:blipFill>
        <p:spPr bwMode="auto">
          <a:xfrm>
            <a:off x="498475" y="236538"/>
            <a:ext cx="8016875" cy="1243012"/>
          </a:xfrm>
          <a:prstGeom prst="rect">
            <a:avLst/>
          </a:prstGeom>
          <a:noFill/>
          <a:ln w="9525">
            <a:noFill/>
            <a:miter lim="800000"/>
            <a:headEnd/>
            <a:tailEnd/>
          </a:ln>
        </p:spPr>
      </p:pic>
      <p:sp>
        <p:nvSpPr>
          <p:cNvPr id="3" name="Content Placeholder 2"/>
          <p:cNvSpPr>
            <a:spLocks noGrp="1"/>
          </p:cNvSpPr>
          <p:nvPr>
            <p:ph idx="1"/>
          </p:nvPr>
        </p:nvSpPr>
        <p:spPr>
          <a:xfrm>
            <a:off x="628650" y="1993107"/>
            <a:ext cx="7886700" cy="4183856"/>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Char char="•"/>
              <a:tabLst/>
              <a:defRPr/>
            </a:lvl1pPr>
            <a:lvl3pPr>
              <a:defRPr sz="20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dirty="0"/>
          </a:p>
        </p:txBody>
      </p:sp>
      <p:sp>
        <p:nvSpPr>
          <p:cNvPr id="6" name="Date Placeholder 3"/>
          <p:cNvSpPr>
            <a:spLocks noGrp="1"/>
          </p:cNvSpPr>
          <p:nvPr>
            <p:ph type="dt" sz="half" idx="10"/>
          </p:nvPr>
        </p:nvSpPr>
        <p:spPr/>
        <p:txBody>
          <a:bodyPr/>
          <a:lstStyle>
            <a:lvl1pPr>
              <a:defRPr/>
            </a:lvl1pPr>
          </a:lstStyle>
          <a:p>
            <a:pPr>
              <a:defRPr/>
            </a:pPr>
            <a:fld id="{456C9289-E2C2-4DE9-A9D5-BF6C749CF401}" type="datetime1">
              <a:rPr lang="en-CA" smtClean="0"/>
              <a:pPr>
                <a:defRPr/>
              </a:pPr>
              <a:t>2022-05-27</a:t>
            </a:fld>
            <a:endParaRPr lang="en-CA"/>
          </a:p>
        </p:txBody>
      </p:sp>
      <p:sp>
        <p:nvSpPr>
          <p:cNvPr id="7" name="Footer Placeholder 4"/>
          <p:cNvSpPr>
            <a:spLocks noGrp="1"/>
          </p:cNvSpPr>
          <p:nvPr>
            <p:ph type="ftr" sz="quarter" idx="11"/>
          </p:nvPr>
        </p:nvSpPr>
        <p:spPr/>
        <p:txBody>
          <a:bodyPr/>
          <a:lstStyle>
            <a:lvl1pPr>
              <a:defRPr/>
            </a:lvl1pPr>
          </a:lstStyle>
          <a:p>
            <a:pPr>
              <a:defRPr/>
            </a:pPr>
            <a:r>
              <a:rPr lang="en-CA"/>
              <a:t>Copyright © John Wiley &amp; Sons Canada, Ltd.</a:t>
            </a:r>
          </a:p>
        </p:txBody>
      </p:sp>
      <p:sp>
        <p:nvSpPr>
          <p:cNvPr id="8" name="Slide Number Placeholder 5"/>
          <p:cNvSpPr>
            <a:spLocks noGrp="1"/>
          </p:cNvSpPr>
          <p:nvPr>
            <p:ph type="sldNum" sz="quarter" idx="12"/>
          </p:nvPr>
        </p:nvSpPr>
        <p:spPr/>
        <p:txBody>
          <a:bodyPr/>
          <a:lstStyle>
            <a:lvl1pPr>
              <a:defRPr/>
            </a:lvl1pPr>
          </a:lstStyle>
          <a:p>
            <a:pPr>
              <a:defRPr/>
            </a:pPr>
            <a:fld id="{22FAD829-32E6-47D8-AA2B-868D701263C5}" type="slidenum">
              <a:rPr lang="en-CA"/>
              <a:pPr>
                <a:defRPr/>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57.xml"/><Relationship Id="rId7" Type="http://schemas.openxmlformats.org/officeDocument/2006/relationships/theme" Target="../theme/theme10.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4" Type="http://schemas.openxmlformats.org/officeDocument/2006/relationships/slideLayout" Target="../slideLayouts/slideLayout58.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63.xml"/><Relationship Id="rId7" Type="http://schemas.openxmlformats.org/officeDocument/2006/relationships/theme" Target="../theme/theme11.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5" Type="http://schemas.openxmlformats.org/officeDocument/2006/relationships/slideLayout" Target="../slideLayouts/slideLayout65.xml"/><Relationship Id="rId4" Type="http://schemas.openxmlformats.org/officeDocument/2006/relationships/slideLayout" Target="../slideLayouts/slideLayout64.xml"/></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theme" Target="../theme/theme12.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75.xml"/><Relationship Id="rId7" Type="http://schemas.openxmlformats.org/officeDocument/2006/relationships/theme" Target="../theme/theme13.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5" Type="http://schemas.openxmlformats.org/officeDocument/2006/relationships/slideLayout" Target="../slideLayouts/slideLayout77.xml"/><Relationship Id="rId4" Type="http://schemas.openxmlformats.org/officeDocument/2006/relationships/slideLayout" Target="../slideLayouts/slideLayout76.xml"/></Relationships>
</file>

<file path=ppt/slideMasters/_rels/slideMaster1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81.xml"/><Relationship Id="rId7" Type="http://schemas.openxmlformats.org/officeDocument/2006/relationships/theme" Target="../theme/theme14.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5" Type="http://schemas.openxmlformats.org/officeDocument/2006/relationships/slideLayout" Target="../slideLayouts/slideLayout83.xml"/><Relationship Id="rId4" Type="http://schemas.openxmlformats.org/officeDocument/2006/relationships/slideLayout" Target="../slideLayouts/slideLayout82.xml"/></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87.xml"/><Relationship Id="rId7" Type="http://schemas.openxmlformats.org/officeDocument/2006/relationships/theme" Target="../theme/theme15.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5" Type="http://schemas.openxmlformats.org/officeDocument/2006/relationships/slideLayout" Target="../slideLayouts/slideLayout89.xml"/><Relationship Id="rId4" Type="http://schemas.openxmlformats.org/officeDocument/2006/relationships/slideLayout" Target="../slideLayouts/slideLayout88.xml"/></Relationships>
</file>

<file path=ppt/slideMasters/_rels/slideMaster1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3.xml"/><Relationship Id="rId7" Type="http://schemas.openxmlformats.org/officeDocument/2006/relationships/theme" Target="../theme/theme16.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9.xml"/><Relationship Id="rId7" Type="http://schemas.openxmlformats.org/officeDocument/2006/relationships/theme" Target="../theme/theme17.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5" Type="http://schemas.openxmlformats.org/officeDocument/2006/relationships/slideLayout" Target="../slideLayouts/slideLayout101.xml"/><Relationship Id="rId4" Type="http://schemas.openxmlformats.org/officeDocument/2006/relationships/slideLayout" Target="../slideLayouts/slideLayout100.xml"/></Relationships>
</file>

<file path=ppt/slideMasters/_rels/slideMaster1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05.xml"/><Relationship Id="rId7" Type="http://schemas.openxmlformats.org/officeDocument/2006/relationships/theme" Target="../theme/theme18.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5" Type="http://schemas.openxmlformats.org/officeDocument/2006/relationships/slideLayout" Target="../slideLayouts/slideLayout107.xml"/><Relationship Id="rId4" Type="http://schemas.openxmlformats.org/officeDocument/2006/relationships/slideLayout" Target="../slideLayouts/slideLayout106.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1.xml"/><Relationship Id="rId7"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3.xml"/><Relationship Id="rId7"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9.xml"/><Relationship Id="rId7" Type="http://schemas.openxmlformats.org/officeDocument/2006/relationships/theme" Target="../theme/theme7.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45.xml"/><Relationship Id="rId7" Type="http://schemas.openxmlformats.org/officeDocument/2006/relationships/theme" Target="../theme/theme8.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51.xml"/><Relationship Id="rId7" Type="http://schemas.openxmlformats.org/officeDocument/2006/relationships/theme" Target="../theme/theme9.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2051"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64288"/>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cs typeface="+mn-cs"/>
              </a:defRPr>
            </a:lvl1pPr>
          </a:lstStyle>
          <a:p>
            <a:pPr>
              <a:defRPr/>
            </a:pPr>
            <a:fld id="{86438E36-1C7F-4353-BDDE-20128B19A195}" type="datetime1">
              <a:rPr lang="en-CA" smtClean="0"/>
              <a:pPr>
                <a:defRPr/>
              </a:pPr>
              <a:t>2022-05-27</a:t>
            </a:fld>
            <a:endParaRPr lang="en-CA"/>
          </a:p>
        </p:txBody>
      </p:sp>
      <p:sp>
        <p:nvSpPr>
          <p:cNvPr id="5" name="Footer Placeholder 4"/>
          <p:cNvSpPr>
            <a:spLocks noGrp="1"/>
          </p:cNvSpPr>
          <p:nvPr>
            <p:ph type="ftr" sz="quarter" idx="3"/>
          </p:nvPr>
        </p:nvSpPr>
        <p:spPr>
          <a:xfrm>
            <a:off x="3486150" y="6364288"/>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ea typeface="+mn-ea"/>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64288"/>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cs typeface="+mn-cs"/>
              </a:defRPr>
            </a:lvl1pPr>
          </a:lstStyle>
          <a:p>
            <a:pPr>
              <a:defRPr/>
            </a:pPr>
            <a:fld id="{1D49B1E9-38DC-4427-8071-B2FB56A8F340}"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069" r:id="rId1"/>
    <p:sldLayoutId id="2147485070" r:id="rId2"/>
    <p:sldLayoutId id="2147485071" r:id="rId3"/>
    <p:sldLayoutId id="2147485072" r:id="rId4"/>
    <p:sldLayoutId id="2147485073" r:id="rId5"/>
    <p:sldLayoutId id="2147485074" r:id="rId6"/>
  </p:sldLayoutIdLst>
  <p:hf sldNum="0" hdr="0" ftr="0" dt="0"/>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Calibri Light" pitchFamily="34" charset="0"/>
        </a:defRPr>
      </a:lvl2pPr>
      <a:lvl3pPr algn="l" rtl="0" eaLnBrk="0" fontAlgn="base" hangingPunct="0">
        <a:spcBef>
          <a:spcPct val="0"/>
        </a:spcBef>
        <a:spcAft>
          <a:spcPct val="0"/>
        </a:spcAft>
        <a:defRPr sz="4400">
          <a:solidFill>
            <a:schemeClr val="tx1"/>
          </a:solidFill>
          <a:latin typeface="Calibri Light" pitchFamily="34" charset="0"/>
        </a:defRPr>
      </a:lvl3pPr>
      <a:lvl4pPr algn="l" rtl="0" eaLnBrk="0" fontAlgn="base" hangingPunct="0">
        <a:spcBef>
          <a:spcPct val="0"/>
        </a:spcBef>
        <a:spcAft>
          <a:spcPct val="0"/>
        </a:spcAft>
        <a:defRPr sz="4400">
          <a:solidFill>
            <a:schemeClr val="tx1"/>
          </a:solidFill>
          <a:latin typeface="Calibri Light" pitchFamily="34" charset="0"/>
        </a:defRPr>
      </a:lvl4pPr>
      <a:lvl5pPr algn="l" rtl="0" eaLnBrk="0" fontAlgn="base" hangingPunct="0">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410"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7411"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207F8F7F-FB90-409D-BBEA-CA97CA4CC8B3}"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73E3B7CB-B88D-4891-85BE-C090F0D4E6D3}"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59" r:id="rId1"/>
    <p:sldLayoutId id="2147485160" r:id="rId2"/>
    <p:sldLayoutId id="2147485161" r:id="rId3"/>
    <p:sldLayoutId id="2147485162" r:id="rId4"/>
    <p:sldLayoutId id="2147485163" r:id="rId5"/>
    <p:sldLayoutId id="2147485164"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434"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843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CB6220E8-4DDE-40A9-ABFE-DF0B16A69ADE}"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EDBA845C-621D-4720-B63B-8D7B9D573148}"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65" r:id="rId1"/>
    <p:sldLayoutId id="2147485166" r:id="rId2"/>
    <p:sldLayoutId id="2147485167" r:id="rId3"/>
    <p:sldLayoutId id="2147485168" r:id="rId4"/>
    <p:sldLayoutId id="2147485169" r:id="rId5"/>
    <p:sldLayoutId id="2147485170"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458"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9459"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03F25AB0-719D-458C-977C-7822D5FB9375}"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443C3F9A-F66E-4077-84B5-105A36D54535}"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71" r:id="rId1"/>
    <p:sldLayoutId id="2147485172" r:id="rId2"/>
    <p:sldLayoutId id="2147485173" r:id="rId3"/>
    <p:sldLayoutId id="2147485174" r:id="rId4"/>
    <p:sldLayoutId id="2147485175" r:id="rId5"/>
    <p:sldLayoutId id="2147485176"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482"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20483"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C3FD2DB2-3FDE-43E9-903A-367B3D7937FF}"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EB92D506-8F9C-472B-ABC2-240A72C1B79E}"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77" r:id="rId1"/>
    <p:sldLayoutId id="2147485178" r:id="rId2"/>
    <p:sldLayoutId id="2147485179" r:id="rId3"/>
    <p:sldLayoutId id="2147485180" r:id="rId4"/>
    <p:sldLayoutId id="2147485181" r:id="rId5"/>
    <p:sldLayoutId id="2147485182"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554"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2355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E42F5D9C-7E60-4305-933E-65D01DC52842}"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34A527F2-837C-4B9A-82C0-91AE9940DD56}"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95" r:id="rId1"/>
    <p:sldLayoutId id="2147485196" r:id="rId2"/>
    <p:sldLayoutId id="2147485197" r:id="rId3"/>
    <p:sldLayoutId id="2147485198" r:id="rId4"/>
    <p:sldLayoutId id="2147485199" r:id="rId5"/>
    <p:sldLayoutId id="2147485200"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578"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24579"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92390017-1034-4C9B-91E7-773759E07193}"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42322D46-6468-4125-A836-F54A79897FA8}"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201" r:id="rId1"/>
    <p:sldLayoutId id="2147485202" r:id="rId2"/>
    <p:sldLayoutId id="2147485203" r:id="rId3"/>
    <p:sldLayoutId id="2147485204" r:id="rId4"/>
    <p:sldLayoutId id="2147485205" r:id="rId5"/>
    <p:sldLayoutId id="2147485206"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602"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25603"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0D3EABBB-9EE8-42A9-98E2-E3B6868252B5}"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AF32985D-3EA7-4FBB-B435-22E03E09BB83}"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207" r:id="rId1"/>
    <p:sldLayoutId id="2147485208" r:id="rId2"/>
    <p:sldLayoutId id="2147485209" r:id="rId3"/>
    <p:sldLayoutId id="2147485210" r:id="rId4"/>
    <p:sldLayoutId id="2147485211" r:id="rId5"/>
    <p:sldLayoutId id="2147485212"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874"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7987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0846282A-5DDF-4699-B4DE-BAC287CCB03F}"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B511F0FD-350F-42B7-84EE-533A752F6384}"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525" r:id="rId1"/>
    <p:sldLayoutId id="2147485526" r:id="rId2"/>
    <p:sldLayoutId id="2147485527" r:id="rId3"/>
    <p:sldLayoutId id="2147485528" r:id="rId4"/>
    <p:sldLayoutId id="2147485529" r:id="rId5"/>
    <p:sldLayoutId id="2147485530"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3970"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83971"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B6C84277-EB3E-4392-BAA1-096E315ECD5B}"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0A9976E7-0332-4692-A24E-EB6F25E869C4}"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549" r:id="rId1"/>
    <p:sldLayoutId id="2147485550" r:id="rId2"/>
    <p:sldLayoutId id="2147485551" r:id="rId3"/>
    <p:sldLayoutId id="2147485552" r:id="rId4"/>
    <p:sldLayoutId id="2147485553" r:id="rId5"/>
    <p:sldLayoutId id="2147485554"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4099"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6F4A0F28-AA25-489C-A329-F001E1BE8CAE}"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AB299839-E5EF-4BFB-9F1B-4332E99A6C86}"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081" r:id="rId1"/>
    <p:sldLayoutId id="2147485082" r:id="rId2"/>
    <p:sldLayoutId id="2147485083" r:id="rId3"/>
    <p:sldLayoutId id="2147485084" r:id="rId4"/>
    <p:sldLayoutId id="2147485085" r:id="rId5"/>
    <p:sldLayoutId id="2147485086"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2"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0243"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52FAC4A2-EB67-4408-953E-EB29140C4844}"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DBD8E93F-D179-4530-8F35-8169BC402DF2}"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17" r:id="rId1"/>
    <p:sldLayoutId id="2147485118" r:id="rId2"/>
    <p:sldLayoutId id="2147485119" r:id="rId3"/>
    <p:sldLayoutId id="2147485120" r:id="rId4"/>
    <p:sldLayoutId id="2147485121" r:id="rId5"/>
    <p:sldLayoutId id="2147485122"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6"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1267"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4FC1988F-0476-4DF3-A8B3-42A58CCF9EB2}"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28645A9A-8224-42FD-B344-EB77B12D1A01}"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23" r:id="rId1"/>
    <p:sldLayoutId id="2147485124" r:id="rId2"/>
    <p:sldLayoutId id="2147485125" r:id="rId3"/>
    <p:sldLayoutId id="2147485126" r:id="rId4"/>
    <p:sldLayoutId id="2147485127" r:id="rId5"/>
    <p:sldLayoutId id="2147485128"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90"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2291"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BC2D8D4C-537E-48BC-AB1B-CEC55843E1BC}"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DB61F6D0-DEC4-4E85-8DDA-D4D168B9666D}"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29" r:id="rId1"/>
    <p:sldLayoutId id="2147485130" r:id="rId2"/>
    <p:sldLayoutId id="2147485131" r:id="rId3"/>
    <p:sldLayoutId id="2147485132" r:id="rId4"/>
    <p:sldLayoutId id="2147485133" r:id="rId5"/>
    <p:sldLayoutId id="2147485134"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3315"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DE7ADE52-128D-4757-97B2-0DCDEE5E0E26}"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48AF2987-CAD7-4EB1-BD86-478AEB269836}"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35" r:id="rId1"/>
    <p:sldLayoutId id="2147485136" r:id="rId2"/>
    <p:sldLayoutId id="2147485137" r:id="rId3"/>
    <p:sldLayoutId id="2147485138" r:id="rId4"/>
    <p:sldLayoutId id="2147485139" r:id="rId5"/>
    <p:sldLayoutId id="2147485140"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338"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4339"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F56E468A-AE42-4857-BB2F-927A9546ED0E}"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D99AFD84-434C-4048-8F31-1CC9291BE189}"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41" r:id="rId1"/>
    <p:sldLayoutId id="2147485142" r:id="rId2"/>
    <p:sldLayoutId id="2147485143" r:id="rId3"/>
    <p:sldLayoutId id="2147485144" r:id="rId4"/>
    <p:sldLayoutId id="2147485145" r:id="rId5"/>
    <p:sldLayoutId id="2147485146"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362"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5363"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53705B91-7C4F-449F-968E-991A5BD3D90F}"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9D560B40-6636-4469-92B9-55B9D18B7F0C}"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47" r:id="rId1"/>
    <p:sldLayoutId id="2147485148" r:id="rId2"/>
    <p:sldLayoutId id="2147485149" r:id="rId3"/>
    <p:sldLayoutId id="2147485150" r:id="rId4"/>
    <p:sldLayoutId id="2147485151" r:id="rId5"/>
    <p:sldLayoutId id="2147485152"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86" name="Title Placeholder 1"/>
          <p:cNvSpPr>
            <a:spLocks noGrp="1"/>
          </p:cNvSpPr>
          <p:nvPr>
            <p:ph type="title"/>
          </p:nvPr>
        </p:nvSpPr>
        <p:spPr bwMode="auto">
          <a:xfrm>
            <a:off x="628650" y="365125"/>
            <a:ext cx="7886700" cy="1325563"/>
          </a:xfrm>
          <a:prstGeom prst="rect">
            <a:avLst/>
          </a:prstGeom>
          <a:blipFill dpi="0" rotWithShape="1">
            <a:blip r:embed="rId8" cstate="print">
              <a:alphaModFix amt="48000"/>
            </a:blip>
            <a:srcRect/>
            <a:stretch>
              <a:fillRect/>
            </a:stretch>
          </a:blip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CA"/>
          </a:p>
        </p:txBody>
      </p:sp>
      <p:sp>
        <p:nvSpPr>
          <p:cNvPr id="16387" name="Text Placeholder 2"/>
          <p:cNvSpPr>
            <a:spLocks noGrp="1"/>
          </p:cNvSpPr>
          <p:nvPr>
            <p:ph type="body" idx="1"/>
          </p:nvPr>
        </p:nvSpPr>
        <p:spPr bwMode="auto">
          <a:xfrm>
            <a:off x="628650" y="1825625"/>
            <a:ext cx="78867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628650" y="6356350"/>
            <a:ext cx="245745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cs typeface="+mn-cs"/>
              </a:defRPr>
            </a:lvl1pPr>
          </a:lstStyle>
          <a:p>
            <a:pPr>
              <a:defRPr/>
            </a:pPr>
            <a:fld id="{82A218A6-174E-4BBC-B91A-6EE22C1E5658}" type="datetime1">
              <a:rPr lang="en-CA" smtClean="0"/>
              <a:pPr>
                <a:defRPr/>
              </a:pPr>
              <a:t>2022-05-27</a:t>
            </a:fld>
            <a:endParaRPr lang="en-CA"/>
          </a:p>
        </p:txBody>
      </p:sp>
      <p:sp>
        <p:nvSpPr>
          <p:cNvPr id="5" name="Footer Placeholder 4"/>
          <p:cNvSpPr>
            <a:spLocks noGrp="1"/>
          </p:cNvSpPr>
          <p:nvPr>
            <p:ph type="ftr" sz="quarter" idx="3"/>
          </p:nvPr>
        </p:nvSpPr>
        <p:spPr>
          <a:xfrm>
            <a:off x="3486150" y="6356350"/>
            <a:ext cx="2171700" cy="365125"/>
          </a:xfrm>
          <a:prstGeom prst="rect">
            <a:avLst/>
          </a:prstGeom>
        </p:spPr>
        <p:txBody>
          <a:bodyPr vert="horz" lIns="91440" tIns="45720" rIns="91440" bIns="45720" rtlCol="0" anchor="ctr"/>
          <a:lstStyle>
            <a:lvl1pPr algn="ctr" fontAlgn="auto">
              <a:spcBef>
                <a:spcPts val="0"/>
              </a:spcBef>
              <a:spcAft>
                <a:spcPts val="0"/>
              </a:spcAft>
              <a:defRPr sz="1200" b="1">
                <a:solidFill>
                  <a:srgbClr val="F8F8F8">
                    <a:lumMod val="10000"/>
                  </a:srgbClr>
                </a:solidFill>
                <a:latin typeface="+mn-lt"/>
                <a:cs typeface="+mn-cs"/>
              </a:defRPr>
            </a:lvl1pPr>
          </a:lstStyle>
          <a:p>
            <a:pPr>
              <a:defRPr/>
            </a:pPr>
            <a:r>
              <a:rPr lang="en-CA"/>
              <a:t>Copyright © John Wiley &amp; Sons Canada, Ltd.</a:t>
            </a:r>
          </a:p>
        </p:txBody>
      </p:sp>
      <p:sp>
        <p:nvSpPr>
          <p:cNvPr id="6" name="Slide Number Placeholder 5"/>
          <p:cNvSpPr>
            <a:spLocks noGrp="1"/>
          </p:cNvSpPr>
          <p:nvPr>
            <p:ph type="sldNum" sz="quarter" idx="4"/>
          </p:nvPr>
        </p:nvSpPr>
        <p:spPr>
          <a:xfrm>
            <a:off x="6057900" y="6356350"/>
            <a:ext cx="245745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cs typeface="+mn-cs"/>
              </a:defRPr>
            </a:lvl1pPr>
          </a:lstStyle>
          <a:p>
            <a:pPr>
              <a:defRPr/>
            </a:pPr>
            <a:fld id="{9DEFB98C-9AD7-48C0-A6CF-F282D4B7645B}" type="slidenum">
              <a:rPr lang="en-CA"/>
              <a:pPr>
                <a:defRPr/>
              </a:pPr>
              <a:t>‹#›</a:t>
            </a:fld>
            <a:endParaRPr lang="en-CA"/>
          </a:p>
        </p:txBody>
      </p:sp>
    </p:spTree>
  </p:cSld>
  <p:clrMap bg1="lt1" tx1="dk1" bg2="lt2" tx2="dk2" accent1="accent1" accent2="accent2" accent3="accent3" accent4="accent4" accent5="accent5" accent6="accent6" hlink="hlink" folHlink="folHlink"/>
  <p:sldLayoutIdLst>
    <p:sldLayoutId id="2147485153" r:id="rId1"/>
    <p:sldLayoutId id="2147485154" r:id="rId2"/>
    <p:sldLayoutId id="2147485155" r:id="rId3"/>
    <p:sldLayoutId id="2147485156" r:id="rId4"/>
    <p:sldLayoutId id="2147485157" r:id="rId5"/>
    <p:sldLayoutId id="2147485158" r:id="rId6"/>
  </p:sldLayoutIdLst>
  <p:hf sldNum="0" hdr="0" ftr="0" dt="0"/>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Calibri Light" pitchFamily="34" charset="0"/>
        </a:defRPr>
      </a:lvl2pPr>
      <a:lvl3pPr algn="l" rtl="0" fontAlgn="base">
        <a:spcBef>
          <a:spcPct val="0"/>
        </a:spcBef>
        <a:spcAft>
          <a:spcPct val="0"/>
        </a:spcAft>
        <a:defRPr sz="4400">
          <a:solidFill>
            <a:schemeClr val="tx1"/>
          </a:solidFill>
          <a:latin typeface="Calibri Light" pitchFamily="34" charset="0"/>
        </a:defRPr>
      </a:lvl3pPr>
      <a:lvl4pPr algn="l" rtl="0" fontAlgn="base">
        <a:spcBef>
          <a:spcPct val="0"/>
        </a:spcBef>
        <a:spcAft>
          <a:spcPct val="0"/>
        </a:spcAft>
        <a:defRPr sz="4400">
          <a:solidFill>
            <a:schemeClr val="tx1"/>
          </a:solidFill>
          <a:latin typeface="Calibri Light" pitchFamily="34" charset="0"/>
        </a:defRPr>
      </a:lvl4pPr>
      <a:lvl5pPr algn="l" rtl="0" fontAlgn="base">
        <a:spcBef>
          <a:spcPct val="0"/>
        </a:spcBef>
        <a:spcAft>
          <a:spcPct val="0"/>
        </a:spcAft>
        <a:defRPr sz="4400">
          <a:solidFill>
            <a:schemeClr val="tx1"/>
          </a:solidFill>
          <a:latin typeface="Calibri Light" pitchFamily="34" charset="0"/>
        </a:defRPr>
      </a:lvl5pPr>
      <a:lvl6pPr marL="457200" algn="l" rtl="0" eaLnBrk="1" fontAlgn="base" hangingPunct="1">
        <a:spcBef>
          <a:spcPct val="0"/>
        </a:spcBef>
        <a:spcAft>
          <a:spcPct val="0"/>
        </a:spcAft>
        <a:defRPr sz="4400">
          <a:solidFill>
            <a:schemeClr val="tx1"/>
          </a:solidFill>
          <a:latin typeface="Calibri Light" pitchFamily="34" charset="0"/>
        </a:defRPr>
      </a:lvl6pPr>
      <a:lvl7pPr marL="914400" algn="l" rtl="0" eaLnBrk="1" fontAlgn="base" hangingPunct="1">
        <a:spcBef>
          <a:spcPct val="0"/>
        </a:spcBef>
        <a:spcAft>
          <a:spcPct val="0"/>
        </a:spcAft>
        <a:defRPr sz="4400">
          <a:solidFill>
            <a:schemeClr val="tx1"/>
          </a:solidFill>
          <a:latin typeface="Calibri Light" pitchFamily="34" charset="0"/>
        </a:defRPr>
      </a:lvl7pPr>
      <a:lvl8pPr marL="1371600" algn="l" rtl="0" eaLnBrk="1" fontAlgn="base" hangingPunct="1">
        <a:spcBef>
          <a:spcPct val="0"/>
        </a:spcBef>
        <a:spcAft>
          <a:spcPct val="0"/>
        </a:spcAft>
        <a:defRPr sz="4400">
          <a:solidFill>
            <a:schemeClr val="tx1"/>
          </a:solidFill>
          <a:latin typeface="Calibri Light" pitchFamily="34" charset="0"/>
        </a:defRPr>
      </a:lvl8pPr>
      <a:lvl9pPr marL="1828800" algn="l" rtl="0" eaLnBrk="1" fontAlgn="base" hangingPunct="1">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ct val="30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ct val="300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ct val="300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ct val="300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9.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9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Title 1"/>
          <p:cNvSpPr>
            <a:spLocks noGrp="1"/>
          </p:cNvSpPr>
          <p:nvPr>
            <p:ph type="title"/>
          </p:nvPr>
        </p:nvSpPr>
        <p:spPr>
          <a:xfrm>
            <a:off x="0" y="2514600"/>
            <a:ext cx="9144000" cy="1690688"/>
          </a:xfrm>
        </p:spPr>
        <p:txBody>
          <a:bodyPr/>
          <a:lstStyle/>
          <a:p>
            <a:pPr eaLnBrk="1" hangingPunct="1">
              <a:defRPr/>
            </a:pPr>
            <a:r>
              <a:rPr lang="en-US" sz="3200" dirty="0"/>
              <a:t>LIPIDS: OILS AND FATS </a:t>
            </a:r>
            <a:endParaRPr lang="en-CA" sz="4000" dirty="0">
              <a:solidFill>
                <a:schemeClr val="tx1"/>
              </a:solidFill>
            </a:endParaRPr>
          </a:p>
        </p:txBody>
      </p:sp>
      <p:sp>
        <p:nvSpPr>
          <p:cNvPr id="2" name="Rectangle 1"/>
          <p:cNvSpPr/>
          <p:nvPr/>
        </p:nvSpPr>
        <p:spPr>
          <a:xfrm>
            <a:off x="762000" y="5334000"/>
            <a:ext cx="7696200" cy="307777"/>
          </a:xfrm>
          <a:prstGeom prst="rect">
            <a:avLst/>
          </a:prstGeom>
        </p:spPr>
        <p:txBody>
          <a:bodyPr wrap="square">
            <a:spAutoFit/>
          </a:bodyPr>
          <a:lstStyle/>
          <a:p>
            <a:endParaRPr lang="en-AU"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dirty="0"/>
              <a:t>Triglycerides and fatty acids</a:t>
            </a:r>
            <a:endParaRPr lang="en-CA" dirty="0"/>
          </a:p>
        </p:txBody>
      </p:sp>
      <p:pic>
        <p:nvPicPr>
          <p:cNvPr id="649219" name="Image 1"/>
          <p:cNvPicPr>
            <a:picLocks noChangeAspect="1"/>
          </p:cNvPicPr>
          <p:nvPr/>
        </p:nvPicPr>
        <p:blipFill>
          <a:blip r:embed="rId2" cstate="print"/>
          <a:srcRect/>
          <a:stretch>
            <a:fillRect/>
          </a:stretch>
        </p:blipFill>
        <p:spPr bwMode="auto">
          <a:xfrm>
            <a:off x="762000" y="1304925"/>
            <a:ext cx="7620000" cy="4976813"/>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dirty="0"/>
              <a:t>Essential fatty acids</a:t>
            </a:r>
            <a:endParaRPr lang="en-CA" dirty="0"/>
          </a:p>
        </p:txBody>
      </p:sp>
      <p:sp>
        <p:nvSpPr>
          <p:cNvPr id="650243" name="Rectangle 6"/>
          <p:cNvSpPr txBox="1">
            <a:spLocks noChangeArrowheads="1"/>
          </p:cNvSpPr>
          <p:nvPr/>
        </p:nvSpPr>
        <p:spPr bwMode="auto">
          <a:xfrm>
            <a:off x="457200" y="2362200"/>
            <a:ext cx="3048000" cy="3540125"/>
          </a:xfrm>
          <a:prstGeom prst="rect">
            <a:avLst/>
          </a:prstGeom>
          <a:noFill/>
          <a:ln w="9525">
            <a:noFill/>
            <a:miter lim="800000"/>
            <a:headEnd/>
            <a:tailEnd/>
          </a:ln>
        </p:spPr>
        <p:txBody>
          <a:bodyPr/>
          <a:lstStyle/>
          <a:p>
            <a:pPr>
              <a:lnSpc>
                <a:spcPct val="90000"/>
              </a:lnSpc>
              <a:spcBef>
                <a:spcPct val="30000"/>
              </a:spcBef>
              <a:buFont typeface="Wingdings" pitchFamily="2" charset="2"/>
              <a:buNone/>
            </a:pPr>
            <a:r>
              <a:rPr lang="en-US" sz="2400" dirty="0">
                <a:latin typeface="Arial" pitchFamily="34" charset="0"/>
                <a:cs typeface="Arial" pitchFamily="34" charset="0"/>
              </a:rPr>
              <a:t>Fatty acid composition of food</a:t>
            </a:r>
          </a:p>
        </p:txBody>
      </p:sp>
      <p:pic>
        <p:nvPicPr>
          <p:cNvPr id="650244" name="Image 2"/>
          <p:cNvPicPr>
            <a:picLocks noChangeAspect="1"/>
          </p:cNvPicPr>
          <p:nvPr/>
        </p:nvPicPr>
        <p:blipFill>
          <a:blip r:embed="rId2" cstate="print"/>
          <a:srcRect/>
          <a:stretch>
            <a:fillRect/>
          </a:stretch>
        </p:blipFill>
        <p:spPr bwMode="auto">
          <a:xfrm>
            <a:off x="3581400" y="1371600"/>
            <a:ext cx="4914900" cy="48069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Content Placeholder 2"/>
          <p:cNvSpPr>
            <a:spLocks noGrp="1"/>
          </p:cNvSpPr>
          <p:nvPr>
            <p:ph idx="1"/>
          </p:nvPr>
        </p:nvSpPr>
        <p:spPr>
          <a:xfrm>
            <a:off x="628650" y="1690688"/>
            <a:ext cx="7886700" cy="4525962"/>
          </a:xfrm>
        </p:spPr>
        <p:txBody>
          <a:bodyPr/>
          <a:lstStyle/>
          <a:p>
            <a:r>
              <a:rPr lang="fr-FR" sz="2400" dirty="0" err="1">
                <a:latin typeface="Arial" charset="0"/>
                <a:cs typeface="Arial" charset="0"/>
              </a:rPr>
              <a:t>Humans</a:t>
            </a:r>
            <a:r>
              <a:rPr lang="fr-FR" sz="2400" dirty="0">
                <a:latin typeface="Arial" charset="0"/>
                <a:cs typeface="Arial" charset="0"/>
              </a:rPr>
              <a:t> are </a:t>
            </a:r>
            <a:r>
              <a:rPr lang="fr-FR" sz="2400" dirty="0" err="1">
                <a:latin typeface="Arial" charset="0"/>
                <a:cs typeface="Arial" charset="0"/>
              </a:rPr>
              <a:t>unable</a:t>
            </a:r>
            <a:r>
              <a:rPr lang="fr-FR" sz="2400" dirty="0">
                <a:latin typeface="Arial" charset="0"/>
                <a:cs typeface="Arial" charset="0"/>
              </a:rPr>
              <a:t> to </a:t>
            </a:r>
            <a:r>
              <a:rPr lang="fr-FR" sz="2400" dirty="0" err="1">
                <a:latin typeface="Arial" charset="0"/>
                <a:cs typeface="Arial" charset="0"/>
              </a:rPr>
              <a:t>synthesize</a:t>
            </a:r>
            <a:r>
              <a:rPr lang="fr-FR" sz="2400" dirty="0">
                <a:latin typeface="Arial" charset="0"/>
                <a:cs typeface="Arial" charset="0"/>
              </a:rPr>
              <a:t> </a:t>
            </a:r>
            <a:r>
              <a:rPr lang="fr-FR" sz="2400" dirty="0" err="1">
                <a:latin typeface="Arial" charset="0"/>
                <a:cs typeface="Arial" charset="0"/>
              </a:rPr>
              <a:t>fatty</a:t>
            </a:r>
            <a:r>
              <a:rPr lang="fr-FR" sz="2400" dirty="0">
                <a:latin typeface="Arial" charset="0"/>
                <a:cs typeface="Arial" charset="0"/>
              </a:rPr>
              <a:t> </a:t>
            </a:r>
            <a:r>
              <a:rPr lang="fr-FR" sz="2400" dirty="0" err="1">
                <a:latin typeface="Arial" charset="0"/>
                <a:cs typeface="Arial" charset="0"/>
              </a:rPr>
              <a:t>acids</a:t>
            </a:r>
            <a:r>
              <a:rPr lang="fr-FR" sz="2400" dirty="0">
                <a:latin typeface="Arial" charset="0"/>
                <a:cs typeface="Arial" charset="0"/>
              </a:rPr>
              <a:t> </a:t>
            </a:r>
            <a:r>
              <a:rPr lang="fr-FR" sz="2400" dirty="0" err="1">
                <a:latin typeface="Arial" charset="0"/>
                <a:cs typeface="Arial" charset="0"/>
              </a:rPr>
              <a:t>that</a:t>
            </a:r>
            <a:r>
              <a:rPr lang="fr-FR" sz="2400" dirty="0">
                <a:latin typeface="Arial" charset="0"/>
                <a:cs typeface="Arial" charset="0"/>
              </a:rPr>
              <a:t> have double bonds in the omega-6 and omega-3 positions</a:t>
            </a:r>
          </a:p>
          <a:p>
            <a:endParaRPr lang="fr-FR" sz="2400" dirty="0">
              <a:latin typeface="Arial" charset="0"/>
              <a:cs typeface="Arial" charset="0"/>
            </a:endParaRPr>
          </a:p>
          <a:p>
            <a:r>
              <a:rPr lang="fr-FR" sz="2400" dirty="0" err="1">
                <a:latin typeface="Arial" charset="0"/>
                <a:cs typeface="Arial" charset="0"/>
              </a:rPr>
              <a:t>Therefore</a:t>
            </a:r>
            <a:r>
              <a:rPr lang="fr-FR" sz="2400" dirty="0">
                <a:latin typeface="Arial" charset="0"/>
                <a:cs typeface="Arial" charset="0"/>
              </a:rPr>
              <a:t> </a:t>
            </a:r>
            <a:r>
              <a:rPr lang="fr-FR" sz="2400" dirty="0" err="1">
                <a:solidFill>
                  <a:srgbClr val="C00000"/>
                </a:solidFill>
                <a:latin typeface="Arial" charset="0"/>
                <a:cs typeface="Arial" charset="0"/>
              </a:rPr>
              <a:t>linoleic</a:t>
            </a:r>
            <a:r>
              <a:rPr lang="fr-FR" sz="2400" dirty="0">
                <a:solidFill>
                  <a:srgbClr val="C00000"/>
                </a:solidFill>
                <a:latin typeface="Arial" charset="0"/>
                <a:cs typeface="Arial" charset="0"/>
              </a:rPr>
              <a:t> </a:t>
            </a:r>
            <a:r>
              <a:rPr lang="fr-FR" sz="2400" dirty="0" err="1">
                <a:solidFill>
                  <a:srgbClr val="C00000"/>
                </a:solidFill>
                <a:latin typeface="Arial" charset="0"/>
                <a:cs typeface="Arial" charset="0"/>
              </a:rPr>
              <a:t>acid</a:t>
            </a:r>
            <a:r>
              <a:rPr lang="fr-FR" sz="2400" dirty="0">
                <a:solidFill>
                  <a:srgbClr val="C00000"/>
                </a:solidFill>
                <a:latin typeface="Arial" charset="0"/>
                <a:cs typeface="Arial" charset="0"/>
              </a:rPr>
              <a:t> (LA) </a:t>
            </a:r>
            <a:r>
              <a:rPr lang="fr-FR" sz="2400" b="1" dirty="0">
                <a:latin typeface="Arial" charset="0"/>
                <a:cs typeface="Arial" charset="0"/>
              </a:rPr>
              <a:t>(omega-6) </a:t>
            </a:r>
            <a:r>
              <a:rPr lang="fr-FR" sz="2400" dirty="0">
                <a:latin typeface="Arial" charset="0"/>
                <a:cs typeface="Arial" charset="0"/>
              </a:rPr>
              <a:t>and</a:t>
            </a:r>
            <a:r>
              <a:rPr lang="fr-FR" sz="2400" b="1" dirty="0">
                <a:latin typeface="Arial" charset="0"/>
                <a:cs typeface="Arial" charset="0"/>
              </a:rPr>
              <a:t> </a:t>
            </a:r>
            <a:r>
              <a:rPr lang="fr-FR" sz="2400" dirty="0">
                <a:solidFill>
                  <a:srgbClr val="C00000"/>
                </a:solidFill>
                <a:latin typeface="Arial" charset="0"/>
                <a:cs typeface="Arial" charset="0"/>
              </a:rPr>
              <a:t>alpha-</a:t>
            </a:r>
            <a:r>
              <a:rPr lang="fr-FR" sz="2400" dirty="0" err="1">
                <a:solidFill>
                  <a:srgbClr val="C00000"/>
                </a:solidFill>
                <a:latin typeface="Arial" charset="0"/>
                <a:cs typeface="Arial" charset="0"/>
              </a:rPr>
              <a:t>linolenic</a:t>
            </a:r>
            <a:r>
              <a:rPr lang="fr-FR" sz="2400" dirty="0">
                <a:solidFill>
                  <a:srgbClr val="C00000"/>
                </a:solidFill>
                <a:latin typeface="Arial" charset="0"/>
                <a:cs typeface="Arial" charset="0"/>
              </a:rPr>
              <a:t> </a:t>
            </a:r>
            <a:r>
              <a:rPr lang="fr-FR" sz="2400" dirty="0" err="1">
                <a:solidFill>
                  <a:srgbClr val="C00000"/>
                </a:solidFill>
                <a:latin typeface="Arial" charset="0"/>
                <a:cs typeface="Arial" charset="0"/>
              </a:rPr>
              <a:t>acid</a:t>
            </a:r>
            <a:r>
              <a:rPr lang="fr-FR" sz="2400" dirty="0">
                <a:solidFill>
                  <a:srgbClr val="C00000"/>
                </a:solidFill>
                <a:latin typeface="Arial" charset="0"/>
                <a:cs typeface="Arial" charset="0"/>
              </a:rPr>
              <a:t> (ALA) </a:t>
            </a:r>
            <a:r>
              <a:rPr lang="fr-FR" sz="2400" b="1" dirty="0">
                <a:latin typeface="Arial" charset="0"/>
                <a:cs typeface="Arial" charset="0"/>
              </a:rPr>
              <a:t>(</a:t>
            </a:r>
            <a:r>
              <a:rPr lang="hu-HU" sz="2400" b="1" dirty="0">
                <a:latin typeface="Arial" charset="0"/>
                <a:cs typeface="Arial" charset="0"/>
              </a:rPr>
              <a:t>omega-3) </a:t>
            </a:r>
            <a:r>
              <a:rPr lang="fr-FR" sz="2400" dirty="0">
                <a:latin typeface="Arial" charset="0"/>
                <a:cs typeface="Arial" charset="0"/>
              </a:rPr>
              <a:t>are </a:t>
            </a:r>
            <a:r>
              <a:rPr lang="fr-FR" sz="2400" dirty="0" err="1">
                <a:latin typeface="Arial" charset="0"/>
                <a:cs typeface="Arial" charset="0"/>
              </a:rPr>
              <a:t>considered</a:t>
            </a:r>
            <a:r>
              <a:rPr lang="fr-FR" sz="2400" b="1" dirty="0">
                <a:latin typeface="Arial" charset="0"/>
                <a:cs typeface="Arial" charset="0"/>
              </a:rPr>
              <a:t> </a:t>
            </a:r>
            <a:r>
              <a:rPr lang="fr-FR" sz="2400" dirty="0">
                <a:solidFill>
                  <a:srgbClr val="C00000"/>
                </a:solidFill>
                <a:latin typeface="Arial" charset="0"/>
                <a:cs typeface="Arial" charset="0"/>
              </a:rPr>
              <a:t>essential </a:t>
            </a:r>
            <a:r>
              <a:rPr lang="fr-FR" sz="2400" dirty="0" err="1">
                <a:solidFill>
                  <a:srgbClr val="C00000"/>
                </a:solidFill>
                <a:latin typeface="Arial" charset="0"/>
                <a:cs typeface="Arial" charset="0"/>
              </a:rPr>
              <a:t>fatty</a:t>
            </a:r>
            <a:r>
              <a:rPr lang="fr-FR" sz="2400" dirty="0">
                <a:solidFill>
                  <a:srgbClr val="C00000"/>
                </a:solidFill>
                <a:latin typeface="Arial" charset="0"/>
                <a:cs typeface="Arial" charset="0"/>
              </a:rPr>
              <a:t> </a:t>
            </a:r>
            <a:r>
              <a:rPr lang="fr-FR" sz="2400" dirty="0" err="1">
                <a:solidFill>
                  <a:srgbClr val="C00000"/>
                </a:solidFill>
                <a:latin typeface="Arial" charset="0"/>
                <a:cs typeface="Arial" charset="0"/>
              </a:rPr>
              <a:t>acids</a:t>
            </a:r>
            <a:r>
              <a:rPr lang="fr-FR" sz="2400" dirty="0">
                <a:solidFill>
                  <a:srgbClr val="C00000"/>
                </a:solidFill>
                <a:latin typeface="Arial" charset="0"/>
                <a:cs typeface="Arial" charset="0"/>
              </a:rPr>
              <a:t> (</a:t>
            </a:r>
            <a:r>
              <a:rPr lang="fr-FR" sz="2400" dirty="0" err="1">
                <a:solidFill>
                  <a:srgbClr val="C00000"/>
                </a:solidFill>
                <a:latin typeface="Arial" charset="0"/>
                <a:cs typeface="Arial" charset="0"/>
              </a:rPr>
              <a:t>EFAs</a:t>
            </a:r>
            <a:r>
              <a:rPr lang="fr-FR" sz="2400" dirty="0">
                <a:solidFill>
                  <a:srgbClr val="C00000"/>
                </a:solidFill>
                <a:latin typeface="Arial" charset="0"/>
                <a:cs typeface="Arial" charset="0"/>
              </a:rPr>
              <a:t>) </a:t>
            </a:r>
            <a:r>
              <a:rPr lang="fr-FR" sz="2400" dirty="0">
                <a:latin typeface="Arial" charset="0"/>
                <a:cs typeface="Arial" charset="0"/>
              </a:rPr>
              <a:t>and must </a:t>
            </a:r>
            <a:r>
              <a:rPr lang="fr-FR" sz="2400" dirty="0" err="1">
                <a:latin typeface="Arial" charset="0"/>
                <a:cs typeface="Arial" charset="0"/>
              </a:rPr>
              <a:t>be</a:t>
            </a:r>
            <a:r>
              <a:rPr lang="fr-FR" sz="2400" dirty="0">
                <a:latin typeface="Arial" charset="0"/>
                <a:cs typeface="Arial" charset="0"/>
              </a:rPr>
              <a:t> </a:t>
            </a:r>
            <a:r>
              <a:rPr lang="fr-FR" sz="2400" dirty="0" err="1">
                <a:latin typeface="Arial" charset="0"/>
                <a:cs typeface="Arial" charset="0"/>
              </a:rPr>
              <a:t>consumed</a:t>
            </a:r>
            <a:r>
              <a:rPr lang="fr-FR" sz="2400" dirty="0">
                <a:latin typeface="Arial" charset="0"/>
                <a:cs typeface="Arial" charset="0"/>
              </a:rPr>
              <a:t> in the </a:t>
            </a:r>
            <a:r>
              <a:rPr lang="fr-FR" sz="2400" dirty="0" err="1">
                <a:latin typeface="Arial" charset="0"/>
                <a:cs typeface="Arial" charset="0"/>
              </a:rPr>
              <a:t>diet</a:t>
            </a:r>
            <a:endParaRPr lang="fr-FR" sz="2400" dirty="0">
              <a:latin typeface="Arial" charset="0"/>
              <a:cs typeface="Arial" charset="0"/>
            </a:endParaRPr>
          </a:p>
        </p:txBody>
      </p:sp>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dirty="0"/>
              <a:t>Essential fatty acids</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Content Placeholder 2"/>
          <p:cNvSpPr>
            <a:spLocks noGrp="1"/>
          </p:cNvSpPr>
          <p:nvPr>
            <p:ph idx="1"/>
          </p:nvPr>
        </p:nvSpPr>
        <p:spPr>
          <a:xfrm>
            <a:off x="628650" y="1690688"/>
            <a:ext cx="7886700" cy="4525962"/>
          </a:xfrm>
        </p:spPr>
        <p:txBody>
          <a:bodyPr/>
          <a:lstStyle/>
          <a:p>
            <a:r>
              <a:rPr lang="en-CA" sz="2400" dirty="0">
                <a:latin typeface="Arial" charset="0"/>
                <a:cs typeface="Arial" charset="0"/>
              </a:rPr>
              <a:t>Important for the formation of membrane phospholipids, for fertility, red blood cell structure, metabolism, etc.</a:t>
            </a:r>
          </a:p>
          <a:p>
            <a:endParaRPr lang="en-CA" sz="2400" dirty="0">
              <a:solidFill>
                <a:srgbClr val="0070C0"/>
              </a:solidFill>
              <a:latin typeface="Arial" charset="0"/>
              <a:cs typeface="Arial" charset="0"/>
            </a:endParaRPr>
          </a:p>
          <a:p>
            <a:r>
              <a:rPr lang="en-CA" sz="2400" dirty="0">
                <a:latin typeface="Arial" charset="0"/>
                <a:cs typeface="Arial" charset="0"/>
              </a:rPr>
              <a:t>Used to make regulatory proteins called </a:t>
            </a:r>
            <a:r>
              <a:rPr lang="en-CA" sz="2400" dirty="0">
                <a:solidFill>
                  <a:srgbClr val="C00000"/>
                </a:solidFill>
                <a:latin typeface="Arial" charset="0"/>
                <a:cs typeface="Arial" charset="0"/>
              </a:rPr>
              <a:t>eicosanoids</a:t>
            </a:r>
            <a:r>
              <a:rPr lang="en-CA" sz="2400" dirty="0">
                <a:latin typeface="Arial" charset="0"/>
                <a:cs typeface="Arial" charset="0"/>
              </a:rPr>
              <a:t> </a:t>
            </a:r>
          </a:p>
          <a:p>
            <a:pPr lvl="1"/>
            <a:r>
              <a:rPr lang="en-CA" sz="2000" dirty="0">
                <a:solidFill>
                  <a:srgbClr val="C00000"/>
                </a:solidFill>
                <a:latin typeface="Arial" charset="0"/>
                <a:cs typeface="Arial" charset="0"/>
              </a:rPr>
              <a:t>Omega-3 eicosanoids reduce inflammation, lower blood pressure and have other health benefits</a:t>
            </a:r>
          </a:p>
        </p:txBody>
      </p:sp>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dirty="0"/>
              <a:t>Essential fatty acids</a:t>
            </a:r>
            <a:endParaRPr lang="en-CA"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Content Placeholder 2"/>
          <p:cNvSpPr>
            <a:spLocks noGrp="1"/>
          </p:cNvSpPr>
          <p:nvPr>
            <p:ph idx="1"/>
          </p:nvPr>
        </p:nvSpPr>
        <p:spPr>
          <a:xfrm>
            <a:off x="628650" y="1690688"/>
            <a:ext cx="7886700" cy="4525962"/>
          </a:xfrm>
        </p:spPr>
        <p:txBody>
          <a:bodyPr/>
          <a:lstStyle/>
          <a:p>
            <a:r>
              <a:rPr lang="en-US" sz="2400" dirty="0">
                <a:latin typeface="Arial" charset="0"/>
                <a:cs typeface="Arial" charset="0"/>
              </a:rPr>
              <a:t>Small amounts occur naturally in dairy products</a:t>
            </a:r>
          </a:p>
          <a:p>
            <a:endParaRPr lang="en-US" sz="2400" dirty="0">
              <a:latin typeface="Arial" charset="0"/>
              <a:cs typeface="Arial" charset="0"/>
            </a:endParaRPr>
          </a:p>
          <a:p>
            <a:r>
              <a:rPr lang="en-US" sz="2400" dirty="0">
                <a:latin typeface="Arial" charset="0"/>
                <a:cs typeface="Arial" charset="0"/>
              </a:rPr>
              <a:t>Created when unsaturated fatty acids are partially converted to saturated fatty acids by the industrialized process of </a:t>
            </a:r>
            <a:r>
              <a:rPr lang="en-US" sz="2400" dirty="0">
                <a:solidFill>
                  <a:srgbClr val="C00000"/>
                </a:solidFill>
                <a:latin typeface="Arial" charset="0"/>
                <a:cs typeface="Arial" charset="0"/>
              </a:rPr>
              <a:t>hydrogenation</a:t>
            </a:r>
          </a:p>
          <a:p>
            <a:pPr lvl="1"/>
            <a:r>
              <a:rPr lang="en-US" sz="2000" dirty="0">
                <a:solidFill>
                  <a:srgbClr val="C00000"/>
                </a:solidFill>
                <a:latin typeface="Arial" charset="0"/>
                <a:cs typeface="Arial" charset="0"/>
              </a:rPr>
              <a:t>Some double bonds converted from </a:t>
            </a:r>
            <a:r>
              <a:rPr lang="en-US" sz="2000" i="1" dirty="0" err="1">
                <a:solidFill>
                  <a:srgbClr val="C00000"/>
                </a:solidFill>
                <a:latin typeface="Arial" charset="0"/>
                <a:cs typeface="Arial" charset="0"/>
              </a:rPr>
              <a:t>cis</a:t>
            </a:r>
            <a:r>
              <a:rPr lang="en-US" sz="2000" dirty="0">
                <a:solidFill>
                  <a:srgbClr val="C00000"/>
                </a:solidFill>
                <a:latin typeface="Arial" charset="0"/>
                <a:cs typeface="Arial" charset="0"/>
              </a:rPr>
              <a:t> to </a:t>
            </a:r>
            <a:r>
              <a:rPr lang="en-US" sz="2000" i="1" dirty="0">
                <a:solidFill>
                  <a:srgbClr val="C00000"/>
                </a:solidFill>
                <a:latin typeface="Arial" charset="0"/>
                <a:cs typeface="Arial" charset="0"/>
              </a:rPr>
              <a:t>trans </a:t>
            </a:r>
            <a:r>
              <a:rPr lang="en-US" sz="2000" dirty="0">
                <a:solidFill>
                  <a:srgbClr val="C00000"/>
                </a:solidFill>
                <a:latin typeface="Arial" charset="0"/>
                <a:cs typeface="Arial" charset="0"/>
              </a:rPr>
              <a:t>configuration</a:t>
            </a:r>
          </a:p>
          <a:p>
            <a:pPr lvl="1"/>
            <a:r>
              <a:rPr lang="en-US" sz="2000" dirty="0">
                <a:solidFill>
                  <a:srgbClr val="C00000"/>
                </a:solidFill>
                <a:latin typeface="Arial" charset="0"/>
                <a:cs typeface="Arial" charset="0"/>
              </a:rPr>
              <a:t>Decrease the rancidity and increase shelf life</a:t>
            </a:r>
          </a:p>
          <a:p>
            <a:pPr lvl="1"/>
            <a:endParaRPr lang="en-US" sz="2000" dirty="0">
              <a:latin typeface="Arial" charset="0"/>
              <a:cs typeface="Arial" charset="0"/>
            </a:endParaRPr>
          </a:p>
          <a:p>
            <a:r>
              <a:rPr lang="en-US" sz="2400" dirty="0">
                <a:latin typeface="Arial" charset="0"/>
                <a:cs typeface="Arial" charset="0"/>
              </a:rPr>
              <a:t>Most health endangering dietary fats</a:t>
            </a:r>
          </a:p>
        </p:txBody>
      </p:sp>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i="1" dirty="0"/>
              <a:t>Trans</a:t>
            </a:r>
            <a:r>
              <a:rPr lang="en-US" dirty="0"/>
              <a:t>-fat (</a:t>
            </a:r>
            <a:r>
              <a:rPr lang="en-US" i="1" dirty="0"/>
              <a:t>trans</a:t>
            </a:r>
            <a:r>
              <a:rPr lang="en-US" dirty="0"/>
              <a:t>-fatty acids)</a:t>
            </a:r>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i="1" dirty="0"/>
              <a:t>Trans </a:t>
            </a:r>
            <a:r>
              <a:rPr lang="en-US" dirty="0"/>
              <a:t>fatty acids</a:t>
            </a:r>
            <a:endParaRPr lang="en-CA" dirty="0"/>
          </a:p>
        </p:txBody>
      </p:sp>
      <p:pic>
        <p:nvPicPr>
          <p:cNvPr id="656387" name="Image 1"/>
          <p:cNvPicPr>
            <a:picLocks noChangeAspect="1"/>
          </p:cNvPicPr>
          <p:nvPr/>
        </p:nvPicPr>
        <p:blipFill>
          <a:blip r:embed="rId2" cstate="print"/>
          <a:srcRect/>
          <a:stretch>
            <a:fillRect/>
          </a:stretch>
        </p:blipFill>
        <p:spPr bwMode="auto">
          <a:xfrm>
            <a:off x="457200" y="1325563"/>
            <a:ext cx="4791075" cy="4762500"/>
          </a:xfrm>
          <a:prstGeom prst="rect">
            <a:avLst/>
          </a:prstGeom>
          <a:noFill/>
          <a:ln w="9525">
            <a:noFill/>
            <a:miter lim="800000"/>
            <a:headEnd/>
            <a:tailEnd/>
          </a:ln>
        </p:spPr>
      </p:pic>
      <p:sp>
        <p:nvSpPr>
          <p:cNvPr id="656388" name="Rectangle 1"/>
          <p:cNvSpPr>
            <a:spLocks noChangeArrowheads="1"/>
          </p:cNvSpPr>
          <p:nvPr/>
        </p:nvSpPr>
        <p:spPr bwMode="auto">
          <a:xfrm>
            <a:off x="5588000" y="1600200"/>
            <a:ext cx="3276600" cy="3785652"/>
          </a:xfrm>
          <a:prstGeom prst="rect">
            <a:avLst/>
          </a:prstGeom>
          <a:noFill/>
          <a:ln w="9525">
            <a:noFill/>
            <a:miter lim="800000"/>
            <a:headEnd/>
            <a:tailEnd/>
          </a:ln>
        </p:spPr>
        <p:txBody>
          <a:bodyPr wrap="square">
            <a:spAutoFit/>
          </a:bodyPr>
          <a:lstStyle/>
          <a:p>
            <a:r>
              <a:rPr lang="en-CA" sz="2400" b="1" dirty="0"/>
              <a:t>a. </a:t>
            </a:r>
            <a:r>
              <a:rPr lang="en-CA" sz="2400" dirty="0"/>
              <a:t>The orientation of hydrogen atoms around the double bond distinguishes </a:t>
            </a:r>
            <a:r>
              <a:rPr lang="en-CA" sz="2400" i="1" dirty="0" err="1"/>
              <a:t>cis</a:t>
            </a:r>
            <a:r>
              <a:rPr lang="en-CA" sz="2400" i="1" dirty="0"/>
              <a:t> </a:t>
            </a:r>
            <a:r>
              <a:rPr lang="en-CA" sz="2400" dirty="0"/>
              <a:t>fatty acids from </a:t>
            </a:r>
            <a:r>
              <a:rPr lang="en-CA" sz="2400" b="1" i="1" dirty="0"/>
              <a:t>trans </a:t>
            </a:r>
            <a:r>
              <a:rPr lang="en-CA" sz="2400" b="1" dirty="0"/>
              <a:t>fatty acids</a:t>
            </a:r>
            <a:r>
              <a:rPr lang="en-CA" sz="2400" dirty="0"/>
              <a:t>. Most unsaturated fatty acids found in nature have double bonds in the </a:t>
            </a:r>
            <a:r>
              <a:rPr lang="en-CA" sz="2400" i="1" dirty="0" err="1"/>
              <a:t>cis</a:t>
            </a:r>
            <a:r>
              <a:rPr lang="en-CA" sz="2400" i="1" dirty="0"/>
              <a:t> </a:t>
            </a:r>
            <a:r>
              <a:rPr lang="en-CA" sz="2400" dirty="0"/>
              <a:t>configuration.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i="1" dirty="0"/>
              <a:t>Trans </a:t>
            </a:r>
            <a:r>
              <a:rPr lang="en-US" dirty="0"/>
              <a:t>fatty acids</a:t>
            </a:r>
            <a:endParaRPr lang="en-CA" dirty="0"/>
          </a:p>
        </p:txBody>
      </p:sp>
      <p:pic>
        <p:nvPicPr>
          <p:cNvPr id="657411" name="Picture 1"/>
          <p:cNvPicPr>
            <a:picLocks noChangeAspect="1"/>
          </p:cNvPicPr>
          <p:nvPr/>
        </p:nvPicPr>
        <p:blipFill>
          <a:blip r:embed="rId2" cstate="print"/>
          <a:srcRect/>
          <a:stretch>
            <a:fillRect/>
          </a:stretch>
        </p:blipFill>
        <p:spPr bwMode="auto">
          <a:xfrm>
            <a:off x="25400" y="1263650"/>
            <a:ext cx="5135563" cy="4495800"/>
          </a:xfrm>
          <a:prstGeom prst="rect">
            <a:avLst/>
          </a:prstGeom>
          <a:noFill/>
          <a:ln w="9525">
            <a:noFill/>
            <a:miter lim="800000"/>
            <a:headEnd/>
            <a:tailEnd/>
          </a:ln>
        </p:spPr>
      </p:pic>
      <p:sp>
        <p:nvSpPr>
          <p:cNvPr id="657412" name="Rectangle 1"/>
          <p:cNvSpPr>
            <a:spLocks noChangeArrowheads="1"/>
          </p:cNvSpPr>
          <p:nvPr/>
        </p:nvSpPr>
        <p:spPr bwMode="auto">
          <a:xfrm>
            <a:off x="5160963" y="1447800"/>
            <a:ext cx="3983037" cy="5170646"/>
          </a:xfrm>
          <a:prstGeom prst="rect">
            <a:avLst/>
          </a:prstGeom>
          <a:noFill/>
          <a:ln w="9525">
            <a:noFill/>
            <a:miter lim="800000"/>
            <a:headEnd/>
            <a:tailEnd/>
          </a:ln>
        </p:spPr>
        <p:txBody>
          <a:bodyPr wrap="square">
            <a:spAutoFit/>
          </a:bodyPr>
          <a:lstStyle/>
          <a:p>
            <a:r>
              <a:rPr lang="en-CA" sz="2400" b="1" dirty="0"/>
              <a:t>b. </a:t>
            </a:r>
            <a:r>
              <a:rPr lang="en-CA" sz="2400" dirty="0"/>
              <a:t>Small amounts of </a:t>
            </a:r>
            <a:r>
              <a:rPr lang="en-CA" sz="2400" i="1" dirty="0"/>
              <a:t>trans </a:t>
            </a:r>
            <a:r>
              <a:rPr lang="en-CA" sz="2400" dirty="0"/>
              <a:t>fatty acids occur naturally, and larger amounts are generated by hydrogenation. In 2007, Health Canada called on food manufacturers to voluntarily reduce the amount of </a:t>
            </a:r>
            <a:r>
              <a:rPr lang="en-CA" sz="2400" i="1" dirty="0"/>
              <a:t>trans </a:t>
            </a:r>
            <a:r>
              <a:rPr lang="en-CA" sz="2400" dirty="0"/>
              <a:t>fat in their products to less than 5% of total fat, which the majority of manufacturers have now complied with.</a:t>
            </a:r>
          </a:p>
          <a:p>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Content Placeholder 2"/>
          <p:cNvSpPr>
            <a:spLocks noGrp="1"/>
          </p:cNvSpPr>
          <p:nvPr>
            <p:ph idx="1"/>
          </p:nvPr>
        </p:nvSpPr>
        <p:spPr>
          <a:xfrm>
            <a:off x="628650" y="1690688"/>
            <a:ext cx="7886700" cy="4525962"/>
          </a:xfrm>
        </p:spPr>
        <p:txBody>
          <a:bodyPr/>
          <a:lstStyle/>
          <a:p>
            <a:r>
              <a:rPr lang="en-US" sz="2400" dirty="0">
                <a:latin typeface="Arial" charset="0"/>
                <a:cs typeface="Arial" charset="0"/>
              </a:rPr>
              <a:t>The dietary reference intake (DRIs):</a:t>
            </a:r>
          </a:p>
          <a:p>
            <a:pPr lvl="1"/>
            <a:r>
              <a:rPr lang="en-US" sz="2000" b="1" dirty="0">
                <a:solidFill>
                  <a:srgbClr val="C00000"/>
                </a:solidFill>
                <a:latin typeface="Arial" charset="0"/>
                <a:cs typeface="Arial" charset="0"/>
              </a:rPr>
              <a:t>Total fat: </a:t>
            </a:r>
            <a:r>
              <a:rPr lang="en-US" sz="2000" dirty="0">
                <a:solidFill>
                  <a:srgbClr val="C00000"/>
                </a:solidFill>
                <a:latin typeface="Arial" charset="0"/>
                <a:cs typeface="Arial" charset="0"/>
              </a:rPr>
              <a:t>20%–35% of total calories</a:t>
            </a:r>
          </a:p>
          <a:p>
            <a:pPr lvl="1"/>
            <a:r>
              <a:rPr lang="en-US" sz="2000" dirty="0">
                <a:solidFill>
                  <a:srgbClr val="C00000"/>
                </a:solidFill>
                <a:latin typeface="Arial" charset="0"/>
                <a:cs typeface="Arial" charset="0"/>
              </a:rPr>
              <a:t>30–40% for ages 1–3 &amp; 25–35% for ages 3–18</a:t>
            </a:r>
          </a:p>
          <a:p>
            <a:pPr lvl="1"/>
            <a:r>
              <a:rPr lang="en-US" sz="2000" dirty="0">
                <a:solidFill>
                  <a:srgbClr val="C00000"/>
                </a:solidFill>
                <a:latin typeface="Arial" charset="0"/>
                <a:cs typeface="Arial" charset="0"/>
              </a:rPr>
              <a:t>Adequate intake for linoleic acid = 12 g per day for women and 17 g per day for men</a:t>
            </a:r>
          </a:p>
          <a:p>
            <a:pPr lvl="1"/>
            <a:r>
              <a:rPr lang="en-US" sz="2000" dirty="0">
                <a:solidFill>
                  <a:srgbClr val="C00000"/>
                </a:solidFill>
                <a:latin typeface="Arial" charset="0"/>
                <a:cs typeface="Arial" charset="0"/>
              </a:rPr>
              <a:t>Adequate intake for alpha </a:t>
            </a:r>
            <a:r>
              <a:rPr lang="en-US" sz="2000" dirty="0" err="1">
                <a:solidFill>
                  <a:srgbClr val="C00000"/>
                </a:solidFill>
                <a:latin typeface="Arial" charset="0"/>
                <a:cs typeface="Arial" charset="0"/>
              </a:rPr>
              <a:t>linolenic</a:t>
            </a:r>
            <a:r>
              <a:rPr lang="en-US" sz="2000" dirty="0">
                <a:solidFill>
                  <a:srgbClr val="C00000"/>
                </a:solidFill>
                <a:latin typeface="Arial" charset="0"/>
                <a:cs typeface="Arial" charset="0"/>
              </a:rPr>
              <a:t> acid = 1.1.g per day for women and 1.6 g per day for men </a:t>
            </a:r>
          </a:p>
          <a:p>
            <a:pPr lvl="1"/>
            <a:r>
              <a:rPr lang="en-US" sz="2000" b="1" dirty="0">
                <a:solidFill>
                  <a:srgbClr val="C00000"/>
                </a:solidFill>
                <a:latin typeface="Arial" charset="0"/>
                <a:cs typeface="Arial" charset="0"/>
              </a:rPr>
              <a:t>Cholesterol, saturated fat, and </a:t>
            </a:r>
            <a:r>
              <a:rPr lang="en-US" sz="2000" b="1" i="1" dirty="0">
                <a:solidFill>
                  <a:srgbClr val="C00000"/>
                </a:solidFill>
                <a:latin typeface="Arial" charset="0"/>
                <a:cs typeface="Arial" charset="0"/>
              </a:rPr>
              <a:t>trans</a:t>
            </a:r>
            <a:r>
              <a:rPr lang="en-US" sz="2000" b="1" dirty="0">
                <a:solidFill>
                  <a:srgbClr val="C00000"/>
                </a:solidFill>
                <a:latin typeface="Arial" charset="0"/>
                <a:cs typeface="Arial" charset="0"/>
              </a:rPr>
              <a:t> fats:</a:t>
            </a:r>
            <a:r>
              <a:rPr lang="en-US" sz="2000" dirty="0">
                <a:solidFill>
                  <a:srgbClr val="C00000"/>
                </a:solidFill>
                <a:latin typeface="Arial" charset="0"/>
                <a:cs typeface="Arial" charset="0"/>
              </a:rPr>
              <a:t> keep intake to minimum</a:t>
            </a:r>
          </a:p>
        </p:txBody>
      </p:sp>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dirty="0"/>
              <a:t>Dietary lipid recommendations</a:t>
            </a: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Content Placeholder 2"/>
          <p:cNvSpPr>
            <a:spLocks noGrp="1"/>
          </p:cNvSpPr>
          <p:nvPr>
            <p:ph idx="1"/>
          </p:nvPr>
        </p:nvSpPr>
        <p:spPr>
          <a:xfrm>
            <a:off x="628650" y="1690688"/>
            <a:ext cx="7886700" cy="4525962"/>
          </a:xfrm>
        </p:spPr>
        <p:txBody>
          <a:bodyPr/>
          <a:lstStyle/>
          <a:p>
            <a:r>
              <a:rPr lang="en-CA" sz="2400" dirty="0">
                <a:latin typeface="Arial" charset="0"/>
                <a:cs typeface="Arial" charset="0"/>
              </a:rPr>
              <a:t>Cancer is a leading cause of death in Canada</a:t>
            </a:r>
          </a:p>
          <a:p>
            <a:endParaRPr lang="en-CA" sz="2400" dirty="0">
              <a:latin typeface="Arial" charset="0"/>
              <a:cs typeface="Arial" charset="0"/>
            </a:endParaRPr>
          </a:p>
          <a:p>
            <a:r>
              <a:rPr lang="en-CA" sz="2400" dirty="0">
                <a:latin typeface="Arial" charset="0"/>
                <a:cs typeface="Arial" charset="0"/>
              </a:rPr>
              <a:t>Research indicates that the risk of cancer may be decreased by choosing diets:</a:t>
            </a:r>
          </a:p>
          <a:p>
            <a:pPr lvl="1"/>
            <a:r>
              <a:rPr lang="en-CA" sz="2000" dirty="0">
                <a:solidFill>
                  <a:srgbClr val="C00000"/>
                </a:solidFill>
                <a:latin typeface="Arial" charset="0"/>
                <a:cs typeface="Arial" charset="0"/>
              </a:rPr>
              <a:t>high in fruits, vegetables, antioxidants and omega-3 fatty acids </a:t>
            </a:r>
          </a:p>
          <a:p>
            <a:pPr lvl="1"/>
            <a:r>
              <a:rPr lang="en-CA" sz="2000" dirty="0">
                <a:solidFill>
                  <a:srgbClr val="C00000"/>
                </a:solidFill>
                <a:latin typeface="Arial" charset="0"/>
                <a:cs typeface="Arial" charset="0"/>
              </a:rPr>
              <a:t>low in trans fats (more studies needed to determine the association between trans fats and some cancers)</a:t>
            </a:r>
          </a:p>
        </p:txBody>
      </p:sp>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CA" dirty="0"/>
              <a:t>Dietary fat and cancer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25563"/>
          </a:xfrm>
        </p:spPr>
        <p:txBody>
          <a:bodyPr rtlCol="0">
            <a:normAutofit/>
          </a:bodyPr>
          <a:lstStyle/>
          <a:p>
            <a:pPr fontAlgn="auto">
              <a:spcAft>
                <a:spcPts val="0"/>
              </a:spcAft>
              <a:defRPr/>
            </a:pPr>
            <a:r>
              <a:rPr lang="en-US" dirty="0"/>
              <a:t>Sources of dietary fats</a:t>
            </a:r>
            <a:endParaRPr lang="en-CA" dirty="0"/>
          </a:p>
        </p:txBody>
      </p:sp>
      <p:sp>
        <p:nvSpPr>
          <p:cNvPr id="635907" name="Content Placeholder 2"/>
          <p:cNvSpPr>
            <a:spLocks noGrp="1"/>
          </p:cNvSpPr>
          <p:nvPr>
            <p:ph idx="1"/>
          </p:nvPr>
        </p:nvSpPr>
        <p:spPr>
          <a:xfrm>
            <a:off x="628650" y="1690688"/>
            <a:ext cx="7886700" cy="4525962"/>
          </a:xfrm>
        </p:spPr>
        <p:txBody>
          <a:bodyPr/>
          <a:lstStyle/>
          <a:p>
            <a:r>
              <a:rPr lang="en-US" sz="2400" dirty="0">
                <a:solidFill>
                  <a:srgbClr val="C00000"/>
                </a:solidFill>
                <a:latin typeface="Arial" charset="0"/>
                <a:cs typeface="Arial" charset="0"/>
              </a:rPr>
              <a:t>Animal sources</a:t>
            </a:r>
            <a:r>
              <a:rPr lang="en-US" sz="2400" dirty="0">
                <a:latin typeface="Arial" charset="0"/>
                <a:cs typeface="Arial" charset="0"/>
              </a:rPr>
              <a:t>: meat, cheese, dairy</a:t>
            </a:r>
          </a:p>
          <a:p>
            <a:endParaRPr lang="en-US" sz="2400" dirty="0">
              <a:latin typeface="Arial" charset="0"/>
              <a:cs typeface="Arial" charset="0"/>
            </a:endParaRPr>
          </a:p>
          <a:p>
            <a:r>
              <a:rPr lang="en-US" sz="2400" dirty="0">
                <a:solidFill>
                  <a:srgbClr val="C00000"/>
                </a:solidFill>
                <a:latin typeface="Arial" charset="0"/>
                <a:cs typeface="Arial" charset="0"/>
              </a:rPr>
              <a:t>Plant sources</a:t>
            </a:r>
            <a:r>
              <a:rPr lang="en-US" sz="2400" dirty="0">
                <a:latin typeface="Arial" charset="0"/>
                <a:cs typeface="Arial" charset="0"/>
              </a:rPr>
              <a:t>: vegetable oils, nuts, avocados</a:t>
            </a:r>
          </a:p>
          <a:p>
            <a:endParaRPr lang="en-US" sz="2400" dirty="0">
              <a:latin typeface="Arial" charset="0"/>
              <a:cs typeface="Arial" charset="0"/>
            </a:endParaRPr>
          </a:p>
          <a:p>
            <a:r>
              <a:rPr lang="ja-JP" altLang="en-US" sz="2400" dirty="0">
                <a:solidFill>
                  <a:srgbClr val="C00000"/>
                </a:solidFill>
                <a:latin typeface="Arial" charset="0"/>
                <a:cs typeface="Arial" charset="0"/>
              </a:rPr>
              <a:t>“</a:t>
            </a:r>
            <a:r>
              <a:rPr lang="en-US" altLang="ja-JP" sz="2400" dirty="0">
                <a:solidFill>
                  <a:srgbClr val="C00000"/>
                </a:solidFill>
                <a:latin typeface="Arial" charset="0"/>
                <a:cs typeface="Arial" charset="0"/>
              </a:rPr>
              <a:t>Hidden</a:t>
            </a:r>
            <a:r>
              <a:rPr lang="en-CA" altLang="ja-JP" sz="2400" dirty="0">
                <a:solidFill>
                  <a:srgbClr val="C00000"/>
                </a:solidFill>
                <a:latin typeface="Arial" charset="0"/>
                <a:cs typeface="Arial" charset="0"/>
              </a:rPr>
              <a:t>” </a:t>
            </a:r>
            <a:r>
              <a:rPr lang="en-US" altLang="ja-JP" sz="2400" dirty="0">
                <a:solidFill>
                  <a:srgbClr val="C00000"/>
                </a:solidFill>
                <a:latin typeface="Arial" charset="0"/>
                <a:cs typeface="Arial" charset="0"/>
              </a:rPr>
              <a:t>dietary fat</a:t>
            </a:r>
            <a:r>
              <a:rPr lang="en-US" altLang="ja-JP" sz="2400" dirty="0">
                <a:latin typeface="Arial" charset="0"/>
                <a:cs typeface="Arial" charset="0"/>
              </a:rPr>
              <a:t>: French fries, pizza, pasta dishes, baked goods, salad dressings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Content Placeholder 2"/>
          <p:cNvSpPr>
            <a:spLocks noGrp="1"/>
          </p:cNvSpPr>
          <p:nvPr>
            <p:ph idx="1"/>
          </p:nvPr>
        </p:nvSpPr>
        <p:spPr>
          <a:xfrm>
            <a:off x="628650" y="1690688"/>
            <a:ext cx="7886700" cy="4525962"/>
          </a:xfrm>
        </p:spPr>
        <p:txBody>
          <a:bodyPr/>
          <a:lstStyle/>
          <a:p>
            <a:r>
              <a:rPr lang="en-CA" sz="2400" dirty="0">
                <a:solidFill>
                  <a:srgbClr val="C00000"/>
                </a:solidFill>
                <a:latin typeface="Arial" charset="0"/>
                <a:cs typeface="Arial" charset="0"/>
              </a:rPr>
              <a:t>Lipids: </a:t>
            </a:r>
            <a:r>
              <a:rPr lang="en-CA" sz="2400" dirty="0">
                <a:latin typeface="Arial" charset="0"/>
                <a:cs typeface="Arial" charset="0"/>
              </a:rPr>
              <a:t>a group of organic molecules, most of which do not dissolve in water</a:t>
            </a:r>
          </a:p>
          <a:p>
            <a:pPr marL="0" indent="0">
              <a:buNone/>
            </a:pPr>
            <a:endParaRPr lang="en-CA" sz="2400" dirty="0">
              <a:solidFill>
                <a:srgbClr val="0070C0"/>
              </a:solidFill>
              <a:latin typeface="Arial" charset="0"/>
              <a:cs typeface="Arial" charset="0"/>
            </a:endParaRPr>
          </a:p>
          <a:p>
            <a:r>
              <a:rPr lang="en-CA" sz="2400" dirty="0">
                <a:latin typeface="Arial" charset="0"/>
                <a:cs typeface="Arial" charset="0"/>
              </a:rPr>
              <a:t>Lipids include:</a:t>
            </a:r>
          </a:p>
          <a:p>
            <a:pPr lvl="1"/>
            <a:r>
              <a:rPr lang="en-CA" sz="2000" b="1" dirty="0">
                <a:solidFill>
                  <a:srgbClr val="C00000"/>
                </a:solidFill>
                <a:latin typeface="Arial" charset="0"/>
                <a:cs typeface="Arial" charset="0"/>
              </a:rPr>
              <a:t>Triglycerides</a:t>
            </a:r>
            <a:r>
              <a:rPr lang="en-CA" sz="2000" dirty="0">
                <a:solidFill>
                  <a:srgbClr val="C00000"/>
                </a:solidFill>
                <a:latin typeface="Arial" charset="0"/>
                <a:cs typeface="Arial" charset="0"/>
              </a:rPr>
              <a:t>: made up of </a:t>
            </a:r>
            <a:r>
              <a:rPr lang="en-CA" sz="2000" b="1" dirty="0">
                <a:solidFill>
                  <a:srgbClr val="C00000"/>
                </a:solidFill>
                <a:latin typeface="Arial" charset="0"/>
                <a:cs typeface="Arial" charset="0"/>
              </a:rPr>
              <a:t>fatty acids </a:t>
            </a:r>
            <a:r>
              <a:rPr lang="en-CA" sz="2000" dirty="0">
                <a:solidFill>
                  <a:srgbClr val="C00000"/>
                </a:solidFill>
                <a:latin typeface="Arial" charset="0"/>
                <a:cs typeface="Arial" charset="0"/>
              </a:rPr>
              <a:t>and </a:t>
            </a:r>
            <a:r>
              <a:rPr lang="en-CA" sz="2000" b="1" dirty="0">
                <a:solidFill>
                  <a:srgbClr val="C00000"/>
                </a:solidFill>
                <a:latin typeface="Arial" charset="0"/>
                <a:cs typeface="Arial" charset="0"/>
              </a:rPr>
              <a:t>glycerol</a:t>
            </a:r>
          </a:p>
          <a:p>
            <a:pPr lvl="2"/>
            <a:r>
              <a:rPr lang="en-CA" sz="1800" dirty="0">
                <a:solidFill>
                  <a:schemeClr val="tx1"/>
                </a:solidFill>
                <a:latin typeface="Arial" charset="0"/>
                <a:cs typeface="Arial" charset="0"/>
              </a:rPr>
              <a:t>Fatty acids are chains of carbon atoms with an acid group at one end of the chain</a:t>
            </a:r>
          </a:p>
          <a:p>
            <a:pPr lvl="2"/>
            <a:r>
              <a:rPr lang="en-CA" sz="1800" dirty="0">
                <a:solidFill>
                  <a:schemeClr val="tx1"/>
                </a:solidFill>
                <a:latin typeface="Arial" charset="0"/>
                <a:cs typeface="Arial" charset="0"/>
              </a:rPr>
              <a:t>They determine the triglyceride</a:t>
            </a:r>
            <a:r>
              <a:rPr lang="en-CA" altLang="en-US" sz="1800" dirty="0">
                <a:solidFill>
                  <a:schemeClr val="tx1"/>
                </a:solidFill>
                <a:latin typeface="Arial" charset="0"/>
                <a:cs typeface="Arial" charset="0"/>
              </a:rPr>
              <a:t>’</a:t>
            </a:r>
            <a:r>
              <a:rPr lang="en-CA" sz="1800" dirty="0">
                <a:solidFill>
                  <a:schemeClr val="tx1"/>
                </a:solidFill>
                <a:latin typeface="Arial" charset="0"/>
                <a:cs typeface="Arial" charset="0"/>
              </a:rPr>
              <a:t>s function in the body</a:t>
            </a:r>
          </a:p>
          <a:p>
            <a:pPr lvl="1"/>
            <a:r>
              <a:rPr lang="en-CA" sz="2000" b="1" dirty="0">
                <a:solidFill>
                  <a:srgbClr val="C00000"/>
                </a:solidFill>
                <a:latin typeface="Arial" charset="0"/>
                <a:cs typeface="Arial" charset="0"/>
              </a:rPr>
              <a:t>Phospholipids</a:t>
            </a:r>
            <a:r>
              <a:rPr lang="en-CA" sz="2000" dirty="0">
                <a:latin typeface="Arial" charset="0"/>
                <a:cs typeface="Arial" charset="0"/>
              </a:rPr>
              <a:t>: </a:t>
            </a:r>
            <a:r>
              <a:rPr lang="en-CA" sz="2000" dirty="0">
                <a:solidFill>
                  <a:srgbClr val="C00000"/>
                </a:solidFill>
                <a:latin typeface="Arial" charset="0"/>
                <a:cs typeface="Arial" charset="0"/>
              </a:rPr>
              <a:t>their structure includes a phosphorus atom</a:t>
            </a:r>
          </a:p>
          <a:p>
            <a:pPr lvl="1"/>
            <a:r>
              <a:rPr lang="en-CA" sz="2000" b="1" dirty="0">
                <a:solidFill>
                  <a:srgbClr val="C00000"/>
                </a:solidFill>
                <a:latin typeface="Arial" charset="0"/>
                <a:cs typeface="Arial" charset="0"/>
              </a:rPr>
              <a:t>Sterols</a:t>
            </a:r>
            <a:r>
              <a:rPr lang="en-CA" sz="2000" dirty="0">
                <a:solidFill>
                  <a:srgbClr val="C00000"/>
                </a:solidFill>
                <a:latin typeface="Arial" charset="0"/>
                <a:cs typeface="Arial" charset="0"/>
              </a:rPr>
              <a:t>: structure composed of multiple rings</a:t>
            </a:r>
          </a:p>
        </p:txBody>
      </p:sp>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CA" dirty="0"/>
              <a:t>Types of lipids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dirty="0"/>
              <a:t>Triglycerides and fatty acids</a:t>
            </a:r>
            <a:endParaRPr lang="en-CA" dirty="0"/>
          </a:p>
        </p:txBody>
      </p:sp>
      <p:pic>
        <p:nvPicPr>
          <p:cNvPr id="643075" name="Image 1"/>
          <p:cNvPicPr>
            <a:picLocks noChangeAspect="1"/>
          </p:cNvPicPr>
          <p:nvPr/>
        </p:nvPicPr>
        <p:blipFill>
          <a:blip r:embed="rId2" cstate="print"/>
          <a:srcRect/>
          <a:stretch>
            <a:fillRect/>
          </a:stretch>
        </p:blipFill>
        <p:spPr bwMode="auto">
          <a:xfrm>
            <a:off x="787400" y="3530600"/>
            <a:ext cx="5707063" cy="3327400"/>
          </a:xfrm>
          <a:prstGeom prst="rect">
            <a:avLst/>
          </a:prstGeom>
          <a:noFill/>
          <a:ln w="9525">
            <a:noFill/>
            <a:miter lim="800000"/>
            <a:headEnd/>
            <a:tailEnd/>
          </a:ln>
        </p:spPr>
      </p:pic>
      <p:sp>
        <p:nvSpPr>
          <p:cNvPr id="643076" name="Rectangle 6"/>
          <p:cNvSpPr txBox="1">
            <a:spLocks noChangeArrowheads="1"/>
          </p:cNvSpPr>
          <p:nvPr/>
        </p:nvSpPr>
        <p:spPr bwMode="auto">
          <a:xfrm>
            <a:off x="2006600" y="3495675"/>
            <a:ext cx="5024438" cy="3505200"/>
          </a:xfrm>
          <a:prstGeom prst="rect">
            <a:avLst/>
          </a:prstGeom>
          <a:noFill/>
          <a:ln w="9525">
            <a:noFill/>
            <a:miter lim="800000"/>
            <a:headEnd/>
            <a:tailEnd/>
          </a:ln>
        </p:spPr>
        <p:txBody>
          <a:bodyPr/>
          <a:lstStyle/>
          <a:p>
            <a:pPr eaLnBrk="0" hangingPunct="0">
              <a:spcBef>
                <a:spcPct val="20000"/>
              </a:spcBef>
              <a:buClr>
                <a:schemeClr val="accent1"/>
              </a:buClr>
              <a:buSzPct val="65000"/>
            </a:pPr>
            <a:endParaRPr lang="fr-FR" sz="3000"/>
          </a:p>
        </p:txBody>
      </p:sp>
      <p:sp>
        <p:nvSpPr>
          <p:cNvPr id="643077" name="Rectangle 1"/>
          <p:cNvSpPr>
            <a:spLocks noChangeArrowheads="1"/>
          </p:cNvSpPr>
          <p:nvPr/>
        </p:nvSpPr>
        <p:spPr bwMode="auto">
          <a:xfrm>
            <a:off x="152400" y="1417638"/>
            <a:ext cx="8839200" cy="2308324"/>
          </a:xfrm>
          <a:prstGeom prst="rect">
            <a:avLst/>
          </a:prstGeom>
          <a:noFill/>
          <a:ln w="9525">
            <a:noFill/>
            <a:miter lim="800000"/>
            <a:headEnd/>
            <a:tailEnd/>
          </a:ln>
        </p:spPr>
        <p:txBody>
          <a:bodyPr wrap="square">
            <a:spAutoFit/>
          </a:bodyPr>
          <a:lstStyle/>
          <a:p>
            <a:r>
              <a:rPr lang="en-CA" sz="2400" b="1" dirty="0"/>
              <a:t>a. </a:t>
            </a:r>
            <a:r>
              <a:rPr lang="en-CA" sz="2400" dirty="0"/>
              <a:t>A triglyceride contains glycerol and three fatty acids. The carbon chains of the fatty acids vary in length from short-chain fatty acids (4 to 7 carbons) to medium-chain (8 to 12 carbons) and long-chain fatty acids (more than 12 carbons). The types of fatty acids in triglycerides determine their texture, taste, physical characteristics, and actions in the body.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CA" dirty="0"/>
              <a:t>Triglycerides and fatty acids</a:t>
            </a:r>
          </a:p>
        </p:txBody>
      </p:sp>
      <p:pic>
        <p:nvPicPr>
          <p:cNvPr id="644099" name="Picture 2"/>
          <p:cNvPicPr>
            <a:picLocks noChangeAspect="1" noChangeArrowheads="1"/>
          </p:cNvPicPr>
          <p:nvPr/>
        </p:nvPicPr>
        <p:blipFill>
          <a:blip r:embed="rId2" cstate="print"/>
          <a:srcRect/>
          <a:stretch>
            <a:fillRect/>
          </a:stretch>
        </p:blipFill>
        <p:spPr bwMode="auto">
          <a:xfrm>
            <a:off x="533400" y="1495425"/>
            <a:ext cx="3429000" cy="2295525"/>
          </a:xfrm>
          <a:prstGeom prst="rect">
            <a:avLst/>
          </a:prstGeom>
          <a:noFill/>
          <a:ln w="9525">
            <a:noFill/>
            <a:miter lim="800000"/>
            <a:headEnd/>
            <a:tailEnd/>
          </a:ln>
        </p:spPr>
      </p:pic>
      <p:sp>
        <p:nvSpPr>
          <p:cNvPr id="644100" name="Rectangle 3"/>
          <p:cNvSpPr>
            <a:spLocks noChangeArrowheads="1"/>
          </p:cNvSpPr>
          <p:nvPr/>
        </p:nvSpPr>
        <p:spPr bwMode="auto">
          <a:xfrm>
            <a:off x="419100" y="3886200"/>
            <a:ext cx="3657600" cy="2308324"/>
          </a:xfrm>
          <a:prstGeom prst="rect">
            <a:avLst/>
          </a:prstGeom>
          <a:noFill/>
          <a:ln w="9525">
            <a:noFill/>
            <a:miter lim="800000"/>
            <a:headEnd/>
            <a:tailEnd/>
          </a:ln>
        </p:spPr>
        <p:txBody>
          <a:bodyPr>
            <a:spAutoFit/>
          </a:bodyPr>
          <a:lstStyle/>
          <a:p>
            <a:r>
              <a:rPr lang="en-CA" sz="2400" dirty="0"/>
              <a:t>Oils are fats that are liquid at room temperature. The properties of the fatty acids in vegetable oil allow it to remain a liquid.</a:t>
            </a:r>
          </a:p>
        </p:txBody>
      </p:sp>
      <p:pic>
        <p:nvPicPr>
          <p:cNvPr id="644101" name="Picture 3"/>
          <p:cNvPicPr>
            <a:picLocks noChangeAspect="1" noChangeArrowheads="1"/>
          </p:cNvPicPr>
          <p:nvPr/>
        </p:nvPicPr>
        <p:blipFill>
          <a:blip r:embed="rId3" cstate="print"/>
          <a:srcRect/>
          <a:stretch>
            <a:fillRect/>
          </a:stretch>
        </p:blipFill>
        <p:spPr bwMode="auto">
          <a:xfrm>
            <a:off x="7010400" y="3790950"/>
            <a:ext cx="1381125" cy="2076450"/>
          </a:xfrm>
          <a:prstGeom prst="rect">
            <a:avLst/>
          </a:prstGeom>
          <a:noFill/>
          <a:ln w="9525">
            <a:noFill/>
            <a:miter lim="800000"/>
            <a:headEnd/>
            <a:tailEnd/>
          </a:ln>
        </p:spPr>
      </p:pic>
      <p:sp>
        <p:nvSpPr>
          <p:cNvPr id="644102" name="Rectangle 4"/>
          <p:cNvSpPr>
            <a:spLocks noChangeArrowheads="1"/>
          </p:cNvSpPr>
          <p:nvPr/>
        </p:nvSpPr>
        <p:spPr bwMode="auto">
          <a:xfrm>
            <a:off x="4229100" y="1381125"/>
            <a:ext cx="4419600" cy="2677656"/>
          </a:xfrm>
          <a:prstGeom prst="rect">
            <a:avLst/>
          </a:prstGeom>
          <a:noFill/>
          <a:ln w="9525">
            <a:noFill/>
            <a:miter lim="800000"/>
            <a:headEnd/>
            <a:tailEnd/>
          </a:ln>
        </p:spPr>
        <p:txBody>
          <a:bodyPr>
            <a:spAutoFit/>
          </a:bodyPr>
          <a:lstStyle/>
          <a:p>
            <a:r>
              <a:rPr lang="en-CA" sz="2400" dirty="0"/>
              <a:t>The amounts and types of fatty acids in the triglycerides of chocolate allow it to remain brittle at room temperature, snap when bitten into, and then melt quickly and smoothly in your mouth.</a:t>
            </a:r>
          </a:p>
        </p:txBody>
      </p:sp>
      <p:sp>
        <p:nvSpPr>
          <p:cNvPr id="644103" name="TextBox 9"/>
          <p:cNvSpPr txBox="1">
            <a:spLocks noChangeArrowheads="1"/>
          </p:cNvSpPr>
          <p:nvPr/>
        </p:nvSpPr>
        <p:spPr bwMode="auto">
          <a:xfrm>
            <a:off x="533400" y="1524000"/>
            <a:ext cx="2233613" cy="246063"/>
          </a:xfrm>
          <a:prstGeom prst="rect">
            <a:avLst/>
          </a:prstGeom>
          <a:noFill/>
          <a:ln w="9525">
            <a:noFill/>
            <a:miter lim="800000"/>
            <a:headEnd/>
            <a:tailEnd/>
          </a:ln>
        </p:spPr>
        <p:txBody>
          <a:bodyPr wrap="none">
            <a:spAutoFit/>
          </a:bodyPr>
          <a:lstStyle/>
          <a:p>
            <a:r>
              <a:rPr lang="en-CA" sz="1000"/>
              <a:t>© Can Stock Photo Inc./ angelsimon</a:t>
            </a:r>
          </a:p>
        </p:txBody>
      </p:sp>
      <p:sp>
        <p:nvSpPr>
          <p:cNvPr id="644104" name="TextBox 10"/>
          <p:cNvSpPr txBox="1">
            <a:spLocks noChangeArrowheads="1"/>
          </p:cNvSpPr>
          <p:nvPr/>
        </p:nvSpPr>
        <p:spPr bwMode="auto">
          <a:xfrm>
            <a:off x="6972300" y="5867400"/>
            <a:ext cx="1506538" cy="231775"/>
          </a:xfrm>
          <a:prstGeom prst="rect">
            <a:avLst/>
          </a:prstGeom>
          <a:noFill/>
          <a:ln w="9525">
            <a:noFill/>
            <a:miter lim="800000"/>
            <a:headEnd/>
            <a:tailEnd/>
          </a:ln>
        </p:spPr>
        <p:txBody>
          <a:bodyPr wrap="none">
            <a:spAutoFit/>
          </a:bodyPr>
          <a:lstStyle/>
          <a:p>
            <a:r>
              <a:rPr lang="en-CA" sz="900"/>
              <a:t>© iStockphoto.com/peepo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Content Placeholder 2"/>
          <p:cNvSpPr>
            <a:spLocks noGrp="1"/>
          </p:cNvSpPr>
          <p:nvPr>
            <p:ph idx="1"/>
          </p:nvPr>
        </p:nvSpPr>
        <p:spPr>
          <a:xfrm>
            <a:off x="628650" y="1690688"/>
            <a:ext cx="7886700" cy="4525962"/>
          </a:xfrm>
        </p:spPr>
        <p:txBody>
          <a:bodyPr/>
          <a:lstStyle/>
          <a:p>
            <a:r>
              <a:rPr lang="en-US" sz="2400" dirty="0">
                <a:solidFill>
                  <a:srgbClr val="C00000"/>
                </a:solidFill>
                <a:latin typeface="Arial" charset="0"/>
                <a:cs typeface="Arial" charset="0"/>
              </a:rPr>
              <a:t>Saturated fats: </a:t>
            </a:r>
            <a:r>
              <a:rPr lang="en-US" sz="2400" dirty="0">
                <a:latin typeface="Arial" charset="0"/>
                <a:cs typeface="Arial" charset="0"/>
              </a:rPr>
              <a:t>carbon atoms are bonded to as many hydrogen atoms as possible; no carbon to carbon double bonds</a:t>
            </a:r>
            <a:endParaRPr lang="en-US" sz="2400" dirty="0">
              <a:solidFill>
                <a:srgbClr val="0070C0"/>
              </a:solidFill>
              <a:latin typeface="Arial" charset="0"/>
              <a:cs typeface="Arial" charset="0"/>
            </a:endParaRPr>
          </a:p>
          <a:p>
            <a:pPr lvl="1"/>
            <a:r>
              <a:rPr lang="en-US" sz="2000" dirty="0">
                <a:solidFill>
                  <a:srgbClr val="C00000"/>
                </a:solidFill>
                <a:latin typeface="Arial" charset="0"/>
                <a:cs typeface="Arial" charset="0"/>
              </a:rPr>
              <a:t>P</a:t>
            </a:r>
            <a:r>
              <a:rPr lang="fr-FR" sz="2000" dirty="0" err="1">
                <a:solidFill>
                  <a:srgbClr val="C00000"/>
                </a:solidFill>
                <a:latin typeface="Arial" charset="0"/>
                <a:cs typeface="Arial" charset="0"/>
              </a:rPr>
              <a:t>lentiful</a:t>
            </a:r>
            <a:r>
              <a:rPr lang="fr-FR" sz="2000" dirty="0">
                <a:solidFill>
                  <a:srgbClr val="C00000"/>
                </a:solidFill>
                <a:latin typeface="Arial" charset="0"/>
                <a:cs typeface="Arial" charset="0"/>
              </a:rPr>
              <a:t> in animal </a:t>
            </a:r>
            <a:r>
              <a:rPr lang="fr-FR" sz="2000" dirty="0" err="1">
                <a:solidFill>
                  <a:srgbClr val="C00000"/>
                </a:solidFill>
                <a:latin typeface="Arial" charset="0"/>
                <a:cs typeface="Arial" charset="0"/>
              </a:rPr>
              <a:t>foods</a:t>
            </a:r>
            <a:r>
              <a:rPr lang="fr-FR" sz="2000" dirty="0">
                <a:solidFill>
                  <a:srgbClr val="C00000"/>
                </a:solidFill>
                <a:latin typeface="Arial" charset="0"/>
                <a:cs typeface="Arial" charset="0"/>
              </a:rPr>
              <a:t>, </a:t>
            </a:r>
            <a:r>
              <a:rPr lang="fr-FR" sz="2000" dirty="0" err="1">
                <a:solidFill>
                  <a:srgbClr val="C00000"/>
                </a:solidFill>
                <a:latin typeface="Arial" charset="0"/>
                <a:cs typeface="Arial" charset="0"/>
              </a:rPr>
              <a:t>such</a:t>
            </a:r>
            <a:r>
              <a:rPr lang="fr-FR" sz="2000" dirty="0">
                <a:solidFill>
                  <a:srgbClr val="C00000"/>
                </a:solidFill>
                <a:latin typeface="Arial" charset="0"/>
                <a:cs typeface="Arial" charset="0"/>
              </a:rPr>
              <a:t> as </a:t>
            </a:r>
            <a:r>
              <a:rPr lang="fr-FR" sz="2000" dirty="0" err="1">
                <a:solidFill>
                  <a:srgbClr val="C00000"/>
                </a:solidFill>
                <a:latin typeface="Arial" charset="0"/>
                <a:cs typeface="Arial" charset="0"/>
              </a:rPr>
              <a:t>meat</a:t>
            </a:r>
            <a:r>
              <a:rPr lang="fr-FR" sz="2000" dirty="0">
                <a:solidFill>
                  <a:srgbClr val="C00000"/>
                </a:solidFill>
                <a:latin typeface="Arial" charset="0"/>
                <a:cs typeface="Arial" charset="0"/>
              </a:rPr>
              <a:t> and </a:t>
            </a:r>
            <a:r>
              <a:rPr lang="fr-FR" sz="2000" dirty="0" err="1">
                <a:solidFill>
                  <a:srgbClr val="C00000"/>
                </a:solidFill>
                <a:latin typeface="Arial" charset="0"/>
                <a:cs typeface="Arial" charset="0"/>
              </a:rPr>
              <a:t>dairy</a:t>
            </a:r>
            <a:r>
              <a:rPr lang="fr-FR" sz="2000" dirty="0">
                <a:solidFill>
                  <a:srgbClr val="C00000"/>
                </a:solidFill>
                <a:latin typeface="Arial" charset="0"/>
                <a:cs typeface="Arial" charset="0"/>
              </a:rPr>
              <a:t> </a:t>
            </a:r>
            <a:r>
              <a:rPr lang="fr-FR" sz="2000" dirty="0" err="1">
                <a:solidFill>
                  <a:srgbClr val="C00000"/>
                </a:solidFill>
                <a:latin typeface="Arial" charset="0"/>
                <a:cs typeface="Arial" charset="0"/>
              </a:rPr>
              <a:t>products</a:t>
            </a:r>
            <a:endParaRPr lang="fr-FR" sz="2000" dirty="0">
              <a:solidFill>
                <a:srgbClr val="C00000"/>
              </a:solidFill>
              <a:latin typeface="Arial" charset="0"/>
              <a:cs typeface="Arial" charset="0"/>
            </a:endParaRPr>
          </a:p>
          <a:p>
            <a:pPr lvl="1"/>
            <a:r>
              <a:rPr lang="fr-FR" sz="2000" dirty="0">
                <a:solidFill>
                  <a:srgbClr val="C00000"/>
                </a:solidFill>
                <a:latin typeface="Arial" charset="0"/>
                <a:cs typeface="Arial" charset="0"/>
              </a:rPr>
              <a:t>Plant </a:t>
            </a:r>
            <a:r>
              <a:rPr lang="fr-FR" sz="2000" dirty="0" err="1">
                <a:solidFill>
                  <a:srgbClr val="C00000"/>
                </a:solidFill>
                <a:latin typeface="Arial" charset="0"/>
                <a:cs typeface="Arial" charset="0"/>
              </a:rPr>
              <a:t>oils</a:t>
            </a:r>
            <a:r>
              <a:rPr lang="fr-FR" sz="2000" dirty="0">
                <a:solidFill>
                  <a:srgbClr val="C00000"/>
                </a:solidFill>
                <a:latin typeface="Arial" charset="0"/>
                <a:cs typeface="Arial" charset="0"/>
              </a:rPr>
              <a:t> are </a:t>
            </a:r>
            <a:r>
              <a:rPr lang="fr-FR" sz="2000" dirty="0" err="1">
                <a:solidFill>
                  <a:srgbClr val="C00000"/>
                </a:solidFill>
                <a:latin typeface="Arial" charset="0"/>
                <a:cs typeface="Arial" charset="0"/>
              </a:rPr>
              <a:t>generally</a:t>
            </a:r>
            <a:r>
              <a:rPr lang="fr-FR" sz="2000" dirty="0">
                <a:solidFill>
                  <a:srgbClr val="C00000"/>
                </a:solidFill>
                <a:latin typeface="Arial" charset="0"/>
                <a:cs typeface="Arial" charset="0"/>
              </a:rPr>
              <a:t> </a:t>
            </a:r>
            <a:r>
              <a:rPr lang="fr-FR" sz="2000" dirty="0" err="1">
                <a:solidFill>
                  <a:srgbClr val="C00000"/>
                </a:solidFill>
                <a:latin typeface="Arial" charset="0"/>
                <a:cs typeface="Arial" charset="0"/>
              </a:rPr>
              <a:t>low</a:t>
            </a:r>
            <a:r>
              <a:rPr lang="fr-FR" sz="2000" dirty="0">
                <a:solidFill>
                  <a:srgbClr val="C00000"/>
                </a:solidFill>
                <a:latin typeface="Arial" charset="0"/>
                <a:cs typeface="Arial" charset="0"/>
              </a:rPr>
              <a:t> in </a:t>
            </a:r>
            <a:r>
              <a:rPr lang="fr-FR" sz="2000" dirty="0" err="1">
                <a:solidFill>
                  <a:srgbClr val="C00000"/>
                </a:solidFill>
                <a:latin typeface="Arial" charset="0"/>
                <a:cs typeface="Arial" charset="0"/>
              </a:rPr>
              <a:t>saturated</a:t>
            </a:r>
            <a:r>
              <a:rPr lang="fr-FR" sz="2000" dirty="0">
                <a:solidFill>
                  <a:srgbClr val="C00000"/>
                </a:solidFill>
                <a:latin typeface="Arial" charset="0"/>
                <a:cs typeface="Arial" charset="0"/>
              </a:rPr>
              <a:t> </a:t>
            </a:r>
            <a:r>
              <a:rPr lang="fr-FR" sz="2000" dirty="0" err="1">
                <a:solidFill>
                  <a:srgbClr val="C00000"/>
                </a:solidFill>
                <a:latin typeface="Arial" charset="0"/>
                <a:cs typeface="Arial" charset="0"/>
              </a:rPr>
              <a:t>fatty</a:t>
            </a:r>
            <a:r>
              <a:rPr lang="fr-FR" sz="2000" dirty="0">
                <a:solidFill>
                  <a:srgbClr val="C00000"/>
                </a:solidFill>
                <a:latin typeface="Arial" charset="0"/>
                <a:cs typeface="Arial" charset="0"/>
              </a:rPr>
              <a:t> </a:t>
            </a:r>
            <a:r>
              <a:rPr lang="fr-FR" sz="2000" dirty="0" err="1">
                <a:solidFill>
                  <a:srgbClr val="C00000"/>
                </a:solidFill>
                <a:latin typeface="Arial" charset="0"/>
                <a:cs typeface="Arial" charset="0"/>
              </a:rPr>
              <a:t>acids</a:t>
            </a:r>
            <a:endParaRPr lang="fr-FR" sz="2000" dirty="0">
              <a:solidFill>
                <a:srgbClr val="C00000"/>
              </a:solidFill>
              <a:latin typeface="Arial" charset="0"/>
              <a:cs typeface="Arial" charset="0"/>
            </a:endParaRPr>
          </a:p>
          <a:p>
            <a:pPr lvl="1"/>
            <a:r>
              <a:rPr lang="fr-FR" sz="2000" dirty="0">
                <a:solidFill>
                  <a:srgbClr val="C00000"/>
                </a:solidFill>
                <a:latin typeface="Arial" charset="0"/>
                <a:cs typeface="Arial" charset="0"/>
              </a:rPr>
              <a:t>Long-</a:t>
            </a:r>
            <a:r>
              <a:rPr lang="fr-FR" sz="2000" dirty="0" err="1">
                <a:solidFill>
                  <a:srgbClr val="C00000"/>
                </a:solidFill>
                <a:latin typeface="Arial" charset="0"/>
                <a:cs typeface="Arial" charset="0"/>
              </a:rPr>
              <a:t>chain</a:t>
            </a:r>
            <a:r>
              <a:rPr lang="fr-FR" sz="2000" dirty="0">
                <a:solidFill>
                  <a:srgbClr val="C00000"/>
                </a:solidFill>
                <a:latin typeface="Arial" charset="0"/>
                <a:cs typeface="Arial" charset="0"/>
              </a:rPr>
              <a:t> </a:t>
            </a:r>
            <a:r>
              <a:rPr lang="fr-FR" sz="2000" dirty="0" err="1">
                <a:solidFill>
                  <a:srgbClr val="C00000"/>
                </a:solidFill>
                <a:latin typeface="Arial" charset="0"/>
                <a:cs typeface="Arial" charset="0"/>
              </a:rPr>
              <a:t>saturated</a:t>
            </a:r>
            <a:r>
              <a:rPr lang="fr-FR" sz="2000" dirty="0">
                <a:solidFill>
                  <a:srgbClr val="C00000"/>
                </a:solidFill>
                <a:latin typeface="Arial" charset="0"/>
                <a:cs typeface="Arial" charset="0"/>
              </a:rPr>
              <a:t> fats:</a:t>
            </a:r>
          </a:p>
          <a:p>
            <a:pPr lvl="2"/>
            <a:r>
              <a:rPr lang="fr-FR" sz="1800" dirty="0" err="1">
                <a:solidFill>
                  <a:schemeClr val="tx1"/>
                </a:solidFill>
                <a:latin typeface="Arial" charset="0"/>
                <a:cs typeface="Arial" charset="0"/>
              </a:rPr>
              <a:t>implicated</a:t>
            </a:r>
            <a:r>
              <a:rPr lang="fr-FR" sz="1800" dirty="0">
                <a:solidFill>
                  <a:schemeClr val="tx1"/>
                </a:solidFill>
                <a:latin typeface="Arial" charset="0"/>
                <a:cs typeface="Arial" charset="0"/>
              </a:rPr>
              <a:t> in the </a:t>
            </a:r>
            <a:r>
              <a:rPr lang="fr-FR" sz="1800" dirty="0" err="1">
                <a:solidFill>
                  <a:schemeClr val="tx1"/>
                </a:solidFill>
                <a:latin typeface="Arial" charset="0"/>
                <a:cs typeface="Arial" charset="0"/>
              </a:rPr>
              <a:t>development</a:t>
            </a:r>
            <a:r>
              <a:rPr lang="fr-FR" sz="1800" dirty="0">
                <a:solidFill>
                  <a:schemeClr val="tx1"/>
                </a:solidFill>
                <a:latin typeface="Arial" charset="0"/>
                <a:cs typeface="Arial" charset="0"/>
              </a:rPr>
              <a:t> of </a:t>
            </a:r>
            <a:r>
              <a:rPr lang="fr-FR" sz="1800" dirty="0" err="1">
                <a:solidFill>
                  <a:schemeClr val="tx1"/>
                </a:solidFill>
                <a:latin typeface="Arial" charset="0"/>
                <a:cs typeface="Arial" charset="0"/>
              </a:rPr>
              <a:t>cardiovascular</a:t>
            </a:r>
            <a:r>
              <a:rPr lang="fr-FR" sz="1800" dirty="0">
                <a:solidFill>
                  <a:schemeClr val="tx1"/>
                </a:solidFill>
                <a:latin typeface="Arial" charset="0"/>
                <a:cs typeface="Arial" charset="0"/>
              </a:rPr>
              <a:t> </a:t>
            </a:r>
            <a:r>
              <a:rPr lang="fr-FR" sz="1800" dirty="0" err="1">
                <a:solidFill>
                  <a:schemeClr val="tx1"/>
                </a:solidFill>
                <a:latin typeface="Arial" charset="0"/>
                <a:cs typeface="Arial" charset="0"/>
              </a:rPr>
              <a:t>disease</a:t>
            </a:r>
            <a:endParaRPr lang="fr-FR" sz="1800" dirty="0">
              <a:solidFill>
                <a:schemeClr val="tx1"/>
              </a:solidFill>
              <a:latin typeface="Arial" charset="0"/>
              <a:cs typeface="Arial" charset="0"/>
            </a:endParaRPr>
          </a:p>
          <a:p>
            <a:pPr lvl="2"/>
            <a:r>
              <a:rPr lang="fr-FR" sz="1800" dirty="0" err="1">
                <a:solidFill>
                  <a:schemeClr val="tx1"/>
                </a:solidFill>
                <a:latin typeface="Arial" charset="0"/>
                <a:cs typeface="Arial" charset="0"/>
              </a:rPr>
              <a:t>associated</a:t>
            </a:r>
            <a:r>
              <a:rPr lang="fr-FR" sz="1800" dirty="0">
                <a:solidFill>
                  <a:schemeClr val="tx1"/>
                </a:solidFill>
                <a:latin typeface="Arial" charset="0"/>
                <a:cs typeface="Arial" charset="0"/>
              </a:rPr>
              <a:t> </a:t>
            </a:r>
            <a:r>
              <a:rPr lang="fr-FR" sz="1800" dirty="0" err="1">
                <a:solidFill>
                  <a:schemeClr val="tx1"/>
                </a:solidFill>
                <a:latin typeface="Arial" charset="0"/>
                <a:cs typeface="Arial" charset="0"/>
              </a:rPr>
              <a:t>with</a:t>
            </a:r>
            <a:r>
              <a:rPr lang="fr-FR" sz="1800" dirty="0">
                <a:solidFill>
                  <a:schemeClr val="tx1"/>
                </a:solidFill>
                <a:latin typeface="Arial" charset="0"/>
                <a:cs typeface="Arial" charset="0"/>
              </a:rPr>
              <a:t> </a:t>
            </a:r>
            <a:r>
              <a:rPr lang="fr-FR" sz="1800" dirty="0" err="1">
                <a:solidFill>
                  <a:schemeClr val="tx1"/>
                </a:solidFill>
                <a:latin typeface="Arial" charset="0"/>
                <a:cs typeface="Arial" charset="0"/>
              </a:rPr>
              <a:t>increased</a:t>
            </a:r>
            <a:r>
              <a:rPr lang="fr-FR" sz="1800" dirty="0">
                <a:solidFill>
                  <a:schemeClr val="tx1"/>
                </a:solidFill>
                <a:latin typeface="Arial" charset="0"/>
                <a:cs typeface="Arial" charset="0"/>
              </a:rPr>
              <a:t> </a:t>
            </a:r>
            <a:r>
              <a:rPr lang="fr-FR" sz="1800" dirty="0" err="1">
                <a:solidFill>
                  <a:schemeClr val="tx1"/>
                </a:solidFill>
                <a:latin typeface="Arial" charset="0"/>
                <a:cs typeface="Arial" charset="0"/>
              </a:rPr>
              <a:t>levels</a:t>
            </a:r>
            <a:r>
              <a:rPr lang="fr-FR" sz="1800" dirty="0">
                <a:solidFill>
                  <a:schemeClr val="tx1"/>
                </a:solidFill>
                <a:latin typeface="Arial" charset="0"/>
                <a:cs typeface="Arial" charset="0"/>
              </a:rPr>
              <a:t> of LDL (</a:t>
            </a:r>
            <a:r>
              <a:rPr lang="fr-FR" altLang="en-US" sz="1800" dirty="0">
                <a:solidFill>
                  <a:schemeClr val="tx1"/>
                </a:solidFill>
                <a:latin typeface="Arial" charset="0"/>
                <a:cs typeface="Arial" charset="0"/>
              </a:rPr>
              <a:t>“</a:t>
            </a:r>
            <a:r>
              <a:rPr lang="fr-FR" altLang="ja-JP" sz="1800" dirty="0" err="1">
                <a:solidFill>
                  <a:schemeClr val="tx1"/>
                </a:solidFill>
                <a:latin typeface="Arial" charset="0"/>
                <a:cs typeface="Arial" charset="0"/>
              </a:rPr>
              <a:t>bad</a:t>
            </a:r>
            <a:r>
              <a:rPr lang="fr-FR" altLang="en-US" sz="1800" dirty="0">
                <a:solidFill>
                  <a:schemeClr val="tx1"/>
                </a:solidFill>
                <a:latin typeface="Arial" charset="0"/>
                <a:cs typeface="Arial" charset="0"/>
              </a:rPr>
              <a:t>”</a:t>
            </a:r>
            <a:r>
              <a:rPr lang="fr-FR" altLang="ja-JP" sz="1800" dirty="0">
                <a:solidFill>
                  <a:schemeClr val="tx1"/>
                </a:solidFill>
                <a:latin typeface="Arial" charset="0"/>
              </a:rPr>
              <a:t>) </a:t>
            </a:r>
            <a:r>
              <a:rPr lang="fr-FR" altLang="ja-JP" sz="1800" dirty="0" err="1">
                <a:solidFill>
                  <a:schemeClr val="tx1"/>
                </a:solidFill>
                <a:latin typeface="Arial" charset="0"/>
              </a:rPr>
              <a:t>cholesterol</a:t>
            </a:r>
            <a:r>
              <a:rPr lang="fr-FR" altLang="ja-JP" sz="1800" dirty="0">
                <a:solidFill>
                  <a:schemeClr val="tx1"/>
                </a:solidFill>
                <a:latin typeface="Arial" charset="0"/>
              </a:rPr>
              <a:t> in the </a:t>
            </a:r>
            <a:r>
              <a:rPr lang="fr-FR" altLang="ja-JP" sz="1800" dirty="0" err="1">
                <a:solidFill>
                  <a:schemeClr val="tx1"/>
                </a:solidFill>
                <a:latin typeface="Arial" charset="0"/>
              </a:rPr>
              <a:t>blood</a:t>
            </a:r>
            <a:endParaRPr lang="fr-FR" sz="1800" dirty="0">
              <a:solidFill>
                <a:schemeClr val="tx1"/>
              </a:solidFill>
              <a:latin typeface="Arial" charset="0"/>
              <a:cs typeface="Arial" charset="0"/>
            </a:endParaRPr>
          </a:p>
        </p:txBody>
      </p:sp>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dirty="0"/>
              <a:t>Triglycerides and fatty acids</a:t>
            </a:r>
            <a:endParaRPr lang="en-C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Content Placeholder 2"/>
          <p:cNvSpPr>
            <a:spLocks noGrp="1"/>
          </p:cNvSpPr>
          <p:nvPr>
            <p:ph idx="1"/>
          </p:nvPr>
        </p:nvSpPr>
        <p:spPr>
          <a:xfrm>
            <a:off x="628650" y="1690688"/>
            <a:ext cx="7886700" cy="4525962"/>
          </a:xfrm>
        </p:spPr>
        <p:txBody>
          <a:bodyPr/>
          <a:lstStyle/>
          <a:p>
            <a:r>
              <a:rPr lang="en-US" sz="2400" dirty="0">
                <a:solidFill>
                  <a:srgbClr val="C00000"/>
                </a:solidFill>
                <a:latin typeface="Arial" charset="0"/>
                <a:ea typeface="MS PGothic" pitchFamily="34" charset="-128"/>
                <a:cs typeface="Arial" charset="0"/>
              </a:rPr>
              <a:t>Medium-chain saturated fats:</a:t>
            </a:r>
          </a:p>
          <a:p>
            <a:pPr lvl="1"/>
            <a:r>
              <a:rPr lang="fr-FR" sz="2000" dirty="0" err="1">
                <a:solidFill>
                  <a:srgbClr val="C00000"/>
                </a:solidFill>
                <a:latin typeface="Arial" charset="0"/>
                <a:ea typeface="MS PGothic" pitchFamily="34" charset="-128"/>
                <a:cs typeface="Arial" charset="0"/>
              </a:rPr>
              <a:t>behave</a:t>
            </a:r>
            <a:r>
              <a:rPr lang="fr-FR" sz="2000" dirty="0">
                <a:solidFill>
                  <a:srgbClr val="C00000"/>
                </a:solidFill>
                <a:latin typeface="Arial" charset="0"/>
                <a:ea typeface="MS PGothic" pitchFamily="34" charset="-128"/>
                <a:cs typeface="Arial" charset="0"/>
              </a:rPr>
              <a:t> </a:t>
            </a:r>
            <a:r>
              <a:rPr lang="fr-FR" sz="2000" dirty="0" err="1">
                <a:solidFill>
                  <a:srgbClr val="C00000"/>
                </a:solidFill>
                <a:latin typeface="Arial" charset="0"/>
                <a:ea typeface="MS PGothic" pitchFamily="34" charset="-128"/>
                <a:cs typeface="Arial" charset="0"/>
              </a:rPr>
              <a:t>differently</a:t>
            </a:r>
            <a:endParaRPr lang="fr-FR" sz="2000" dirty="0">
              <a:solidFill>
                <a:srgbClr val="C00000"/>
              </a:solidFill>
              <a:latin typeface="Arial" charset="0"/>
              <a:ea typeface="MS PGothic" pitchFamily="34" charset="-128"/>
              <a:cs typeface="Arial" charset="0"/>
            </a:endParaRPr>
          </a:p>
          <a:p>
            <a:pPr lvl="1"/>
            <a:r>
              <a:rPr lang="fr-FR" sz="2000" dirty="0" err="1">
                <a:solidFill>
                  <a:srgbClr val="C00000"/>
                </a:solidFill>
                <a:latin typeface="Arial" charset="0"/>
                <a:ea typeface="MS PGothic" pitchFamily="34" charset="-128"/>
                <a:cs typeface="Arial" charset="0"/>
              </a:rPr>
              <a:t>may</a:t>
            </a:r>
            <a:r>
              <a:rPr lang="fr-FR" sz="2000" dirty="0">
                <a:solidFill>
                  <a:srgbClr val="C00000"/>
                </a:solidFill>
                <a:latin typeface="Arial" charset="0"/>
                <a:ea typeface="MS PGothic" pitchFamily="34" charset="-128"/>
                <a:cs typeface="Arial" charset="0"/>
              </a:rPr>
              <a:t> have more </a:t>
            </a:r>
            <a:r>
              <a:rPr lang="fr-FR" sz="2000" dirty="0" err="1">
                <a:solidFill>
                  <a:srgbClr val="C00000"/>
                </a:solidFill>
                <a:latin typeface="Arial" charset="0"/>
                <a:ea typeface="MS PGothic" pitchFamily="34" charset="-128"/>
                <a:cs typeface="Arial" charset="0"/>
              </a:rPr>
              <a:t>beneficial</a:t>
            </a:r>
            <a:r>
              <a:rPr lang="fr-FR" sz="2000" dirty="0">
                <a:solidFill>
                  <a:srgbClr val="C00000"/>
                </a:solidFill>
                <a:latin typeface="Arial" charset="0"/>
                <a:ea typeface="MS PGothic" pitchFamily="34" charset="-128"/>
                <a:cs typeface="Arial" charset="0"/>
              </a:rPr>
              <a:t> </a:t>
            </a:r>
            <a:r>
              <a:rPr lang="fr-FR" sz="2000" dirty="0" err="1">
                <a:solidFill>
                  <a:srgbClr val="C00000"/>
                </a:solidFill>
                <a:latin typeface="Arial" charset="0"/>
                <a:ea typeface="MS PGothic" pitchFamily="34" charset="-128"/>
                <a:cs typeface="Arial" charset="0"/>
              </a:rPr>
              <a:t>effects</a:t>
            </a:r>
            <a:endParaRPr lang="fr-FR" sz="2000" dirty="0">
              <a:solidFill>
                <a:srgbClr val="C00000"/>
              </a:solidFill>
              <a:latin typeface="Arial" charset="0"/>
              <a:ea typeface="MS PGothic" pitchFamily="34" charset="-128"/>
              <a:cs typeface="Arial" charset="0"/>
            </a:endParaRPr>
          </a:p>
          <a:p>
            <a:pPr lvl="2"/>
            <a:r>
              <a:rPr lang="fr-FR" sz="1800" dirty="0" err="1">
                <a:solidFill>
                  <a:schemeClr val="tx1"/>
                </a:solidFill>
                <a:latin typeface="Arial" charset="0"/>
                <a:ea typeface="MS PGothic" pitchFamily="34" charset="-128"/>
                <a:cs typeface="Arial" charset="0"/>
              </a:rPr>
              <a:t>shorter</a:t>
            </a:r>
            <a:r>
              <a:rPr lang="fr-FR" sz="1800" dirty="0">
                <a:solidFill>
                  <a:schemeClr val="tx1"/>
                </a:solidFill>
                <a:latin typeface="Arial" charset="0"/>
                <a:ea typeface="MS PGothic" pitchFamily="34" charset="-128"/>
                <a:cs typeface="Arial" charset="0"/>
              </a:rPr>
              <a:t>, </a:t>
            </a:r>
            <a:r>
              <a:rPr lang="fr-FR" sz="1800" dirty="0" err="1">
                <a:solidFill>
                  <a:schemeClr val="tx1"/>
                </a:solidFill>
                <a:latin typeface="Arial" charset="0"/>
                <a:ea typeface="MS PGothic" pitchFamily="34" charset="-128"/>
                <a:cs typeface="Arial" charset="0"/>
              </a:rPr>
              <a:t>relatively</a:t>
            </a:r>
            <a:r>
              <a:rPr lang="fr-FR" sz="1800" dirty="0">
                <a:solidFill>
                  <a:schemeClr val="tx1"/>
                </a:solidFill>
                <a:latin typeface="Arial" charset="0"/>
                <a:ea typeface="MS PGothic" pitchFamily="34" charset="-128"/>
                <a:cs typeface="Arial" charset="0"/>
              </a:rPr>
              <a:t> water-soluble</a:t>
            </a:r>
          </a:p>
          <a:p>
            <a:pPr lvl="2"/>
            <a:r>
              <a:rPr lang="fr-FR" sz="1800" dirty="0" err="1">
                <a:solidFill>
                  <a:schemeClr val="tx1"/>
                </a:solidFill>
                <a:latin typeface="Arial" charset="0"/>
                <a:ea typeface="MS PGothic" pitchFamily="34" charset="-128"/>
                <a:cs typeface="Arial" charset="0"/>
              </a:rPr>
              <a:t>quickly</a:t>
            </a:r>
            <a:r>
              <a:rPr lang="fr-FR" sz="1800" dirty="0">
                <a:solidFill>
                  <a:schemeClr val="tx1"/>
                </a:solidFill>
                <a:latin typeface="Arial" charset="0"/>
                <a:ea typeface="MS PGothic" pitchFamily="34" charset="-128"/>
                <a:cs typeface="Arial" charset="0"/>
              </a:rPr>
              <a:t> </a:t>
            </a:r>
            <a:r>
              <a:rPr lang="fr-FR" sz="1800" dirty="0" err="1">
                <a:solidFill>
                  <a:schemeClr val="tx1"/>
                </a:solidFill>
                <a:latin typeface="Arial" charset="0"/>
                <a:ea typeface="MS PGothic" pitchFamily="34" charset="-128"/>
                <a:cs typeface="Arial" charset="0"/>
              </a:rPr>
              <a:t>digested</a:t>
            </a:r>
            <a:r>
              <a:rPr lang="fr-FR" sz="1800" dirty="0">
                <a:solidFill>
                  <a:schemeClr val="tx1"/>
                </a:solidFill>
                <a:latin typeface="Arial" charset="0"/>
                <a:ea typeface="MS PGothic" pitchFamily="34" charset="-128"/>
                <a:cs typeface="Arial" charset="0"/>
              </a:rPr>
              <a:t> and </a:t>
            </a:r>
            <a:r>
              <a:rPr lang="fr-FR" sz="1800" dirty="0" err="1">
                <a:solidFill>
                  <a:schemeClr val="tx1"/>
                </a:solidFill>
                <a:latin typeface="Arial" charset="0"/>
                <a:ea typeface="MS PGothic" pitchFamily="34" charset="-128"/>
                <a:cs typeface="Arial" charset="0"/>
              </a:rPr>
              <a:t>absorbed</a:t>
            </a:r>
            <a:r>
              <a:rPr lang="fr-FR" sz="1800" dirty="0">
                <a:solidFill>
                  <a:schemeClr val="tx1"/>
                </a:solidFill>
                <a:latin typeface="Arial" charset="0"/>
                <a:ea typeface="MS PGothic" pitchFamily="34" charset="-128"/>
                <a:cs typeface="Arial" charset="0"/>
              </a:rPr>
              <a:t> </a:t>
            </a:r>
            <a:r>
              <a:rPr lang="fr-FR" sz="1800" dirty="0" err="1">
                <a:solidFill>
                  <a:schemeClr val="tx1"/>
                </a:solidFill>
                <a:latin typeface="Arial" charset="0"/>
                <a:ea typeface="MS PGothic" pitchFamily="34" charset="-128"/>
                <a:cs typeface="Arial" charset="0"/>
              </a:rPr>
              <a:t>into</a:t>
            </a:r>
            <a:r>
              <a:rPr lang="fr-FR" sz="1800" dirty="0">
                <a:solidFill>
                  <a:schemeClr val="tx1"/>
                </a:solidFill>
                <a:latin typeface="Arial" charset="0"/>
                <a:ea typeface="MS PGothic" pitchFamily="34" charset="-128"/>
                <a:cs typeface="Arial" charset="0"/>
              </a:rPr>
              <a:t> the </a:t>
            </a:r>
            <a:r>
              <a:rPr lang="fr-FR" sz="1800" dirty="0" err="1">
                <a:solidFill>
                  <a:schemeClr val="tx1"/>
                </a:solidFill>
                <a:latin typeface="Arial" charset="0"/>
                <a:ea typeface="MS PGothic" pitchFamily="34" charset="-128"/>
                <a:cs typeface="Arial" charset="0"/>
              </a:rPr>
              <a:t>blood</a:t>
            </a:r>
            <a:r>
              <a:rPr lang="fr-FR" sz="1800" dirty="0">
                <a:solidFill>
                  <a:schemeClr val="tx1"/>
                </a:solidFill>
                <a:latin typeface="Arial" charset="0"/>
                <a:ea typeface="MS PGothic" pitchFamily="34" charset="-128"/>
                <a:cs typeface="Arial" charset="0"/>
              </a:rPr>
              <a:t> </a:t>
            </a:r>
            <a:r>
              <a:rPr lang="fr-FR" sz="1800" dirty="0" err="1">
                <a:solidFill>
                  <a:schemeClr val="tx1"/>
                </a:solidFill>
                <a:latin typeface="Arial" charset="0"/>
                <a:ea typeface="MS PGothic" pitchFamily="34" charset="-128"/>
                <a:cs typeface="Arial" charset="0"/>
              </a:rPr>
              <a:t>stream</a:t>
            </a:r>
            <a:endParaRPr lang="fr-FR" sz="1800" dirty="0">
              <a:solidFill>
                <a:schemeClr val="tx1"/>
              </a:solidFill>
              <a:latin typeface="Arial" charset="0"/>
              <a:ea typeface="MS PGothic" pitchFamily="34" charset="-128"/>
              <a:cs typeface="Arial" charset="0"/>
            </a:endParaRPr>
          </a:p>
          <a:p>
            <a:pPr lvl="2"/>
            <a:r>
              <a:rPr lang="fr-FR" sz="1800" dirty="0">
                <a:solidFill>
                  <a:schemeClr val="tx1"/>
                </a:solidFill>
                <a:latin typeface="Arial" charset="0"/>
                <a:ea typeface="MS PGothic" pitchFamily="34" charset="-128"/>
                <a:cs typeface="Arial" charset="0"/>
              </a:rPr>
              <a:t>bypass </a:t>
            </a:r>
            <a:r>
              <a:rPr lang="fr-FR" sz="1800" dirty="0" err="1">
                <a:solidFill>
                  <a:schemeClr val="tx1"/>
                </a:solidFill>
                <a:latin typeface="Arial" charset="0"/>
                <a:ea typeface="MS PGothic" pitchFamily="34" charset="-128"/>
                <a:cs typeface="Arial" charset="0"/>
              </a:rPr>
              <a:t>peripheral</a:t>
            </a:r>
            <a:r>
              <a:rPr lang="fr-FR" sz="1800" dirty="0">
                <a:solidFill>
                  <a:schemeClr val="tx1"/>
                </a:solidFill>
                <a:latin typeface="Arial" charset="0"/>
                <a:ea typeface="MS PGothic" pitchFamily="34" charset="-128"/>
                <a:cs typeface="Arial" charset="0"/>
              </a:rPr>
              <a:t> fat tissue</a:t>
            </a:r>
          </a:p>
          <a:p>
            <a:pPr lvl="2"/>
            <a:r>
              <a:rPr lang="fr-FR" sz="1800" dirty="0" err="1">
                <a:solidFill>
                  <a:schemeClr val="tx1"/>
                </a:solidFill>
                <a:latin typeface="Arial" charset="0"/>
                <a:ea typeface="MS PGothic" pitchFamily="34" charset="-128"/>
                <a:cs typeface="Arial" charset="0"/>
              </a:rPr>
              <a:t>less</a:t>
            </a:r>
            <a:r>
              <a:rPr lang="fr-FR" sz="1800" dirty="0">
                <a:solidFill>
                  <a:schemeClr val="tx1"/>
                </a:solidFill>
                <a:latin typeface="Arial" charset="0"/>
                <a:ea typeface="MS PGothic" pitchFamily="34" charset="-128"/>
                <a:cs typeface="Arial" charset="0"/>
              </a:rPr>
              <a:t> </a:t>
            </a:r>
            <a:r>
              <a:rPr lang="fr-FR" sz="1800" dirty="0" err="1">
                <a:solidFill>
                  <a:schemeClr val="tx1"/>
                </a:solidFill>
                <a:latin typeface="Arial" charset="0"/>
                <a:ea typeface="MS PGothic" pitchFamily="34" charset="-128"/>
                <a:cs typeface="Arial" charset="0"/>
              </a:rPr>
              <a:t>likely</a:t>
            </a:r>
            <a:r>
              <a:rPr lang="fr-FR" sz="1800" dirty="0">
                <a:solidFill>
                  <a:schemeClr val="tx1"/>
                </a:solidFill>
                <a:latin typeface="Arial" charset="0"/>
                <a:ea typeface="MS PGothic" pitchFamily="34" charset="-128"/>
                <a:cs typeface="Arial" charset="0"/>
              </a:rPr>
              <a:t> to </a:t>
            </a:r>
            <a:r>
              <a:rPr lang="fr-FR" sz="1800" dirty="0" err="1">
                <a:solidFill>
                  <a:schemeClr val="tx1"/>
                </a:solidFill>
                <a:latin typeface="Arial" charset="0"/>
                <a:ea typeface="MS PGothic" pitchFamily="34" charset="-128"/>
                <a:cs typeface="Arial" charset="0"/>
              </a:rPr>
              <a:t>be</a:t>
            </a:r>
            <a:r>
              <a:rPr lang="fr-FR" sz="1800" dirty="0">
                <a:solidFill>
                  <a:schemeClr val="tx1"/>
                </a:solidFill>
                <a:latin typeface="Arial" charset="0"/>
                <a:ea typeface="MS PGothic" pitchFamily="34" charset="-128"/>
                <a:cs typeface="Arial" charset="0"/>
              </a:rPr>
              <a:t> </a:t>
            </a:r>
            <a:r>
              <a:rPr lang="fr-FR" sz="1800" dirty="0" err="1">
                <a:solidFill>
                  <a:schemeClr val="tx1"/>
                </a:solidFill>
                <a:latin typeface="Arial" charset="0"/>
                <a:ea typeface="MS PGothic" pitchFamily="34" charset="-128"/>
                <a:cs typeface="Arial" charset="0"/>
              </a:rPr>
              <a:t>stored</a:t>
            </a:r>
            <a:r>
              <a:rPr lang="fr-FR" sz="1800" dirty="0">
                <a:solidFill>
                  <a:schemeClr val="tx1"/>
                </a:solidFill>
                <a:latin typeface="Arial" charset="0"/>
                <a:ea typeface="MS PGothic" pitchFamily="34" charset="-128"/>
                <a:cs typeface="Arial" charset="0"/>
              </a:rPr>
              <a:t> as fat</a:t>
            </a:r>
          </a:p>
        </p:txBody>
      </p:sp>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dirty="0"/>
              <a:t>Triglycerides and fatty acids</a:t>
            </a:r>
            <a:endParaRPr lang="en-C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685800" y="1524000"/>
            <a:ext cx="7886700" cy="4525963"/>
          </a:xfrm>
        </p:spPr>
        <p:txBody>
          <a:bodyPr/>
          <a:lstStyle/>
          <a:p>
            <a:pPr>
              <a:buFont typeface="Arial" pitchFamily="34" charset="0"/>
              <a:buChar char="•"/>
              <a:defRPr/>
            </a:pPr>
            <a:r>
              <a:rPr lang="en-US" dirty="0">
                <a:solidFill>
                  <a:srgbClr val="C00000"/>
                </a:solidFill>
                <a:ea typeface="ＭＳ Ｐゴシック" charset="0"/>
              </a:rPr>
              <a:t>Unsaturated fatty acids: </a:t>
            </a:r>
            <a:r>
              <a:rPr lang="en-US" sz="2400" dirty="0"/>
              <a:t>contain one or more carbon-carbon double bonds</a:t>
            </a:r>
            <a:endParaRPr lang="en-US" dirty="0">
              <a:solidFill>
                <a:srgbClr val="0070C0"/>
              </a:solidFill>
              <a:ea typeface="ＭＳ Ｐゴシック" charset="0"/>
            </a:endParaRPr>
          </a:p>
          <a:p>
            <a:pPr marL="0" indent="0">
              <a:buFont typeface="Arial" pitchFamily="34" charset="0"/>
              <a:buNone/>
              <a:defRPr/>
            </a:pPr>
            <a:endParaRPr lang="en-US" dirty="0">
              <a:solidFill>
                <a:srgbClr val="0070C0"/>
              </a:solidFill>
              <a:ea typeface="ＭＳ Ｐゴシック" charset="0"/>
            </a:endParaRPr>
          </a:p>
          <a:p>
            <a:pPr>
              <a:buFont typeface="Arial" pitchFamily="34" charset="0"/>
              <a:buChar char="•"/>
              <a:defRPr/>
            </a:pPr>
            <a:r>
              <a:rPr lang="fr-FR" sz="2400" dirty="0" err="1">
                <a:solidFill>
                  <a:srgbClr val="C00000"/>
                </a:solidFill>
                <a:ea typeface="ＭＳ Ｐゴシック" charset="0"/>
                <a:cs typeface="ＭＳ Ｐゴシック" charset="0"/>
              </a:rPr>
              <a:t>Monounsaturated</a:t>
            </a:r>
            <a:r>
              <a:rPr lang="fr-FR" sz="2400" dirty="0">
                <a:solidFill>
                  <a:srgbClr val="C00000"/>
                </a:solidFill>
                <a:ea typeface="ＭＳ Ｐゴシック" charset="0"/>
                <a:cs typeface="ＭＳ Ｐゴシック" charset="0"/>
              </a:rPr>
              <a:t> </a:t>
            </a:r>
            <a:r>
              <a:rPr lang="fr-FR" sz="2400" dirty="0" err="1">
                <a:solidFill>
                  <a:srgbClr val="C00000"/>
                </a:solidFill>
                <a:ea typeface="ＭＳ Ｐゴシック" charset="0"/>
                <a:cs typeface="ＭＳ Ｐゴシック" charset="0"/>
              </a:rPr>
              <a:t>fatty</a:t>
            </a:r>
            <a:r>
              <a:rPr lang="fr-FR" sz="2400" dirty="0">
                <a:solidFill>
                  <a:srgbClr val="C00000"/>
                </a:solidFill>
                <a:ea typeface="ＭＳ Ｐゴシック" charset="0"/>
                <a:cs typeface="ＭＳ Ｐゴシック" charset="0"/>
              </a:rPr>
              <a:t> </a:t>
            </a:r>
            <a:r>
              <a:rPr lang="fr-FR" sz="2400" dirty="0" err="1">
                <a:solidFill>
                  <a:srgbClr val="C00000"/>
                </a:solidFill>
                <a:ea typeface="ＭＳ Ｐゴシック" charset="0"/>
                <a:cs typeface="ＭＳ Ｐゴシック" charset="0"/>
              </a:rPr>
              <a:t>acids</a:t>
            </a:r>
            <a:r>
              <a:rPr lang="fr-FR" sz="2400" dirty="0">
                <a:solidFill>
                  <a:srgbClr val="C00000"/>
                </a:solidFill>
                <a:ea typeface="ＭＳ Ｐゴシック" charset="0"/>
                <a:cs typeface="ＭＳ Ｐゴシック" charset="0"/>
              </a:rPr>
              <a:t>: </a:t>
            </a:r>
            <a:r>
              <a:rPr lang="fr-FR" sz="2400" dirty="0"/>
              <a:t>one double bond</a:t>
            </a:r>
          </a:p>
          <a:p>
            <a:pPr lvl="1">
              <a:buFont typeface="Arial" pitchFamily="34" charset="0"/>
              <a:buChar char="•"/>
              <a:defRPr/>
            </a:pPr>
            <a:r>
              <a:rPr lang="fr-FR" sz="2000" dirty="0" err="1">
                <a:solidFill>
                  <a:srgbClr val="C00000"/>
                </a:solidFill>
              </a:rPr>
              <a:t>Found</a:t>
            </a:r>
            <a:r>
              <a:rPr lang="fr-FR" sz="2000" dirty="0">
                <a:solidFill>
                  <a:srgbClr val="C00000"/>
                </a:solidFill>
              </a:rPr>
              <a:t> in a </a:t>
            </a:r>
            <a:r>
              <a:rPr lang="fr-FR" sz="2000" dirty="0" err="1">
                <a:solidFill>
                  <a:srgbClr val="C00000"/>
                </a:solidFill>
              </a:rPr>
              <a:t>variety</a:t>
            </a:r>
            <a:r>
              <a:rPr lang="fr-FR" sz="2000" dirty="0">
                <a:solidFill>
                  <a:srgbClr val="C00000"/>
                </a:solidFill>
              </a:rPr>
              <a:t> of </a:t>
            </a:r>
            <a:r>
              <a:rPr lang="fr-FR" sz="2000" dirty="0" err="1">
                <a:solidFill>
                  <a:srgbClr val="C00000"/>
                </a:solidFill>
              </a:rPr>
              <a:t>foods</a:t>
            </a:r>
            <a:r>
              <a:rPr lang="fr-FR" sz="2000" dirty="0">
                <a:solidFill>
                  <a:srgbClr val="C00000"/>
                </a:solidFill>
              </a:rPr>
              <a:t> </a:t>
            </a:r>
            <a:r>
              <a:rPr lang="fr-FR" sz="2000" dirty="0" err="1">
                <a:solidFill>
                  <a:srgbClr val="C00000"/>
                </a:solidFill>
              </a:rPr>
              <a:t>such</a:t>
            </a:r>
            <a:r>
              <a:rPr lang="fr-FR" sz="2000" dirty="0">
                <a:solidFill>
                  <a:srgbClr val="C00000"/>
                </a:solidFill>
              </a:rPr>
              <a:t> as </a:t>
            </a:r>
            <a:r>
              <a:rPr lang="fr-FR" sz="2000" dirty="0" err="1">
                <a:solidFill>
                  <a:srgbClr val="C00000"/>
                </a:solidFill>
              </a:rPr>
              <a:t>meat</a:t>
            </a:r>
            <a:r>
              <a:rPr lang="fr-FR" sz="2000" dirty="0">
                <a:solidFill>
                  <a:srgbClr val="C00000"/>
                </a:solidFill>
              </a:rPr>
              <a:t>, olive </a:t>
            </a:r>
            <a:r>
              <a:rPr lang="fr-FR" sz="2000" dirty="0" err="1">
                <a:solidFill>
                  <a:srgbClr val="C00000"/>
                </a:solidFill>
              </a:rPr>
              <a:t>oil</a:t>
            </a:r>
            <a:r>
              <a:rPr lang="fr-FR" sz="2000" dirty="0">
                <a:solidFill>
                  <a:srgbClr val="C00000"/>
                </a:solidFill>
              </a:rPr>
              <a:t>, </a:t>
            </a:r>
            <a:r>
              <a:rPr lang="fr-FR" sz="2000" dirty="0" err="1">
                <a:solidFill>
                  <a:srgbClr val="C00000"/>
                </a:solidFill>
              </a:rPr>
              <a:t>avocados</a:t>
            </a:r>
            <a:r>
              <a:rPr lang="fr-FR" sz="2000" dirty="0">
                <a:solidFill>
                  <a:srgbClr val="C00000"/>
                </a:solidFill>
              </a:rPr>
              <a:t>, and </a:t>
            </a:r>
            <a:r>
              <a:rPr lang="fr-FR" sz="2000" dirty="0" err="1">
                <a:solidFill>
                  <a:srgbClr val="C00000"/>
                </a:solidFill>
              </a:rPr>
              <a:t>nuts</a:t>
            </a:r>
            <a:endParaRPr lang="fr-FR" sz="2000" dirty="0">
              <a:solidFill>
                <a:srgbClr val="C00000"/>
              </a:solidFill>
            </a:endParaRPr>
          </a:p>
          <a:p>
            <a:pPr lvl="1">
              <a:buFont typeface="Arial" pitchFamily="34" charset="0"/>
              <a:buChar char="•"/>
              <a:defRPr/>
            </a:pPr>
            <a:r>
              <a:rPr lang="fr-FR" sz="2000" dirty="0" err="1">
                <a:solidFill>
                  <a:srgbClr val="C00000"/>
                </a:solidFill>
              </a:rPr>
              <a:t>Historically</a:t>
            </a:r>
            <a:r>
              <a:rPr lang="fr-FR" sz="2000" dirty="0">
                <a:solidFill>
                  <a:srgbClr val="C00000"/>
                </a:solidFill>
              </a:rPr>
              <a:t> have been </a:t>
            </a:r>
            <a:r>
              <a:rPr lang="fr-FR" sz="2000" dirty="0" err="1">
                <a:solidFill>
                  <a:srgbClr val="C00000"/>
                </a:solidFill>
              </a:rPr>
              <a:t>thought</a:t>
            </a:r>
            <a:r>
              <a:rPr lang="fr-FR" sz="2000" dirty="0">
                <a:solidFill>
                  <a:srgbClr val="C00000"/>
                </a:solidFill>
              </a:rPr>
              <a:t> to </a:t>
            </a:r>
            <a:r>
              <a:rPr lang="fr-FR" sz="2000" dirty="0" err="1">
                <a:solidFill>
                  <a:srgbClr val="C00000"/>
                </a:solidFill>
              </a:rPr>
              <a:t>be</a:t>
            </a:r>
            <a:r>
              <a:rPr lang="fr-FR" sz="2000" dirty="0">
                <a:solidFill>
                  <a:srgbClr val="C00000"/>
                </a:solidFill>
              </a:rPr>
              <a:t> </a:t>
            </a:r>
            <a:r>
              <a:rPr lang="fr-FR" sz="2000" dirty="0" err="1">
                <a:solidFill>
                  <a:srgbClr val="C00000"/>
                </a:solidFill>
              </a:rPr>
              <a:t>cardioprotective</a:t>
            </a:r>
            <a:endParaRPr lang="fr-FR" sz="2000" dirty="0">
              <a:solidFill>
                <a:srgbClr val="C00000"/>
              </a:solidFill>
            </a:endParaRPr>
          </a:p>
          <a:p>
            <a:pPr lvl="1">
              <a:buFont typeface="Arial" pitchFamily="34" charset="0"/>
              <a:buChar char="•"/>
              <a:defRPr/>
            </a:pPr>
            <a:r>
              <a:rPr lang="fr-FR" sz="2000" dirty="0" err="1">
                <a:solidFill>
                  <a:srgbClr val="C00000"/>
                </a:solidFill>
              </a:rPr>
              <a:t>Believed</a:t>
            </a:r>
            <a:r>
              <a:rPr lang="fr-FR" sz="2000" dirty="0">
                <a:solidFill>
                  <a:srgbClr val="C00000"/>
                </a:solidFill>
              </a:rPr>
              <a:t> to </a:t>
            </a:r>
            <a:r>
              <a:rPr lang="fr-FR" sz="2000" dirty="0" err="1">
                <a:solidFill>
                  <a:srgbClr val="C00000"/>
                </a:solidFill>
              </a:rPr>
              <a:t>lower</a:t>
            </a:r>
            <a:r>
              <a:rPr lang="fr-FR" sz="2000" dirty="0">
                <a:solidFill>
                  <a:srgbClr val="C00000"/>
                </a:solidFill>
              </a:rPr>
              <a:t> LDL </a:t>
            </a:r>
            <a:r>
              <a:rPr lang="fr-FR" sz="2000" dirty="0" err="1">
                <a:solidFill>
                  <a:srgbClr val="C00000"/>
                </a:solidFill>
              </a:rPr>
              <a:t>cholesterol</a:t>
            </a:r>
            <a:endParaRPr lang="fr-FR" sz="2000" dirty="0">
              <a:solidFill>
                <a:srgbClr val="C00000"/>
              </a:solidFill>
            </a:endParaRPr>
          </a:p>
          <a:p>
            <a:pPr lvl="1">
              <a:buFont typeface="Arial" pitchFamily="34" charset="0"/>
              <a:buChar char="•"/>
              <a:defRPr/>
            </a:pPr>
            <a:r>
              <a:rPr lang="fr-FR" sz="2000" dirty="0">
                <a:solidFill>
                  <a:srgbClr val="C00000"/>
                </a:solidFill>
              </a:rPr>
              <a:t>More </a:t>
            </a:r>
            <a:r>
              <a:rPr lang="fr-FR" sz="2000" dirty="0" err="1">
                <a:solidFill>
                  <a:srgbClr val="C00000"/>
                </a:solidFill>
              </a:rPr>
              <a:t>research</a:t>
            </a:r>
            <a:r>
              <a:rPr lang="fr-FR" sz="2000" dirty="0">
                <a:solidFill>
                  <a:srgbClr val="C00000"/>
                </a:solidFill>
              </a:rPr>
              <a:t> </a:t>
            </a:r>
            <a:r>
              <a:rPr lang="fr-FR" sz="2000" dirty="0" err="1">
                <a:solidFill>
                  <a:srgbClr val="C00000"/>
                </a:solidFill>
              </a:rPr>
              <a:t>required</a:t>
            </a:r>
            <a:r>
              <a:rPr lang="fr-FR" sz="2000" dirty="0">
                <a:solidFill>
                  <a:srgbClr val="C00000"/>
                </a:solidFill>
              </a:rPr>
              <a:t> to </a:t>
            </a:r>
            <a:r>
              <a:rPr lang="fr-FR" sz="2000" dirty="0" err="1">
                <a:solidFill>
                  <a:srgbClr val="C00000"/>
                </a:solidFill>
              </a:rPr>
              <a:t>clear</a:t>
            </a:r>
            <a:r>
              <a:rPr lang="fr-FR" sz="2000" dirty="0">
                <a:solidFill>
                  <a:srgbClr val="C00000"/>
                </a:solidFill>
              </a:rPr>
              <a:t> </a:t>
            </a:r>
            <a:r>
              <a:rPr lang="fr-FR" sz="2000" dirty="0" err="1">
                <a:solidFill>
                  <a:srgbClr val="C00000"/>
                </a:solidFill>
              </a:rPr>
              <a:t>health</a:t>
            </a:r>
            <a:r>
              <a:rPr lang="fr-FR" sz="2000" dirty="0">
                <a:solidFill>
                  <a:srgbClr val="C00000"/>
                </a:solidFill>
              </a:rPr>
              <a:t> </a:t>
            </a:r>
            <a:r>
              <a:rPr lang="fr-FR" sz="2000" dirty="0" err="1">
                <a:solidFill>
                  <a:srgbClr val="C00000"/>
                </a:solidFill>
              </a:rPr>
              <a:t>effects</a:t>
            </a:r>
            <a:endParaRPr lang="fr-FR" sz="2000" dirty="0">
              <a:solidFill>
                <a:srgbClr val="C00000"/>
              </a:solidFill>
              <a:ea typeface="ＭＳ Ｐゴシック" charset="0"/>
            </a:endParaRPr>
          </a:p>
        </p:txBody>
      </p:sp>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dirty="0"/>
              <a:t>Triglycerides and fatty acids</a:t>
            </a:r>
            <a:endParaRPr lang="en-C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Content Placeholder 2"/>
          <p:cNvSpPr>
            <a:spLocks noGrp="1"/>
          </p:cNvSpPr>
          <p:nvPr>
            <p:ph idx="1"/>
          </p:nvPr>
        </p:nvSpPr>
        <p:spPr>
          <a:xfrm>
            <a:off x="628650" y="1690688"/>
            <a:ext cx="7886700" cy="4525962"/>
          </a:xfrm>
        </p:spPr>
        <p:txBody>
          <a:bodyPr/>
          <a:lstStyle/>
          <a:p>
            <a:r>
              <a:rPr lang="fr-FR" dirty="0" err="1">
                <a:solidFill>
                  <a:srgbClr val="C00000"/>
                </a:solidFill>
                <a:latin typeface="Arial" charset="0"/>
                <a:cs typeface="Arial" charset="0"/>
              </a:rPr>
              <a:t>Polyunsaturated</a:t>
            </a:r>
            <a:r>
              <a:rPr lang="fr-FR" dirty="0">
                <a:solidFill>
                  <a:srgbClr val="C00000"/>
                </a:solidFill>
                <a:latin typeface="Arial" charset="0"/>
                <a:cs typeface="Arial" charset="0"/>
              </a:rPr>
              <a:t> </a:t>
            </a:r>
            <a:r>
              <a:rPr lang="fr-FR" dirty="0" err="1">
                <a:solidFill>
                  <a:srgbClr val="C00000"/>
                </a:solidFill>
                <a:latin typeface="Arial" charset="0"/>
                <a:cs typeface="Arial" charset="0"/>
              </a:rPr>
              <a:t>fatty</a:t>
            </a:r>
            <a:r>
              <a:rPr lang="fr-FR" dirty="0">
                <a:solidFill>
                  <a:srgbClr val="C00000"/>
                </a:solidFill>
                <a:latin typeface="Arial" charset="0"/>
                <a:cs typeface="Arial" charset="0"/>
              </a:rPr>
              <a:t> </a:t>
            </a:r>
            <a:r>
              <a:rPr lang="fr-FR" dirty="0" err="1">
                <a:solidFill>
                  <a:srgbClr val="C00000"/>
                </a:solidFill>
                <a:latin typeface="Arial" charset="0"/>
                <a:cs typeface="Arial" charset="0"/>
              </a:rPr>
              <a:t>acids</a:t>
            </a:r>
            <a:r>
              <a:rPr lang="fr-FR" dirty="0">
                <a:solidFill>
                  <a:srgbClr val="C00000"/>
                </a:solidFill>
                <a:latin typeface="Arial" charset="0"/>
                <a:cs typeface="Arial" charset="0"/>
              </a:rPr>
              <a:t>: </a:t>
            </a:r>
            <a:r>
              <a:rPr lang="fr-FR" sz="2400" dirty="0">
                <a:latin typeface="Arial" charset="0"/>
                <a:cs typeface="Arial" charset="0"/>
              </a:rPr>
              <a:t>more </a:t>
            </a:r>
            <a:r>
              <a:rPr lang="fr-FR" sz="2400" dirty="0" err="1">
                <a:latin typeface="Arial" charset="0"/>
                <a:cs typeface="Arial" charset="0"/>
              </a:rPr>
              <a:t>than</a:t>
            </a:r>
            <a:r>
              <a:rPr lang="fr-FR" sz="2400" dirty="0">
                <a:latin typeface="Arial" charset="0"/>
                <a:cs typeface="Arial" charset="0"/>
              </a:rPr>
              <a:t> one double bond</a:t>
            </a:r>
          </a:p>
          <a:p>
            <a:pPr lvl="1"/>
            <a:r>
              <a:rPr lang="fr-FR" sz="2000" dirty="0" err="1">
                <a:solidFill>
                  <a:srgbClr val="C00000"/>
                </a:solidFill>
                <a:latin typeface="Arial" charset="0"/>
                <a:cs typeface="Arial" charset="0"/>
              </a:rPr>
              <a:t>Found</a:t>
            </a:r>
            <a:r>
              <a:rPr lang="fr-FR" sz="2000" dirty="0">
                <a:solidFill>
                  <a:srgbClr val="C00000"/>
                </a:solidFill>
                <a:latin typeface="Arial" charset="0"/>
                <a:cs typeface="Arial" charset="0"/>
              </a:rPr>
              <a:t> </a:t>
            </a:r>
            <a:r>
              <a:rPr lang="fr-FR" sz="2000" dirty="0" err="1">
                <a:solidFill>
                  <a:srgbClr val="C00000"/>
                </a:solidFill>
                <a:latin typeface="Arial" charset="0"/>
                <a:cs typeface="Arial" charset="0"/>
              </a:rPr>
              <a:t>mainly</a:t>
            </a:r>
            <a:r>
              <a:rPr lang="fr-FR" sz="2000" dirty="0">
                <a:solidFill>
                  <a:srgbClr val="C00000"/>
                </a:solidFill>
                <a:latin typeface="Arial" charset="0"/>
                <a:cs typeface="Arial" charset="0"/>
              </a:rPr>
              <a:t> in plant sources</a:t>
            </a:r>
          </a:p>
        </p:txBody>
      </p:sp>
      <p:sp>
        <p:nvSpPr>
          <p:cNvPr id="4" name="Title 1"/>
          <p:cNvSpPr>
            <a:spLocks noGrp="1"/>
          </p:cNvSpPr>
          <p:nvPr>
            <p:ph type="title"/>
          </p:nvPr>
        </p:nvSpPr>
        <p:spPr>
          <a:xfrm>
            <a:off x="0" y="0"/>
            <a:ext cx="9144000" cy="1325563"/>
          </a:xfrm>
        </p:spPr>
        <p:txBody>
          <a:bodyPr rtlCol="0">
            <a:normAutofit/>
          </a:bodyPr>
          <a:lstStyle/>
          <a:p>
            <a:pPr fontAlgn="auto">
              <a:spcAft>
                <a:spcPts val="0"/>
              </a:spcAft>
              <a:defRPr/>
            </a:pPr>
            <a:r>
              <a:rPr lang="en-US" dirty="0"/>
              <a:t>Triglycerides and fatty acids</a:t>
            </a:r>
            <a:endParaRPr lang="en-CA" dirty="0"/>
          </a:p>
        </p:txBody>
      </p:sp>
    </p:spTree>
  </p:cSld>
  <p:clrMapOvr>
    <a:masterClrMapping/>
  </p:clrMapOvr>
</p:sld>
</file>

<file path=ppt/theme/theme1.xml><?xml version="1.0" encoding="utf-8"?>
<a:theme xmlns:a="http://schemas.openxmlformats.org/drawingml/2006/main" name="2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6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7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8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9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22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23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24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77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81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9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0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1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2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3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4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5_Presentation7">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dirty="0"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5763</TotalTime>
  <Words>853</Words>
  <Application>Microsoft Office PowerPoint</Application>
  <PresentationFormat>On-screen Show (4:3)</PresentationFormat>
  <Paragraphs>86</Paragraphs>
  <Slides>18</Slides>
  <Notes>0</Notes>
  <HiddenSlides>0</HiddenSlides>
  <MMClips>0</MMClips>
  <ScaleCrop>false</ScaleCrop>
  <HeadingPairs>
    <vt:vector size="6" baseType="variant">
      <vt:variant>
        <vt:lpstr>Fonts Used</vt:lpstr>
      </vt:variant>
      <vt:variant>
        <vt:i4>5</vt:i4>
      </vt:variant>
      <vt:variant>
        <vt:lpstr>Theme</vt:lpstr>
      </vt:variant>
      <vt:variant>
        <vt:i4>18</vt:i4>
      </vt:variant>
      <vt:variant>
        <vt:lpstr>Slide Titles</vt:lpstr>
      </vt:variant>
      <vt:variant>
        <vt:i4>18</vt:i4>
      </vt:variant>
    </vt:vector>
  </HeadingPairs>
  <TitlesOfParts>
    <vt:vector size="41" baseType="lpstr">
      <vt:lpstr>Arial</vt:lpstr>
      <vt:lpstr>Calibri</vt:lpstr>
      <vt:lpstr>Calibri Light</vt:lpstr>
      <vt:lpstr>Franklin Gothic Medium</vt:lpstr>
      <vt:lpstr>Wingdings</vt:lpstr>
      <vt:lpstr>2_Presentation7</vt:lpstr>
      <vt:lpstr>3_Presentation7</vt:lpstr>
      <vt:lpstr>9_Presentation7</vt:lpstr>
      <vt:lpstr>10_Presentation7</vt:lpstr>
      <vt:lpstr>11_Presentation7</vt:lpstr>
      <vt:lpstr>12_Presentation7</vt:lpstr>
      <vt:lpstr>13_Presentation7</vt:lpstr>
      <vt:lpstr>14_Presentation7</vt:lpstr>
      <vt:lpstr>15_Presentation7</vt:lpstr>
      <vt:lpstr>16_Presentation7</vt:lpstr>
      <vt:lpstr>17_Presentation7</vt:lpstr>
      <vt:lpstr>18_Presentation7</vt:lpstr>
      <vt:lpstr>19_Presentation7</vt:lpstr>
      <vt:lpstr>22_Presentation7</vt:lpstr>
      <vt:lpstr>23_Presentation7</vt:lpstr>
      <vt:lpstr>24_Presentation7</vt:lpstr>
      <vt:lpstr>77_Presentation7</vt:lpstr>
      <vt:lpstr>81_Presentation7</vt:lpstr>
      <vt:lpstr>LIPIDS: OILS AND FATS </vt:lpstr>
      <vt:lpstr>Sources of dietary fats</vt:lpstr>
      <vt:lpstr>Types of lipids</vt:lpstr>
      <vt:lpstr>Triglycerides and fatty acids</vt:lpstr>
      <vt:lpstr>Triglycerides and fatty acids</vt:lpstr>
      <vt:lpstr>Triglycerides and fatty acids</vt:lpstr>
      <vt:lpstr>Triglycerides and fatty acids</vt:lpstr>
      <vt:lpstr>Triglycerides and fatty acids</vt:lpstr>
      <vt:lpstr>Triglycerides and fatty acids</vt:lpstr>
      <vt:lpstr>Triglycerides and fatty acids</vt:lpstr>
      <vt:lpstr>Essential fatty acids</vt:lpstr>
      <vt:lpstr>Essential fatty acids</vt:lpstr>
      <vt:lpstr>Essential fatty acids</vt:lpstr>
      <vt:lpstr>Trans-fat (trans-fatty acids)</vt:lpstr>
      <vt:lpstr>Trans fatty acids</vt:lpstr>
      <vt:lpstr>Trans fatty acids</vt:lpstr>
      <vt:lpstr>Dietary lipid recommendations</vt:lpstr>
      <vt:lpstr>Dietary fat and cancer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Maya</dc:creator>
  <cp:lastModifiedBy>SMITH Karen [Harrisdale Senior High School]</cp:lastModifiedBy>
  <cp:revision>197</cp:revision>
  <cp:lastPrinted>2009-04-22T19:24:48Z</cp:lastPrinted>
  <dcterms:created xsi:type="dcterms:W3CDTF">2009-04-22T19:24:48Z</dcterms:created>
  <dcterms:modified xsi:type="dcterms:W3CDTF">2022-05-27T04:50:49Z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