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AD83-4E45-4D35-9737-7D2228238C7F}" type="datetimeFigureOut">
              <a:rPr lang="en-AU" smtClean="0"/>
              <a:t>22/03/2017</a:t>
            </a:fld>
            <a:endParaRPr lang="en-A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8481-1B21-4484-AC6F-7A66EF970A5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AD83-4E45-4D35-9737-7D2228238C7F}" type="datetimeFigureOut">
              <a:rPr lang="en-AU" smtClean="0"/>
              <a:t>22/03/2017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8481-1B21-4484-AC6F-7A66EF970A5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AD83-4E45-4D35-9737-7D2228238C7F}" type="datetimeFigureOut">
              <a:rPr lang="en-AU" smtClean="0"/>
              <a:t>22/03/2017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8481-1B21-4484-AC6F-7A66EF970A5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AD83-4E45-4D35-9737-7D2228238C7F}" type="datetimeFigureOut">
              <a:rPr lang="en-AU" smtClean="0"/>
              <a:t>22/03/2017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8481-1B21-4484-AC6F-7A66EF970A5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AD83-4E45-4D35-9737-7D2228238C7F}" type="datetimeFigureOut">
              <a:rPr lang="en-AU" smtClean="0"/>
              <a:t>22/03/2017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8481-1B21-4484-AC6F-7A66EF970A5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AD83-4E45-4D35-9737-7D2228238C7F}" type="datetimeFigureOut">
              <a:rPr lang="en-AU" smtClean="0"/>
              <a:t>22/03/2017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8481-1B21-4484-AC6F-7A66EF970A5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AD83-4E45-4D35-9737-7D2228238C7F}" type="datetimeFigureOut">
              <a:rPr lang="en-AU" smtClean="0"/>
              <a:t>22/03/2017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8481-1B21-4484-AC6F-7A66EF970A5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AD83-4E45-4D35-9737-7D2228238C7F}" type="datetimeFigureOut">
              <a:rPr lang="en-AU" smtClean="0"/>
              <a:t>22/03/2017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8481-1B21-4484-AC6F-7A66EF970A5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AD83-4E45-4D35-9737-7D2228238C7F}" type="datetimeFigureOut">
              <a:rPr lang="en-AU" smtClean="0"/>
              <a:t>22/03/2017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8481-1B21-4484-AC6F-7A66EF970A5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AD83-4E45-4D35-9737-7D2228238C7F}" type="datetimeFigureOut">
              <a:rPr lang="en-AU" smtClean="0"/>
              <a:t>22/03/2017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C8481-1B21-4484-AC6F-7A66EF970A5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AD83-4E45-4D35-9737-7D2228238C7F}" type="datetimeFigureOut">
              <a:rPr lang="en-AU" smtClean="0"/>
              <a:t>22/03/2017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E4C8481-1B21-4484-AC6F-7A66EF970A5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8AAD83-4E45-4D35-9737-7D2228238C7F}" type="datetimeFigureOut">
              <a:rPr lang="en-AU" smtClean="0"/>
              <a:t>22/03/2017</a:t>
            </a:fld>
            <a:endParaRPr lang="en-A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E4C8481-1B21-4484-AC6F-7A66EF970A5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VOLUMETRIC ANALYSIS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Titrations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432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896100" y="-447828"/>
            <a:ext cx="5495817" cy="83529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993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Titrations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Acid /base titrations involve a </a:t>
            </a:r>
            <a:r>
              <a:rPr lang="en-AU" b="1" dirty="0" smtClean="0"/>
              <a:t>controlled neutralisation </a:t>
            </a:r>
            <a:r>
              <a:rPr lang="en-AU" dirty="0" smtClean="0"/>
              <a:t>reaction between an acid solution and a base solution.</a:t>
            </a:r>
          </a:p>
          <a:p>
            <a:r>
              <a:rPr lang="en-AU" dirty="0" smtClean="0"/>
              <a:t>The </a:t>
            </a:r>
            <a:r>
              <a:rPr lang="en-AU" b="1" dirty="0" smtClean="0"/>
              <a:t>concentration</a:t>
            </a:r>
            <a:r>
              <a:rPr lang="en-AU" dirty="0" smtClean="0"/>
              <a:t> of either the acid solution or the base solution is </a:t>
            </a:r>
            <a:r>
              <a:rPr lang="en-AU" b="1" dirty="0" smtClean="0"/>
              <a:t>known with great accuracy. This solution is the standard.</a:t>
            </a:r>
          </a:p>
          <a:p>
            <a:r>
              <a:rPr lang="en-AU" dirty="0" smtClean="0"/>
              <a:t>The</a:t>
            </a:r>
            <a:r>
              <a:rPr lang="en-AU" b="1" dirty="0" smtClean="0"/>
              <a:t> </a:t>
            </a:r>
            <a:r>
              <a:rPr lang="en-AU" dirty="0" smtClean="0"/>
              <a:t> concentration of the other solution is </a:t>
            </a:r>
            <a:r>
              <a:rPr lang="en-AU" b="1" dirty="0" smtClean="0"/>
              <a:t>unknown. </a:t>
            </a:r>
            <a:r>
              <a:rPr lang="en-AU" dirty="0" smtClean="0"/>
              <a:t>The purpose of the titration is to determine the concentration of the unknown solution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620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Primary Standards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/>
              <a:t>A Primary standard solution </a:t>
            </a:r>
            <a:r>
              <a:rPr lang="en-AU" dirty="0" smtClean="0"/>
              <a:t>has an accurately known concentration. It has been prepared directly from carefully weighed sample of primary standard</a:t>
            </a:r>
          </a:p>
          <a:p>
            <a:r>
              <a:rPr lang="en-AU" dirty="0" smtClean="0"/>
              <a:t>The accurately weighed sample is carefully transferred to a </a:t>
            </a:r>
            <a:r>
              <a:rPr lang="en-AU" b="1" dirty="0" smtClean="0"/>
              <a:t>volumetric flask </a:t>
            </a:r>
            <a:r>
              <a:rPr lang="en-AU" dirty="0" smtClean="0"/>
              <a:t>and made up to the mark</a:t>
            </a:r>
          </a:p>
          <a:p>
            <a:r>
              <a:rPr lang="en-AU" dirty="0" smtClean="0"/>
              <a:t>A primary standard must have </a:t>
            </a:r>
            <a:r>
              <a:rPr lang="en-AU" b="1" dirty="0" smtClean="0"/>
              <a:t>a known formula </a:t>
            </a:r>
            <a:r>
              <a:rPr lang="en-AU" dirty="0" smtClean="0"/>
              <a:t>and be able to be obtained </a:t>
            </a:r>
            <a:r>
              <a:rPr lang="en-AU" b="1" dirty="0" smtClean="0"/>
              <a:t>in pure form. </a:t>
            </a:r>
            <a:r>
              <a:rPr lang="en-AU" dirty="0" smtClean="0"/>
              <a:t>The compound must not react with air or readily change its water content during handling and has a high molar </a:t>
            </a:r>
            <a:r>
              <a:rPr lang="en-AU" dirty="0" smtClean="0"/>
              <a:t>mass</a:t>
            </a:r>
          </a:p>
          <a:p>
            <a:r>
              <a:rPr lang="en-AU" dirty="0" smtClean="0"/>
              <a:t>Examples sodium carbonate, oxalic acid</a:t>
            </a:r>
            <a:r>
              <a:rPr lang="en-AU" dirty="0" smtClean="0"/>
              <a:t> </a:t>
            </a:r>
            <a:endParaRPr lang="en-AU" dirty="0" smtClean="0"/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04955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Volumetric Analysis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u="sng" dirty="0" smtClean="0"/>
              <a:t>Definition</a:t>
            </a:r>
          </a:p>
          <a:p>
            <a:r>
              <a:rPr lang="en-AU" dirty="0" smtClean="0"/>
              <a:t>Volumetric analysis involves the use of accurately measured </a:t>
            </a:r>
            <a:r>
              <a:rPr lang="en-AU" b="1" dirty="0" smtClean="0"/>
              <a:t>volumes</a:t>
            </a:r>
            <a:r>
              <a:rPr lang="en-AU" dirty="0" smtClean="0"/>
              <a:t> of solutions.</a:t>
            </a:r>
          </a:p>
          <a:p>
            <a:r>
              <a:rPr lang="en-AU" dirty="0" smtClean="0"/>
              <a:t>A complete reaction between two solutions</a:t>
            </a:r>
          </a:p>
          <a:p>
            <a:r>
              <a:rPr lang="en-AU" dirty="0" smtClean="0"/>
              <a:t>One substance is analysed with a measured volume of a solution of known concentration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9870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Standard Solutions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Two Types – Primary and Secondary</a:t>
            </a:r>
          </a:p>
          <a:p>
            <a:r>
              <a:rPr lang="en-AU" u="sng" dirty="0" smtClean="0"/>
              <a:t>PRIMARY</a:t>
            </a:r>
          </a:p>
          <a:p>
            <a:r>
              <a:rPr lang="en-AU" dirty="0" smtClean="0"/>
              <a:t>Pure form</a:t>
            </a:r>
          </a:p>
          <a:p>
            <a:r>
              <a:rPr lang="en-AU" dirty="0" smtClean="0"/>
              <a:t>Known formula</a:t>
            </a:r>
          </a:p>
          <a:p>
            <a:r>
              <a:rPr lang="en-AU" dirty="0" smtClean="0"/>
              <a:t>Very Stable </a:t>
            </a:r>
          </a:p>
          <a:p>
            <a:r>
              <a:rPr lang="en-AU" dirty="0" smtClean="0"/>
              <a:t>Reasonably high molar mass</a:t>
            </a:r>
          </a:p>
          <a:p>
            <a:r>
              <a:rPr lang="en-AU" dirty="0" smtClean="0"/>
              <a:t>Sodium Carbonate and Oxalic acid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233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Standard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u="sng" dirty="0" smtClean="0"/>
              <a:t>SECONDARY</a:t>
            </a:r>
          </a:p>
          <a:p>
            <a:r>
              <a:rPr lang="en-AU" dirty="0" smtClean="0"/>
              <a:t>Added to water and used in titrations</a:t>
            </a:r>
          </a:p>
          <a:p>
            <a:r>
              <a:rPr lang="en-AU" dirty="0" smtClean="0"/>
              <a:t>Not a stable composition</a:t>
            </a:r>
          </a:p>
          <a:p>
            <a:r>
              <a:rPr lang="en-AU" dirty="0" smtClean="0"/>
              <a:t>Concentration determined by titration using a primary standard</a:t>
            </a:r>
          </a:p>
          <a:p>
            <a:r>
              <a:rPr lang="en-AU" dirty="0" smtClean="0"/>
              <a:t>Sodium hydroxide, hydrochloric acid, potassium permanganate  and  acetic acid.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69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Titration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procedure  in which a measured volume of a solution is added to a known volume of a solution of a known concentration until the reaction is complete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449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Equipment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662895"/>
            <a:ext cx="2711946" cy="334059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u="sng" dirty="0" smtClean="0"/>
              <a:t>VOLUMETRIC FLASK </a:t>
            </a:r>
            <a:r>
              <a:rPr lang="en-AU" dirty="0" smtClean="0"/>
              <a:t>– accurately known volumes</a:t>
            </a:r>
          </a:p>
          <a:p>
            <a:r>
              <a:rPr lang="en-AU" u="sng" dirty="0" smtClean="0"/>
              <a:t>PIPETTE</a:t>
            </a:r>
            <a:r>
              <a:rPr lang="en-AU" dirty="0" smtClean="0"/>
              <a:t> –  </a:t>
            </a:r>
            <a:r>
              <a:rPr lang="en-AU" dirty="0" err="1" smtClean="0"/>
              <a:t>accuate</a:t>
            </a:r>
            <a:r>
              <a:rPr lang="en-AU" dirty="0" smtClean="0"/>
              <a:t> volume - aliquot</a:t>
            </a:r>
          </a:p>
          <a:p>
            <a:r>
              <a:rPr lang="en-AU" u="sng" dirty="0" smtClean="0"/>
              <a:t>BURETTE</a:t>
            </a:r>
            <a:r>
              <a:rPr lang="en-AU" dirty="0" smtClean="0"/>
              <a:t> </a:t>
            </a:r>
            <a:r>
              <a:rPr lang="en-AU" dirty="0"/>
              <a:t>- </a:t>
            </a:r>
            <a:r>
              <a:rPr lang="en-AU" dirty="0" err="1"/>
              <a:t>accuate</a:t>
            </a:r>
            <a:r>
              <a:rPr lang="en-AU" dirty="0"/>
              <a:t> volume </a:t>
            </a:r>
            <a:endParaRPr lang="en-AU" dirty="0" smtClean="0"/>
          </a:p>
          <a:p>
            <a:r>
              <a:rPr lang="en-AU" u="sng" dirty="0" smtClean="0"/>
              <a:t>CONICAL FLASK </a:t>
            </a:r>
            <a:r>
              <a:rPr lang="en-AU" dirty="0" smtClean="0"/>
              <a:t>– reaction vessel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4171268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333193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3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	Pipette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112568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Select Pipette – tip not damaged</a:t>
            </a:r>
          </a:p>
          <a:p>
            <a:r>
              <a:rPr lang="en-AU" dirty="0" smtClean="0"/>
              <a:t>Clean Pipette  - Detergent/tap/distilled</a:t>
            </a:r>
          </a:p>
          <a:p>
            <a:r>
              <a:rPr lang="en-AU" dirty="0" smtClean="0"/>
              <a:t>Rinse with solution going into it</a:t>
            </a:r>
          </a:p>
          <a:p>
            <a:r>
              <a:rPr lang="en-AU" dirty="0" smtClean="0"/>
              <a:t>Fit pipette filler correctly</a:t>
            </a:r>
          </a:p>
          <a:p>
            <a:r>
              <a:rPr lang="en-AU" dirty="0" smtClean="0"/>
              <a:t>Pipette fill -  tip well below solution surface/not on bottom of beaker or VF</a:t>
            </a:r>
          </a:p>
          <a:p>
            <a:r>
              <a:rPr lang="en-AU" dirty="0" smtClean="0"/>
              <a:t>Fill to above etched mark</a:t>
            </a:r>
          </a:p>
          <a:p>
            <a:r>
              <a:rPr lang="en-AU" dirty="0" smtClean="0"/>
              <a:t>Remove pipette from solution</a:t>
            </a:r>
          </a:p>
          <a:p>
            <a:r>
              <a:rPr lang="en-AU" dirty="0" smtClean="0"/>
              <a:t>Run liquid so meniscus on etched mark</a:t>
            </a:r>
          </a:p>
          <a:p>
            <a:r>
              <a:rPr lang="en-AU" dirty="0" smtClean="0"/>
              <a:t>Transfer solution to CF – angle /  15 sec drainage</a:t>
            </a:r>
          </a:p>
          <a:p>
            <a:r>
              <a:rPr lang="en-AU" dirty="0" smtClean="0"/>
              <a:t>Add indicator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385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Pipette</a:t>
            </a:r>
            <a:endParaRPr lang="en-A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57226" y="-845058"/>
            <a:ext cx="6393037" cy="84604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96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Burette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/>
              <a:t>Select Burette – no damage to nozzle</a:t>
            </a:r>
          </a:p>
          <a:p>
            <a:r>
              <a:rPr lang="en-AU" dirty="0" smtClean="0"/>
              <a:t>Clean – Detergent/tap/distilled</a:t>
            </a:r>
          </a:p>
          <a:p>
            <a:r>
              <a:rPr lang="en-AU" dirty="0" smtClean="0"/>
              <a:t>Rinse – with the solution going in it</a:t>
            </a:r>
          </a:p>
          <a:p>
            <a:r>
              <a:rPr lang="en-AU" dirty="0" smtClean="0"/>
              <a:t>Mount vertically</a:t>
            </a:r>
          </a:p>
          <a:p>
            <a:r>
              <a:rPr lang="en-AU" dirty="0" smtClean="0"/>
              <a:t>Fill – funnel/spacer / on level surface</a:t>
            </a:r>
          </a:p>
          <a:p>
            <a:r>
              <a:rPr lang="en-AU" dirty="0" smtClean="0"/>
              <a:t>Run – remove funnel and spacer/ check tap</a:t>
            </a:r>
          </a:p>
          <a:p>
            <a:r>
              <a:rPr lang="en-AU" dirty="0" smtClean="0"/>
              <a:t>Initial volume – </a:t>
            </a:r>
            <a:r>
              <a:rPr lang="en-AU" sz="2000" dirty="0" smtClean="0"/>
              <a:t>bottom of meniscus/two decimal places</a:t>
            </a:r>
          </a:p>
          <a:p>
            <a:r>
              <a:rPr lang="en-AU" dirty="0" smtClean="0"/>
              <a:t>Rough </a:t>
            </a:r>
            <a:r>
              <a:rPr lang="en-AU" dirty="0" smtClean="0"/>
              <a:t>titration – </a:t>
            </a:r>
            <a:r>
              <a:rPr lang="en-AU" dirty="0"/>
              <a:t>use dominant hand to swirl flask</a:t>
            </a:r>
          </a:p>
          <a:p>
            <a:r>
              <a:rPr lang="en-AU" dirty="0" smtClean="0"/>
              <a:t>First Accurate titration</a:t>
            </a:r>
          </a:p>
          <a:p>
            <a:r>
              <a:rPr lang="en-AU" dirty="0" smtClean="0"/>
              <a:t>Second Accurate titration</a:t>
            </a:r>
          </a:p>
          <a:p>
            <a:r>
              <a:rPr lang="en-AU" dirty="0" smtClean="0"/>
              <a:t>Third Accurate </a:t>
            </a:r>
            <a:r>
              <a:rPr lang="en-AU" dirty="0" smtClean="0"/>
              <a:t>titration</a:t>
            </a:r>
          </a:p>
          <a:p>
            <a:r>
              <a:rPr lang="en-AU" dirty="0" smtClean="0"/>
              <a:t>Repeat until readings are within 0.2 mL</a:t>
            </a:r>
            <a:endParaRPr lang="en-AU" dirty="0" smtClean="0"/>
          </a:p>
          <a:p>
            <a:r>
              <a:rPr lang="en-AU" dirty="0" smtClean="0"/>
              <a:t>Clean away equipment  and start calculation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4429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425</TotalTime>
  <Words>438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VOLUMETRIC ANALYSIS</vt:lpstr>
      <vt:lpstr>Volumetric Analysis</vt:lpstr>
      <vt:lpstr>Standard Solutions</vt:lpstr>
      <vt:lpstr>Standard Solutions</vt:lpstr>
      <vt:lpstr>The Titration</vt:lpstr>
      <vt:lpstr>Equipment</vt:lpstr>
      <vt:lpstr> Pipette</vt:lpstr>
      <vt:lpstr>Pipette</vt:lpstr>
      <vt:lpstr>Burette</vt:lpstr>
      <vt:lpstr>PowerPoint Presentation</vt:lpstr>
      <vt:lpstr>Titrations</vt:lpstr>
      <vt:lpstr>Primary Standards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 Karen</dc:creator>
  <cp:lastModifiedBy>HUNT Ian</cp:lastModifiedBy>
  <cp:revision>21</cp:revision>
  <dcterms:created xsi:type="dcterms:W3CDTF">2014-11-05T05:13:19Z</dcterms:created>
  <dcterms:modified xsi:type="dcterms:W3CDTF">2017-03-22T05:18:10Z</dcterms:modified>
</cp:coreProperties>
</file>