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61" r:id="rId5"/>
    <p:sldId id="258" r:id="rId6"/>
    <p:sldId id="269" r:id="rId7"/>
    <p:sldId id="257" r:id="rId8"/>
    <p:sldId id="259" r:id="rId9"/>
    <p:sldId id="270" r:id="rId10"/>
    <p:sldId id="271" r:id="rId11"/>
    <p:sldId id="260" r:id="rId12"/>
    <p:sldId id="272" r:id="rId13"/>
    <p:sldId id="273" r:id="rId14"/>
    <p:sldId id="264" r:id="rId15"/>
    <p:sldId id="265" r:id="rId16"/>
    <p:sldId id="267" r:id="rId17"/>
    <p:sldId id="266"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2" autoAdjust="0"/>
    <p:restoredTop sz="94660"/>
  </p:normalViewPr>
  <p:slideViewPr>
    <p:cSldViewPr snapToGrid="0">
      <p:cViewPr varScale="1">
        <p:scale>
          <a:sx n="77" d="100"/>
          <a:sy n="77" d="100"/>
        </p:scale>
        <p:origin x="48" y="2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6/27/2022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6/27/2022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err="1"/>
              <a:t>S</a:t>
            </a:r>
            <a:r>
              <a:rPr lang="en-AU" dirty="0" err="1" smtClean="0"/>
              <a:t>oaponification</a:t>
            </a:r>
            <a:endParaRPr lang="en-AU" dirty="0"/>
          </a:p>
        </p:txBody>
      </p:sp>
      <p:sp>
        <p:nvSpPr>
          <p:cNvPr id="3" name="Subtitle 2"/>
          <p:cNvSpPr>
            <a:spLocks noGrp="1"/>
          </p:cNvSpPr>
          <p:nvPr>
            <p:ph type="subTitle" idx="1"/>
          </p:nvPr>
        </p:nvSpPr>
        <p:spPr/>
        <p:txBody>
          <a:bodyPr/>
          <a:lstStyle/>
          <a:p>
            <a:r>
              <a:rPr lang="en-AU" dirty="0" smtClean="0"/>
              <a:t>The soap story</a:t>
            </a:r>
            <a:endParaRPr lang="en-AU" dirty="0"/>
          </a:p>
        </p:txBody>
      </p:sp>
      <p:pic>
        <p:nvPicPr>
          <p:cNvPr id="4" name="Picture 3" descr="My little luxury: handmade soap - Venusian*Glow"/>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5910" y="3493993"/>
            <a:ext cx="2570004" cy="1927092"/>
          </a:xfrm>
          <a:prstGeom prst="rect">
            <a:avLst/>
          </a:prstGeom>
        </p:spPr>
      </p:pic>
    </p:spTree>
    <p:extLst>
      <p:ext uri="{BB962C8B-B14F-4D97-AF65-F5344CB8AC3E}">
        <p14:creationId xmlns:p14="http://schemas.microsoft.com/office/powerpoint/2010/main" val="578083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In water, soap forms a cloudy suspension in which the nonpolar hydrocarbon chains of the soap molecules are attracted to one another by dispersion forces</a:t>
            </a:r>
            <a:br>
              <a:rPr lang="en-US" sz="2400" dirty="0"/>
            </a:br>
            <a:r>
              <a:rPr lang="en-US" sz="2400" dirty="0"/>
              <a:t>While the negatively charged carboxylate ends are hydrogen bonded to water (micelle)</a:t>
            </a:r>
            <a:br>
              <a:rPr lang="en-US" sz="2400" dirty="0"/>
            </a:br>
            <a:endParaRPr lang="en-AU" sz="2400" dirty="0"/>
          </a:p>
        </p:txBody>
      </p:sp>
      <p:sp>
        <p:nvSpPr>
          <p:cNvPr id="3" name="Content Placeholder 2"/>
          <p:cNvSpPr>
            <a:spLocks noGrp="1"/>
          </p:cNvSpPr>
          <p:nvPr>
            <p:ph idx="1"/>
          </p:nvPr>
        </p:nvSpPr>
        <p:spPr/>
        <p:txBody>
          <a:bodyPr/>
          <a:lstStyle/>
          <a:p>
            <a:endParaRPr lang="en-AU" dirty="0"/>
          </a:p>
        </p:txBody>
      </p:sp>
      <p:pic>
        <p:nvPicPr>
          <p:cNvPr id="4" name="Picture 3"/>
          <p:cNvPicPr>
            <a:picLocks noChangeAspect="1"/>
          </p:cNvPicPr>
          <p:nvPr/>
        </p:nvPicPr>
        <p:blipFill>
          <a:blip r:embed="rId2"/>
          <a:stretch>
            <a:fillRect/>
          </a:stretch>
        </p:blipFill>
        <p:spPr>
          <a:xfrm>
            <a:off x="1295401" y="2496801"/>
            <a:ext cx="9601196" cy="3524224"/>
          </a:xfrm>
          <a:prstGeom prst="rect">
            <a:avLst/>
          </a:prstGeom>
        </p:spPr>
      </p:pic>
    </p:spTree>
    <p:extLst>
      <p:ext uri="{BB962C8B-B14F-4D97-AF65-F5344CB8AC3E}">
        <p14:creationId xmlns:p14="http://schemas.microsoft.com/office/powerpoint/2010/main" val="355276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Soap</a:t>
            </a:r>
            <a:endParaRPr lang="en-AU" dirty="0"/>
          </a:p>
        </p:txBody>
      </p:sp>
      <p:sp>
        <p:nvSpPr>
          <p:cNvPr id="3" name="Content Placeholder 2"/>
          <p:cNvSpPr>
            <a:spLocks noGrp="1"/>
          </p:cNvSpPr>
          <p:nvPr>
            <p:ph idx="1"/>
          </p:nvPr>
        </p:nvSpPr>
        <p:spPr/>
        <p:txBody>
          <a:bodyPr/>
          <a:lstStyle/>
          <a:p>
            <a:r>
              <a:rPr lang="en-AU" dirty="0" smtClean="0">
                <a:latin typeface="Arial" panose="020B0604020202020204" pitchFamily="34" charset="0"/>
                <a:cs typeface="Arial" panose="020B0604020202020204" pitchFamily="34" charset="0"/>
              </a:rPr>
              <a:t>Soap is unique as it has the power both of dissolving in water and of dispersing grease.</a:t>
            </a:r>
          </a:p>
          <a:p>
            <a:r>
              <a:rPr lang="en-AU" dirty="0" smtClean="0">
                <a:latin typeface="Arial" panose="020B0604020202020204" pitchFamily="34" charset="0"/>
                <a:cs typeface="Arial" panose="020B0604020202020204" pitchFamily="34" charset="0"/>
              </a:rPr>
              <a:t>The chief functions of any soap or detergent are:</a:t>
            </a:r>
          </a:p>
          <a:p>
            <a:pPr marL="457200" indent="-457200">
              <a:buFont typeface="+mj-lt"/>
              <a:buAutoNum type="arabicPeriod"/>
            </a:pPr>
            <a:r>
              <a:rPr lang="en-AU" dirty="0" smtClean="0">
                <a:latin typeface="Arial" panose="020B0604020202020204" pitchFamily="34" charset="0"/>
                <a:cs typeface="Arial" panose="020B0604020202020204" pitchFamily="34" charset="0"/>
              </a:rPr>
              <a:t>A wetting agent</a:t>
            </a:r>
          </a:p>
          <a:p>
            <a:pPr marL="457200" indent="-457200">
              <a:buFont typeface="+mj-lt"/>
              <a:buAutoNum type="arabicPeriod"/>
            </a:pPr>
            <a:r>
              <a:rPr lang="en-AU" dirty="0" smtClean="0">
                <a:latin typeface="Arial" panose="020B0604020202020204" pitchFamily="34" charset="0"/>
                <a:cs typeface="Arial" panose="020B0604020202020204" pitchFamily="34" charset="0"/>
              </a:rPr>
              <a:t>To dislodge dirt</a:t>
            </a:r>
          </a:p>
          <a:p>
            <a:pPr marL="457200" indent="-457200">
              <a:buFont typeface="+mj-lt"/>
              <a:buAutoNum type="arabicPeriod"/>
            </a:pPr>
            <a:r>
              <a:rPr lang="en-AU" dirty="0" smtClean="0">
                <a:latin typeface="Arial" panose="020B0604020202020204" pitchFamily="34" charset="0"/>
                <a:cs typeface="Arial" panose="020B0604020202020204" pitchFamily="34" charset="0"/>
              </a:rPr>
              <a:t>To disperse dirt particles</a:t>
            </a:r>
          </a:p>
          <a:p>
            <a:endParaRPr lang="en-AU" dirty="0"/>
          </a:p>
        </p:txBody>
      </p:sp>
      <p:pic>
        <p:nvPicPr>
          <p:cNvPr id="4" name="Picture 3" descr="The Soap Bar: Happy Blooooz"/>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4584" y="3495868"/>
            <a:ext cx="2221332" cy="2379999"/>
          </a:xfrm>
          <a:prstGeom prst="rect">
            <a:avLst/>
          </a:prstGeom>
        </p:spPr>
      </p:pic>
    </p:spTree>
    <p:extLst>
      <p:ext uri="{BB962C8B-B14F-4D97-AF65-F5344CB8AC3E}">
        <p14:creationId xmlns:p14="http://schemas.microsoft.com/office/powerpoint/2010/main" val="4186488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Soaps have one disadvantage, an insoluble precipitate called soap scum</a:t>
            </a:r>
          </a:p>
        </p:txBody>
      </p:sp>
      <p:pic>
        <p:nvPicPr>
          <p:cNvPr id="4" name="Content Placeholder 3"/>
          <p:cNvPicPr>
            <a:picLocks noGrp="1" noChangeAspect="1"/>
          </p:cNvPicPr>
          <p:nvPr>
            <p:ph idx="1"/>
          </p:nvPr>
        </p:nvPicPr>
        <p:blipFill>
          <a:blip r:embed="rId2"/>
          <a:stretch>
            <a:fillRect/>
          </a:stretch>
        </p:blipFill>
        <p:spPr>
          <a:xfrm>
            <a:off x="1342383" y="2612571"/>
            <a:ext cx="9344277" cy="3152678"/>
          </a:xfrm>
          <a:prstGeom prst="rect">
            <a:avLst/>
          </a:prstGeom>
        </p:spPr>
      </p:pic>
    </p:spTree>
    <p:extLst>
      <p:ext uri="{BB962C8B-B14F-4D97-AF65-F5344CB8AC3E}">
        <p14:creationId xmlns:p14="http://schemas.microsoft.com/office/powerpoint/2010/main" val="1529688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Detergents</a:t>
            </a:r>
            <a:endParaRPr lang="en-AU" dirty="0"/>
          </a:p>
        </p:txBody>
      </p:sp>
      <p:sp>
        <p:nvSpPr>
          <p:cNvPr id="3" name="Content Placeholder 2"/>
          <p:cNvSpPr>
            <a:spLocks noGrp="1"/>
          </p:cNvSpPr>
          <p:nvPr>
            <p:ph idx="1"/>
          </p:nvPr>
        </p:nvSpPr>
        <p:spPr/>
        <p:txBody>
          <a:bodyPr/>
          <a:lstStyle/>
          <a:p>
            <a:r>
              <a:rPr lang="en-US" dirty="0"/>
              <a:t>Detergents have been designed with the problem of soap scum in mind</a:t>
            </a:r>
          </a:p>
          <a:p>
            <a:r>
              <a:rPr lang="en-US" dirty="0"/>
              <a:t>The aim to produce the same non-polar, hydrophobic tail and polar head arrangement, but not the insoluble precipitate</a:t>
            </a:r>
          </a:p>
          <a:p>
            <a:endParaRPr lang="en-AU" dirty="0"/>
          </a:p>
        </p:txBody>
      </p:sp>
      <p:pic>
        <p:nvPicPr>
          <p:cNvPr id="4" name="Picture 3"/>
          <p:cNvPicPr>
            <a:picLocks noChangeAspect="1"/>
          </p:cNvPicPr>
          <p:nvPr/>
        </p:nvPicPr>
        <p:blipFill>
          <a:blip r:embed="rId2"/>
          <a:stretch>
            <a:fillRect/>
          </a:stretch>
        </p:blipFill>
        <p:spPr>
          <a:xfrm>
            <a:off x="1804688" y="4074056"/>
            <a:ext cx="8278593" cy="1801812"/>
          </a:xfrm>
          <a:prstGeom prst="rect">
            <a:avLst/>
          </a:prstGeom>
        </p:spPr>
      </p:pic>
    </p:spTree>
    <p:extLst>
      <p:ext uri="{BB962C8B-B14F-4D97-AF65-F5344CB8AC3E}">
        <p14:creationId xmlns:p14="http://schemas.microsoft.com/office/powerpoint/2010/main" val="224017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Wetting agent</a:t>
            </a:r>
            <a:endParaRPr lang="en-AU" dirty="0"/>
          </a:p>
        </p:txBody>
      </p:sp>
      <p:sp>
        <p:nvSpPr>
          <p:cNvPr id="3" name="Content Placeholder 2"/>
          <p:cNvSpPr>
            <a:spLocks noGrp="1"/>
          </p:cNvSpPr>
          <p:nvPr>
            <p:ph idx="1"/>
          </p:nvPr>
        </p:nvSpPr>
        <p:spPr/>
        <p:txBody>
          <a:bodyPr/>
          <a:lstStyle/>
          <a:p>
            <a:r>
              <a:rPr lang="en-AU" dirty="0" smtClean="0">
                <a:latin typeface="Arial" panose="020B0604020202020204" pitchFamily="34" charset="0"/>
                <a:cs typeface="Arial" panose="020B0604020202020204" pitchFamily="34" charset="0"/>
              </a:rPr>
              <a:t>Water is rather inefficient at making things wet!</a:t>
            </a:r>
          </a:p>
          <a:p>
            <a:r>
              <a:rPr lang="en-AU" dirty="0" smtClean="0">
                <a:latin typeface="Arial" panose="020B0604020202020204" pitchFamily="34" charset="0"/>
                <a:cs typeface="Arial" panose="020B0604020202020204" pitchFamily="34" charset="0"/>
              </a:rPr>
              <a:t>This is due to the high surface tension of water</a:t>
            </a:r>
          </a:p>
          <a:p>
            <a:r>
              <a:rPr lang="en-AU" dirty="0" smtClean="0">
                <a:latin typeface="Arial" panose="020B0604020202020204" pitchFamily="34" charset="0"/>
                <a:cs typeface="Arial" panose="020B0604020202020204" pitchFamily="34" charset="0"/>
              </a:rPr>
              <a:t>Soap reduces the </a:t>
            </a:r>
            <a:r>
              <a:rPr lang="en-AU" smtClean="0">
                <a:latin typeface="Arial" panose="020B0604020202020204" pitchFamily="34" charset="0"/>
                <a:cs typeface="Arial" panose="020B0604020202020204" pitchFamily="34" charset="0"/>
              </a:rPr>
              <a:t>surface tension </a:t>
            </a:r>
            <a:r>
              <a:rPr lang="en-AU" dirty="0" smtClean="0">
                <a:latin typeface="Arial" panose="020B0604020202020204" pitchFamily="34" charset="0"/>
                <a:cs typeface="Arial" panose="020B0604020202020204" pitchFamily="34" charset="0"/>
              </a:rPr>
              <a:t>and promotes easy penetration of the washing liquid throughout the fabric</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1990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Dislodger</a:t>
            </a:r>
            <a:r>
              <a:rPr lang="en-AU" dirty="0" smtClean="0"/>
              <a:t> of dirt</a:t>
            </a:r>
            <a:endParaRPr lang="en-AU" dirty="0"/>
          </a:p>
        </p:txBody>
      </p:sp>
      <p:sp>
        <p:nvSpPr>
          <p:cNvPr id="3" name="Content Placeholder 2"/>
          <p:cNvSpPr>
            <a:spLocks noGrp="1"/>
          </p:cNvSpPr>
          <p:nvPr>
            <p:ph idx="1"/>
          </p:nvPr>
        </p:nvSpPr>
        <p:spPr/>
        <p:txBody>
          <a:bodyPr/>
          <a:lstStyle/>
          <a:p>
            <a:r>
              <a:rPr lang="en-AU" dirty="0" smtClean="0">
                <a:latin typeface="Arial" panose="020B0604020202020204" pitchFamily="34" charset="0"/>
                <a:cs typeface="Arial" panose="020B0604020202020204" pitchFamily="34" charset="0"/>
              </a:rPr>
              <a:t>Soaps and </a:t>
            </a:r>
            <a:r>
              <a:rPr lang="en-AU" dirty="0" err="1" smtClean="0">
                <a:latin typeface="Arial" panose="020B0604020202020204" pitchFamily="34" charset="0"/>
                <a:cs typeface="Arial" panose="020B0604020202020204" pitchFamily="34" charset="0"/>
              </a:rPr>
              <a:t>soapless</a:t>
            </a:r>
            <a:r>
              <a:rPr lang="en-AU" dirty="0" smtClean="0">
                <a:latin typeface="Arial" panose="020B0604020202020204" pitchFamily="34" charset="0"/>
                <a:cs typeface="Arial" panose="020B0604020202020204" pitchFamily="34" charset="0"/>
              </a:rPr>
              <a:t> detergents are characterised by a molecular structure consisting of a small head (ionic) which strongly attracts water(ion-dipole) [polar]  and a ‘tail’ (dispersion) which is nonpolar</a:t>
            </a:r>
            <a:endParaRPr lang="en-AU" dirty="0">
              <a:latin typeface="Arial" panose="020B0604020202020204" pitchFamily="34" charset="0"/>
              <a:cs typeface="Arial" panose="020B0604020202020204" pitchFamily="34" charset="0"/>
            </a:endParaRPr>
          </a:p>
        </p:txBody>
      </p:sp>
      <p:pic>
        <p:nvPicPr>
          <p:cNvPr id="5" name="Picture 4" descr="4.4 Solubility - Chemistry LibreText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2699" y="3738819"/>
            <a:ext cx="2139202" cy="2468312"/>
          </a:xfrm>
          <a:prstGeom prst="rect">
            <a:avLst/>
          </a:prstGeom>
        </p:spPr>
      </p:pic>
    </p:spTree>
    <p:extLst>
      <p:ext uri="{BB962C8B-B14F-4D97-AF65-F5344CB8AC3E}">
        <p14:creationId xmlns:p14="http://schemas.microsoft.com/office/powerpoint/2010/main" val="3139020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Disperse the dirt</a:t>
            </a:r>
            <a:endParaRPr lang="en-AU" dirty="0"/>
          </a:p>
        </p:txBody>
      </p:sp>
      <p:sp>
        <p:nvSpPr>
          <p:cNvPr id="3" name="Content Placeholder 2"/>
          <p:cNvSpPr>
            <a:spLocks noGrp="1"/>
          </p:cNvSpPr>
          <p:nvPr>
            <p:ph idx="1"/>
          </p:nvPr>
        </p:nvSpPr>
        <p:spPr/>
        <p:txBody>
          <a:bodyPr/>
          <a:lstStyle/>
          <a:p>
            <a:r>
              <a:rPr lang="en-AU" dirty="0" smtClean="0">
                <a:latin typeface="Arial" panose="020B0604020202020204" pitchFamily="34" charset="0"/>
                <a:cs typeface="Arial" panose="020B0604020202020204" pitchFamily="34" charset="0"/>
              </a:rPr>
              <a:t>The non polar tail attaches to dirt/grease and overcoats it. The polar end is attracted to the water molecules. The soap molecules also carry a slight electrical charge – the polar end being negative. This causes droplets, particles and surfaces to repel each other. Hence the even distribution of the dirt/grease particles.</a:t>
            </a:r>
          </a:p>
          <a:p>
            <a:r>
              <a:rPr lang="en-AU" dirty="0" smtClean="0">
                <a:latin typeface="Arial" panose="020B0604020202020204" pitchFamily="34" charset="0"/>
                <a:cs typeface="Arial" panose="020B0604020202020204" pitchFamily="34" charset="0"/>
              </a:rPr>
              <a:t>ALL detergents used have these qualities.</a:t>
            </a:r>
          </a:p>
          <a:p>
            <a:r>
              <a:rPr lang="en-AU" dirty="0" smtClean="0">
                <a:latin typeface="Arial" panose="020B0604020202020204" pitchFamily="34" charset="0"/>
                <a:cs typeface="Arial" panose="020B0604020202020204" pitchFamily="34" charset="0"/>
              </a:rPr>
              <a:t>DIFFERENCE – Soaps don’t lather in hard water which is high in Calcium salts and produce SCUM.</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1806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a:t>
            </a:r>
            <a:r>
              <a:rPr lang="en-AU" dirty="0" smtClean="0"/>
              <a:t>lean</a:t>
            </a:r>
            <a:endParaRPr lang="en-AU" dirty="0"/>
          </a:p>
        </p:txBody>
      </p:sp>
      <p:pic>
        <p:nvPicPr>
          <p:cNvPr id="4" name="Content Placeholder 3" descr="Say Goodbye to Antibacterial Soaps: Why the FDA is banning a household ..."/>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1699" y="2303625"/>
            <a:ext cx="5324668" cy="3993502"/>
          </a:xfrm>
          <a:prstGeom prst="rect">
            <a:avLst/>
          </a:prstGeom>
        </p:spPr>
      </p:pic>
    </p:spTree>
    <p:extLst>
      <p:ext uri="{BB962C8B-B14F-4D97-AF65-F5344CB8AC3E}">
        <p14:creationId xmlns:p14="http://schemas.microsoft.com/office/powerpoint/2010/main" val="1437975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p:txBody>
          <a:bodyPr/>
          <a:lstStyle/>
          <a:p>
            <a:endParaRPr lang="en-AU" dirty="0"/>
          </a:p>
        </p:txBody>
      </p:sp>
    </p:spTree>
    <p:extLst>
      <p:ext uri="{BB962C8B-B14F-4D97-AF65-F5344CB8AC3E}">
        <p14:creationId xmlns:p14="http://schemas.microsoft.com/office/powerpoint/2010/main" val="4195238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971076"/>
          </a:xfrm>
        </p:spPr>
        <p:txBody>
          <a:bodyPr/>
          <a:lstStyle/>
          <a:p>
            <a:r>
              <a:rPr lang="en-AU" dirty="0" smtClean="0"/>
              <a:t>The History of Soap</a:t>
            </a:r>
            <a:endParaRPr lang="en-AU" dirty="0"/>
          </a:p>
        </p:txBody>
      </p:sp>
      <p:sp>
        <p:nvSpPr>
          <p:cNvPr id="3" name="Content Placeholder 2"/>
          <p:cNvSpPr>
            <a:spLocks noGrp="1"/>
          </p:cNvSpPr>
          <p:nvPr>
            <p:ph idx="1"/>
          </p:nvPr>
        </p:nvSpPr>
        <p:spPr>
          <a:xfrm>
            <a:off x="1295402" y="2345094"/>
            <a:ext cx="9601196" cy="3742268"/>
          </a:xfrm>
        </p:spPr>
        <p:txBody>
          <a:bodyPr>
            <a:normAutofit lnSpcReduction="10000"/>
          </a:bodyPr>
          <a:lstStyle/>
          <a:p>
            <a:r>
              <a:rPr lang="en-AU" dirty="0" smtClean="0">
                <a:latin typeface="Arial" panose="020B0604020202020204" pitchFamily="34" charset="0"/>
                <a:cs typeface="Arial" panose="020B0604020202020204" pitchFamily="34" charset="0"/>
              </a:rPr>
              <a:t>Soap has a long history. Soap as we know it – fat and an alkali combined was used as a hair oil by the Romans. In the middle Ages, goat fat and wood ash were the earlier recorded ingredients. By the thirteenth century Marseilles in France had a small soap making centre, using olive oil. Soap remained a luxury and unfortunately did not promote excessive washing, even with the nobility. Soap bore a heavy tax for two centuries until 1852; when this was removed soap manufactures increased their work. In 1899 soap flakes were first produced – since this time it developed from a luxury to a universal necessity.</a:t>
            </a:r>
            <a:endParaRPr lang="en-AU" dirty="0">
              <a:latin typeface="Arial" panose="020B0604020202020204" pitchFamily="34" charset="0"/>
              <a:cs typeface="Arial" panose="020B0604020202020204" pitchFamily="34" charset="0"/>
            </a:endParaRPr>
          </a:p>
        </p:txBody>
      </p:sp>
      <p:pic>
        <p:nvPicPr>
          <p:cNvPr id="4" name="Picture 3" descr="Free Images : food, produce, natural, care, praline, marseille soap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2580" y="615820"/>
            <a:ext cx="1768148" cy="1768148"/>
          </a:xfrm>
          <a:prstGeom prst="rect">
            <a:avLst/>
          </a:prstGeom>
        </p:spPr>
      </p:pic>
    </p:spTree>
    <p:extLst>
      <p:ext uri="{BB962C8B-B14F-4D97-AF65-F5344CB8AC3E}">
        <p14:creationId xmlns:p14="http://schemas.microsoft.com/office/powerpoint/2010/main" val="3606508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p:txBody>
          <a:bodyPr/>
          <a:lstStyle/>
          <a:p>
            <a:r>
              <a:rPr lang="en-AU" dirty="0" smtClean="0"/>
              <a:t>Soap is a detergent – one class among a vast number of actual and potential cleaning agents. The word ‘detergent’ is from the Latin </a:t>
            </a:r>
            <a:r>
              <a:rPr lang="en-AU" i="1" dirty="0" err="1" smtClean="0"/>
              <a:t>tergere</a:t>
            </a:r>
            <a:r>
              <a:rPr lang="en-AU" i="1" dirty="0" smtClean="0"/>
              <a:t> </a:t>
            </a:r>
            <a:r>
              <a:rPr lang="en-AU" dirty="0" smtClean="0"/>
              <a:t>– to wipe, rub or clean. Soap differs from </a:t>
            </a:r>
            <a:r>
              <a:rPr lang="en-AU" dirty="0" err="1" smtClean="0"/>
              <a:t>soapless</a:t>
            </a:r>
            <a:r>
              <a:rPr lang="en-AU" dirty="0" smtClean="0"/>
              <a:t> detergents (washing powder) in that it is made from natural fats and oils(esters) by simple means whereas most </a:t>
            </a:r>
            <a:r>
              <a:rPr lang="en-AU" dirty="0" err="1" smtClean="0"/>
              <a:t>soapless</a:t>
            </a:r>
            <a:r>
              <a:rPr lang="en-AU" dirty="0" smtClean="0"/>
              <a:t> detergents are made from mineral oils by not so simple means. If a natural fat and an alkali (soluble base) are chemically combined they turn into soap </a:t>
            </a:r>
            <a:r>
              <a:rPr lang="en-AU" dirty="0" err="1" smtClean="0"/>
              <a:t>eg</a:t>
            </a:r>
            <a:r>
              <a:rPr lang="en-AU" dirty="0" smtClean="0"/>
              <a:t>. Mutton fat( a natural ester) and wood ash( an alkali)</a:t>
            </a:r>
            <a:endParaRPr lang="en-AU" dirty="0"/>
          </a:p>
        </p:txBody>
      </p:sp>
      <p:pic>
        <p:nvPicPr>
          <p:cNvPr id="4" name="Picture 3" descr="Colloids | Chemistr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 y="915608"/>
            <a:ext cx="10058400" cy="1436914"/>
          </a:xfrm>
          <a:prstGeom prst="rect">
            <a:avLst/>
          </a:prstGeom>
        </p:spPr>
      </p:pic>
    </p:spTree>
    <p:extLst>
      <p:ext uri="{BB962C8B-B14F-4D97-AF65-F5344CB8AC3E}">
        <p14:creationId xmlns:p14="http://schemas.microsoft.com/office/powerpoint/2010/main" val="3381693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90034"/>
            <a:ext cx="9601196" cy="1303867"/>
          </a:xfrm>
        </p:spPr>
        <p:txBody>
          <a:bodyPr/>
          <a:lstStyle/>
          <a:p>
            <a:r>
              <a:rPr lang="en-US" dirty="0" smtClean="0"/>
              <a:t>Ester hydrolysis and soap formation</a:t>
            </a:r>
            <a:endParaRPr lang="en-US" dirty="0"/>
          </a:p>
        </p:txBody>
      </p:sp>
      <p:sp>
        <p:nvSpPr>
          <p:cNvPr id="6" name="Content Placeholder 2"/>
          <p:cNvSpPr>
            <a:spLocks noGrp="1"/>
          </p:cNvSpPr>
          <p:nvPr>
            <p:ph idx="1"/>
          </p:nvPr>
        </p:nvSpPr>
        <p:spPr>
          <a:xfrm>
            <a:off x="1202095" y="4076700"/>
            <a:ext cx="9601196" cy="3318936"/>
          </a:xfrm>
        </p:spPr>
        <p:txBody>
          <a:bodyPr/>
          <a:lstStyle/>
          <a:p>
            <a:r>
              <a:rPr lang="en-US" dirty="0" smtClean="0">
                <a:latin typeface="Arial" panose="020B0604020202020204" pitchFamily="34" charset="0"/>
                <a:cs typeface="Arial" panose="020B0604020202020204" pitchFamily="34" charset="0"/>
              </a:rPr>
              <a:t>All share the same alcohol – 1,2,3- </a:t>
            </a:r>
            <a:r>
              <a:rPr lang="en-US" dirty="0" err="1" smtClean="0">
                <a:latin typeface="Arial" panose="020B0604020202020204" pitchFamily="34" charset="0"/>
                <a:cs typeface="Arial" panose="020B0604020202020204" pitchFamily="34" charset="0"/>
              </a:rPr>
              <a:t>propantriol</a:t>
            </a:r>
            <a:r>
              <a:rPr lang="en-US" dirty="0" smtClean="0">
                <a:latin typeface="Arial" panose="020B0604020202020204" pitchFamily="34" charset="0"/>
                <a:cs typeface="Arial" panose="020B0604020202020204" pitchFamily="34" charset="0"/>
              </a:rPr>
              <a:t> or glycerol, which has three alcohol functional groups</a:t>
            </a:r>
          </a:p>
          <a:p>
            <a:r>
              <a:rPr lang="en-US" dirty="0" smtClean="0">
                <a:latin typeface="Arial" panose="020B0604020202020204" pitchFamily="34" charset="0"/>
                <a:cs typeface="Arial" panose="020B0604020202020204" pitchFamily="34" charset="0"/>
              </a:rPr>
              <a:t>Since each fat molecule usually contains three ester groups formed from the three alcohol groups, these fats are known as triglycerides</a:t>
            </a:r>
          </a:p>
          <a:p>
            <a:endParaRPr lang="en-US" dirty="0">
              <a:latin typeface="Arial" panose="020B0604020202020204" pitchFamily="34" charset="0"/>
              <a:cs typeface="Arial" panose="020B0604020202020204" pitchFamily="34" charset="0"/>
            </a:endParaRPr>
          </a:p>
        </p:txBody>
      </p:sp>
      <p:pic>
        <p:nvPicPr>
          <p:cNvPr id="7" name="Picture 6" descr="BOLO Biology Newsletter Archive: September 20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981" y="2513823"/>
            <a:ext cx="2031448" cy="1526392"/>
          </a:xfrm>
          <a:prstGeom prst="rect">
            <a:avLst/>
          </a:prstGeom>
        </p:spPr>
      </p:pic>
    </p:spTree>
    <p:extLst>
      <p:ext uri="{BB962C8B-B14F-4D97-AF65-F5344CB8AC3E}">
        <p14:creationId xmlns:p14="http://schemas.microsoft.com/office/powerpoint/2010/main" val="784597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SOAP</a:t>
            </a:r>
            <a:endParaRPr lang="en-AU" dirty="0"/>
          </a:p>
        </p:txBody>
      </p:sp>
      <p:pic>
        <p:nvPicPr>
          <p:cNvPr id="4" name="Content Placeholder 3"/>
          <p:cNvPicPr>
            <a:picLocks noGrp="1" noChangeAspect="1"/>
          </p:cNvPicPr>
          <p:nvPr>
            <p:ph idx="1"/>
          </p:nvPr>
        </p:nvPicPr>
        <p:blipFill>
          <a:blip r:embed="rId2"/>
          <a:stretch>
            <a:fillRect/>
          </a:stretch>
        </p:blipFill>
        <p:spPr>
          <a:xfrm>
            <a:off x="1940768" y="1907939"/>
            <a:ext cx="7141320" cy="3967400"/>
          </a:xfrm>
          <a:prstGeom prst="rect">
            <a:avLst/>
          </a:prstGeom>
        </p:spPr>
      </p:pic>
    </p:spTree>
    <p:extLst>
      <p:ext uri="{BB962C8B-B14F-4D97-AF65-F5344CB8AC3E}">
        <p14:creationId xmlns:p14="http://schemas.microsoft.com/office/powerpoint/2010/main" val="1049687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Hydrolysing</a:t>
            </a:r>
            <a:r>
              <a:rPr lang="en-US" dirty="0"/>
              <a:t> the ester links in the triglyceride with a strong base (OH</a:t>
            </a:r>
            <a:r>
              <a:rPr lang="en-US" baseline="30000" dirty="0"/>
              <a:t>-</a:t>
            </a:r>
            <a:r>
              <a:rPr lang="en-US" dirty="0"/>
              <a:t>) makes soap</a:t>
            </a:r>
            <a:br>
              <a:rPr lang="en-US" dirty="0"/>
            </a:br>
            <a:endParaRPr lang="en-AU" dirty="0"/>
          </a:p>
        </p:txBody>
      </p:sp>
      <p:sp>
        <p:nvSpPr>
          <p:cNvPr id="3" name="Content Placeholder 2"/>
          <p:cNvSpPr>
            <a:spLocks noGrp="1"/>
          </p:cNvSpPr>
          <p:nvPr>
            <p:ph idx="1"/>
          </p:nvPr>
        </p:nvSpPr>
        <p:spPr/>
        <p:txBody>
          <a:bodyPr/>
          <a:lstStyle/>
          <a:p>
            <a:r>
              <a:rPr lang="en-US" dirty="0" smtClean="0"/>
              <a:t>The </a:t>
            </a:r>
            <a:r>
              <a:rPr lang="en-US" dirty="0"/>
              <a:t>general name for this process is </a:t>
            </a:r>
            <a:r>
              <a:rPr lang="en-US" b="1" dirty="0"/>
              <a:t>saponification</a:t>
            </a:r>
          </a:p>
          <a:p>
            <a:endParaRPr lang="en-AU" dirty="0"/>
          </a:p>
        </p:txBody>
      </p:sp>
      <p:pic>
        <p:nvPicPr>
          <p:cNvPr id="4" name="Picture 3"/>
          <p:cNvPicPr>
            <a:picLocks noChangeAspect="1"/>
          </p:cNvPicPr>
          <p:nvPr/>
        </p:nvPicPr>
        <p:blipFill>
          <a:blip r:embed="rId2"/>
          <a:stretch>
            <a:fillRect/>
          </a:stretch>
        </p:blipFill>
        <p:spPr>
          <a:xfrm>
            <a:off x="1811491" y="3152625"/>
            <a:ext cx="8155087" cy="2723243"/>
          </a:xfrm>
          <a:prstGeom prst="rect">
            <a:avLst/>
          </a:prstGeom>
        </p:spPr>
      </p:pic>
    </p:spTree>
    <p:extLst>
      <p:ext uri="{BB962C8B-B14F-4D97-AF65-F5344CB8AC3E}">
        <p14:creationId xmlns:p14="http://schemas.microsoft.com/office/powerpoint/2010/main" val="161327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5638" y="1163216"/>
            <a:ext cx="9601196" cy="5050971"/>
          </a:xfrm>
        </p:spPr>
        <p:txBody>
          <a:bodyPr>
            <a:normAutofit/>
          </a:bodyPr>
          <a:lstStyle/>
          <a:p>
            <a:pPr>
              <a:defRPr/>
            </a:pPr>
            <a:r>
              <a:rPr lang="en-AU" altLang="en-US" dirty="0" smtClean="0">
                <a:latin typeface="Arial" panose="020B0604020202020204" pitchFamily="34" charset="0"/>
                <a:cs typeface="Arial" panose="020B0604020202020204" pitchFamily="34" charset="0"/>
              </a:rPr>
              <a:t>Produced </a:t>
            </a:r>
            <a:r>
              <a:rPr lang="en-AU" altLang="en-US" dirty="0">
                <a:latin typeface="Arial" panose="020B0604020202020204" pitchFamily="34" charset="0"/>
                <a:cs typeface="Arial" panose="020B0604020202020204" pitchFamily="34" charset="0"/>
              </a:rPr>
              <a:t>by saponification of fats and oils using </a:t>
            </a:r>
            <a:r>
              <a:rPr lang="en-AU" altLang="en-US" dirty="0" err="1">
                <a:latin typeface="Arial" panose="020B0604020202020204" pitchFamily="34" charset="0"/>
                <a:cs typeface="Arial" panose="020B0604020202020204" pitchFamily="34" charset="0"/>
              </a:rPr>
              <a:t>NaOH</a:t>
            </a:r>
            <a:r>
              <a:rPr lang="en-AU" altLang="en-US" dirty="0">
                <a:latin typeface="Arial" panose="020B0604020202020204" pitchFamily="34" charset="0"/>
                <a:cs typeface="Arial" panose="020B0604020202020204" pitchFamily="34" charset="0"/>
              </a:rPr>
              <a:t>. Fats and oils are esters [Triglycerides] of long chain carboxylic acids – fatty acids. The sodium salt of the long chain acid is called soap</a:t>
            </a:r>
            <a:r>
              <a:rPr lang="en-AU" altLang="en-US" dirty="0" smtClean="0">
                <a:latin typeface="Arial" panose="020B0604020202020204" pitchFamily="34" charset="0"/>
                <a:cs typeface="Arial" panose="020B0604020202020204" pitchFamily="34" charset="0"/>
              </a:rPr>
              <a:t>.</a:t>
            </a:r>
          </a:p>
          <a:p>
            <a:pPr>
              <a:defRPr/>
            </a:pPr>
            <a:endParaRPr lang="en-AU" altLang="en-US" dirty="0">
              <a:latin typeface="Arial" panose="020B0604020202020204" pitchFamily="34" charset="0"/>
              <a:cs typeface="Arial" panose="020B0604020202020204" pitchFamily="34" charset="0"/>
            </a:endParaRPr>
          </a:p>
          <a:p>
            <a:pPr>
              <a:defRPr/>
            </a:pPr>
            <a:r>
              <a:rPr lang="en-AU" altLang="en-US" dirty="0">
                <a:latin typeface="Arial" panose="020B0604020202020204" pitchFamily="34" charset="0"/>
                <a:cs typeface="Arial" panose="020B0604020202020204" pitchFamily="34" charset="0"/>
              </a:rPr>
              <a:t>C</a:t>
            </a:r>
            <a:r>
              <a:rPr lang="en-AU" altLang="en-US" baseline="-25000" dirty="0">
                <a:latin typeface="Arial" panose="020B0604020202020204" pitchFamily="34" charset="0"/>
                <a:cs typeface="Arial" panose="020B0604020202020204" pitchFamily="34" charset="0"/>
              </a:rPr>
              <a:t>17</a:t>
            </a:r>
            <a:r>
              <a:rPr lang="en-AU" altLang="en-US" dirty="0">
                <a:latin typeface="Arial" panose="020B0604020202020204" pitchFamily="34" charset="0"/>
                <a:cs typeface="Arial" panose="020B0604020202020204" pitchFamily="34" charset="0"/>
              </a:rPr>
              <a:t>H</a:t>
            </a:r>
            <a:r>
              <a:rPr lang="en-AU" altLang="en-US" baseline="-25000" dirty="0">
                <a:latin typeface="Arial" panose="020B0604020202020204" pitchFamily="34" charset="0"/>
                <a:cs typeface="Arial" panose="020B0604020202020204" pitchFamily="34" charset="0"/>
              </a:rPr>
              <a:t>35</a:t>
            </a:r>
            <a:r>
              <a:rPr lang="en-AU" altLang="en-US" dirty="0">
                <a:latin typeface="Arial" panose="020B0604020202020204" pitchFamily="34" charset="0"/>
                <a:cs typeface="Arial" panose="020B0604020202020204" pitchFamily="34" charset="0"/>
              </a:rPr>
              <a:t>COONa – sodium stearate</a:t>
            </a:r>
          </a:p>
          <a:p>
            <a:pPr>
              <a:defRPr/>
            </a:pPr>
            <a:r>
              <a:rPr lang="en-AU" altLang="en-US" dirty="0">
                <a:latin typeface="Arial" panose="020B0604020202020204" pitchFamily="34" charset="0"/>
                <a:cs typeface="Arial" panose="020B0604020202020204" pitchFamily="34" charset="0"/>
              </a:rPr>
              <a:t>Cleaning action of soaps  - Ionization of the molecule to give a charged end</a:t>
            </a:r>
          </a:p>
          <a:p>
            <a:pPr>
              <a:defRPr/>
            </a:pPr>
            <a:r>
              <a:rPr lang="en-AU" altLang="en-US" dirty="0">
                <a:latin typeface="Arial" panose="020B0604020202020204" pitchFamily="34" charset="0"/>
                <a:cs typeface="Arial" panose="020B0604020202020204" pitchFamily="34" charset="0"/>
              </a:rPr>
              <a:t>C</a:t>
            </a:r>
            <a:r>
              <a:rPr lang="en-AU" altLang="en-US" baseline="-25000" dirty="0">
                <a:latin typeface="Arial" panose="020B0604020202020204" pitchFamily="34" charset="0"/>
                <a:cs typeface="Arial" panose="020B0604020202020204" pitchFamily="34" charset="0"/>
              </a:rPr>
              <a:t>17</a:t>
            </a:r>
            <a:r>
              <a:rPr lang="en-AU" altLang="en-US" dirty="0">
                <a:latin typeface="Arial" panose="020B0604020202020204" pitchFamily="34" charset="0"/>
                <a:cs typeface="Arial" panose="020B0604020202020204" pitchFamily="34" charset="0"/>
              </a:rPr>
              <a:t>H</a:t>
            </a:r>
            <a:r>
              <a:rPr lang="en-AU" altLang="en-US" baseline="-25000" dirty="0">
                <a:latin typeface="Arial" panose="020B0604020202020204" pitchFamily="34" charset="0"/>
                <a:cs typeface="Arial" panose="020B0604020202020204" pitchFamily="34" charset="0"/>
              </a:rPr>
              <a:t>35</a:t>
            </a:r>
            <a:r>
              <a:rPr lang="en-AU" altLang="en-US" dirty="0">
                <a:latin typeface="Arial" panose="020B0604020202020204" pitchFamily="34" charset="0"/>
                <a:cs typeface="Arial" panose="020B0604020202020204" pitchFamily="34" charset="0"/>
              </a:rPr>
              <a:t>COONa </a:t>
            </a:r>
            <a:r>
              <a:rPr lang="en-AU" altLang="en-US" dirty="0">
                <a:latin typeface="Arial" panose="020B0604020202020204" pitchFamily="34" charset="0"/>
                <a:cs typeface="Arial" panose="020B0604020202020204" pitchFamily="34" charset="0"/>
                <a:sym typeface="Wingdings" pitchFamily="2" charset="2"/>
              </a:rPr>
              <a:t></a:t>
            </a:r>
            <a:r>
              <a:rPr lang="en-AU" altLang="en-US" dirty="0">
                <a:latin typeface="Arial" panose="020B0604020202020204" pitchFamily="34" charset="0"/>
                <a:cs typeface="Arial" panose="020B0604020202020204" pitchFamily="34" charset="0"/>
              </a:rPr>
              <a:t>C</a:t>
            </a:r>
            <a:r>
              <a:rPr lang="en-AU" altLang="en-US" baseline="-25000" dirty="0">
                <a:latin typeface="Arial" panose="020B0604020202020204" pitchFamily="34" charset="0"/>
                <a:cs typeface="Arial" panose="020B0604020202020204" pitchFamily="34" charset="0"/>
              </a:rPr>
              <a:t>17</a:t>
            </a:r>
            <a:r>
              <a:rPr lang="en-AU" altLang="en-US" dirty="0">
                <a:latin typeface="Arial" panose="020B0604020202020204" pitchFamily="34" charset="0"/>
                <a:cs typeface="Arial" panose="020B0604020202020204" pitchFamily="34" charset="0"/>
              </a:rPr>
              <a:t>H</a:t>
            </a:r>
            <a:r>
              <a:rPr lang="en-AU" altLang="en-US" baseline="-25000" dirty="0">
                <a:latin typeface="Arial" panose="020B0604020202020204" pitchFamily="34" charset="0"/>
                <a:cs typeface="Arial" panose="020B0604020202020204" pitchFamily="34" charset="0"/>
              </a:rPr>
              <a:t>35</a:t>
            </a:r>
            <a:r>
              <a:rPr lang="en-AU" altLang="en-US" dirty="0">
                <a:latin typeface="Arial" panose="020B0604020202020204" pitchFamily="34" charset="0"/>
                <a:cs typeface="Arial" panose="020B0604020202020204" pitchFamily="34" charset="0"/>
              </a:rPr>
              <a:t>COO</a:t>
            </a:r>
            <a:r>
              <a:rPr lang="en-AU" altLang="en-US" baseline="30000" dirty="0">
                <a:latin typeface="Arial" panose="020B0604020202020204" pitchFamily="34" charset="0"/>
                <a:cs typeface="Arial" panose="020B0604020202020204" pitchFamily="34" charset="0"/>
              </a:rPr>
              <a:t>-</a:t>
            </a:r>
            <a:r>
              <a:rPr lang="en-AU" altLang="en-US" dirty="0">
                <a:latin typeface="Arial" panose="020B0604020202020204" pitchFamily="34" charset="0"/>
                <a:cs typeface="Arial" panose="020B0604020202020204" pitchFamily="34" charset="0"/>
              </a:rPr>
              <a:t>  + Na</a:t>
            </a:r>
            <a:r>
              <a:rPr lang="en-AU" altLang="en-US" baseline="30000" dirty="0">
                <a:latin typeface="Arial" panose="020B0604020202020204" pitchFamily="34" charset="0"/>
                <a:cs typeface="Arial" panose="020B0604020202020204" pitchFamily="34" charset="0"/>
              </a:rPr>
              <a:t>+</a:t>
            </a:r>
          </a:p>
          <a:p>
            <a:pPr>
              <a:defRPr/>
            </a:pPr>
            <a:r>
              <a:rPr lang="en-AU" altLang="en-US" baseline="30000" dirty="0">
                <a:latin typeface="Arial" panose="020B0604020202020204" pitchFamily="34" charset="0"/>
                <a:cs typeface="Arial" panose="020B0604020202020204" pitchFamily="34" charset="0"/>
              </a:rPr>
              <a:t>                                          </a:t>
            </a:r>
            <a:r>
              <a:rPr lang="en-AU" altLang="en-US" dirty="0">
                <a:latin typeface="Arial" panose="020B0604020202020204" pitchFamily="34" charset="0"/>
                <a:cs typeface="Arial" panose="020B0604020202020204" pitchFamily="34" charset="0"/>
              </a:rPr>
              <a:t>stearate</a:t>
            </a:r>
            <a:r>
              <a:rPr lang="en-AU" altLang="en-US" baseline="30000" dirty="0">
                <a:latin typeface="Arial" panose="020B0604020202020204" pitchFamily="34" charset="0"/>
                <a:cs typeface="Arial" panose="020B0604020202020204" pitchFamily="34" charset="0"/>
              </a:rPr>
              <a:t> </a:t>
            </a:r>
            <a:r>
              <a:rPr lang="en-AU" altLang="en-US" dirty="0">
                <a:latin typeface="Arial" panose="020B0604020202020204" pitchFamily="34" charset="0"/>
                <a:cs typeface="Arial" panose="020B0604020202020204" pitchFamily="34" charset="0"/>
              </a:rPr>
              <a:t>ion</a:t>
            </a:r>
          </a:p>
          <a:p>
            <a:pPr>
              <a:defRPr/>
            </a:pPr>
            <a:r>
              <a:rPr lang="en-AU" altLang="en-US" baseline="30000" dirty="0">
                <a:latin typeface="Arial" panose="020B0604020202020204" pitchFamily="34" charset="0"/>
                <a:cs typeface="Arial" panose="020B0604020202020204" pitchFamily="34" charset="0"/>
                <a:sym typeface="Wingdings" pitchFamily="2" charset="2"/>
              </a:rPr>
              <a:t>                                             </a:t>
            </a:r>
            <a:r>
              <a:rPr lang="en-AU" altLang="en-US" dirty="0">
                <a:latin typeface="Arial" panose="020B0604020202020204" pitchFamily="34" charset="0"/>
                <a:cs typeface="Arial" panose="020B0604020202020204" pitchFamily="34" charset="0"/>
                <a:sym typeface="Wingdings" pitchFamily="2" charset="2"/>
              </a:rPr>
              <a:t>------------</a:t>
            </a:r>
            <a:r>
              <a:rPr lang="en-US" altLang="en-US" dirty="0">
                <a:latin typeface="Arial" panose="020B0604020202020204" pitchFamily="34" charset="0"/>
                <a:cs typeface="Arial" panose="020B0604020202020204" pitchFamily="34" charset="0"/>
                <a:sym typeface="Wingdings" pitchFamily="2" charset="2"/>
              </a:rPr>
              <a:t>O</a:t>
            </a:r>
            <a:r>
              <a:rPr lang="en-US" altLang="en-US" baseline="30000" dirty="0">
                <a:latin typeface="Arial" panose="020B0604020202020204" pitchFamily="34" charset="0"/>
                <a:cs typeface="Arial" panose="020B0604020202020204" pitchFamily="34" charset="0"/>
                <a:sym typeface="Wingdings" pitchFamily="2" charset="2"/>
              </a:rPr>
              <a:t>-</a:t>
            </a:r>
          </a:p>
          <a:p>
            <a:endParaRPr lang="en-AU" dirty="0"/>
          </a:p>
        </p:txBody>
      </p:sp>
      <p:pic>
        <p:nvPicPr>
          <p:cNvPr id="5" name="Picture 4" descr="Promotion: Integrated Marketing Communication (IMC) | Introduction to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4073" y="3962540"/>
            <a:ext cx="1555103" cy="2007337"/>
          </a:xfrm>
          <a:prstGeom prst="rect">
            <a:avLst/>
          </a:prstGeom>
        </p:spPr>
      </p:pic>
    </p:spTree>
    <p:extLst>
      <p:ext uri="{BB962C8B-B14F-4D97-AF65-F5344CB8AC3E}">
        <p14:creationId xmlns:p14="http://schemas.microsoft.com/office/powerpoint/2010/main" val="3524498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Water loving vs water hating</a:t>
            </a:r>
            <a:endParaRPr lang="en-AU" dirty="0"/>
          </a:p>
        </p:txBody>
      </p:sp>
      <p:sp>
        <p:nvSpPr>
          <p:cNvPr id="3" name="Content Placeholder 2"/>
          <p:cNvSpPr>
            <a:spLocks noGrp="1"/>
          </p:cNvSpPr>
          <p:nvPr>
            <p:ph idx="1"/>
          </p:nvPr>
        </p:nvSpPr>
        <p:spPr/>
        <p:txBody>
          <a:bodyPr/>
          <a:lstStyle/>
          <a:p>
            <a:pPr>
              <a:defRPr/>
            </a:pPr>
            <a:r>
              <a:rPr lang="en-AU" dirty="0"/>
              <a:t>The stearate ion has one polar end with a –</a:t>
            </a:r>
            <a:r>
              <a:rPr lang="en-AU" dirty="0" err="1"/>
              <a:t>ve</a:t>
            </a:r>
            <a:r>
              <a:rPr lang="en-AU" dirty="0"/>
              <a:t> charge which is attracted to the water and one non polar end which is attracted to the non-polar molecules</a:t>
            </a:r>
          </a:p>
          <a:p>
            <a:pPr>
              <a:defRPr/>
            </a:pPr>
            <a:r>
              <a:rPr lang="en-AU" dirty="0">
                <a:sym typeface="Wingdings" pitchFamily="2" charset="2"/>
              </a:rPr>
              <a:t>                  ------------</a:t>
            </a:r>
            <a:r>
              <a:rPr lang="en-US" dirty="0">
                <a:cs typeface="Arial" charset="0"/>
                <a:sym typeface="Wingdings" pitchFamily="2" charset="2"/>
              </a:rPr>
              <a:t>O</a:t>
            </a:r>
            <a:r>
              <a:rPr lang="en-US" baseline="30000" dirty="0">
                <a:cs typeface="Arial" charset="0"/>
                <a:sym typeface="Wingdings" pitchFamily="2" charset="2"/>
              </a:rPr>
              <a:t>-</a:t>
            </a:r>
          </a:p>
          <a:p>
            <a:pPr>
              <a:defRPr/>
            </a:pPr>
            <a:r>
              <a:rPr lang="en-AU" dirty="0"/>
              <a:t>Hydrophobic             Hydrophilic</a:t>
            </a:r>
          </a:p>
          <a:p>
            <a:pPr>
              <a:defRPr/>
            </a:pPr>
            <a:r>
              <a:rPr lang="en-AU" dirty="0"/>
              <a:t>Dislodge and disperse nonpolar molecules like oil and dirt.</a:t>
            </a:r>
          </a:p>
          <a:p>
            <a:endParaRPr lang="en-AU" dirty="0"/>
          </a:p>
        </p:txBody>
      </p:sp>
    </p:spTree>
    <p:extLst>
      <p:ext uri="{BB962C8B-B14F-4D97-AF65-F5344CB8AC3E}">
        <p14:creationId xmlns:p14="http://schemas.microsoft.com/office/powerpoint/2010/main" val="1816120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cleaning properties of soap are due to its ability to act as an emulsifying agent (a substance that can keep two normally immiscible substances together)</a:t>
            </a:r>
          </a:p>
          <a:p>
            <a:r>
              <a:rPr lang="en-US" dirty="0"/>
              <a:t>The salt of a long chain fatty acid has a polar (the carboxylic COOH) and non polar end (the hydrophobic carbon chain)</a:t>
            </a:r>
          </a:p>
          <a:p>
            <a:endParaRPr lang="en-AU" dirty="0"/>
          </a:p>
        </p:txBody>
      </p:sp>
      <p:pic>
        <p:nvPicPr>
          <p:cNvPr id="4" name="Picture 3"/>
          <p:cNvPicPr>
            <a:picLocks noChangeAspect="1"/>
          </p:cNvPicPr>
          <p:nvPr/>
        </p:nvPicPr>
        <p:blipFill>
          <a:blip r:embed="rId2"/>
          <a:stretch>
            <a:fillRect/>
          </a:stretch>
        </p:blipFill>
        <p:spPr>
          <a:xfrm>
            <a:off x="1094533" y="651932"/>
            <a:ext cx="5105400" cy="1905000"/>
          </a:xfrm>
          <a:prstGeom prst="rect">
            <a:avLst/>
          </a:prstGeom>
        </p:spPr>
      </p:pic>
      <p:pic>
        <p:nvPicPr>
          <p:cNvPr id="5" name="Picture 4"/>
          <p:cNvPicPr>
            <a:picLocks noChangeAspect="1"/>
          </p:cNvPicPr>
          <p:nvPr/>
        </p:nvPicPr>
        <p:blipFill>
          <a:blip r:embed="rId3"/>
          <a:stretch>
            <a:fillRect/>
          </a:stretch>
        </p:blipFill>
        <p:spPr>
          <a:xfrm>
            <a:off x="6562531" y="4441196"/>
            <a:ext cx="3763347" cy="1601424"/>
          </a:xfrm>
          <a:prstGeom prst="rect">
            <a:avLst/>
          </a:prstGeom>
        </p:spPr>
      </p:pic>
    </p:spTree>
    <p:extLst>
      <p:ext uri="{BB962C8B-B14F-4D97-AF65-F5344CB8AC3E}">
        <p14:creationId xmlns:p14="http://schemas.microsoft.com/office/powerpoint/2010/main" val="18911991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Organic</Template>
  <TotalTime>2810</TotalTime>
  <Words>768</Words>
  <Application>Microsoft Office PowerPoint</Application>
  <PresentationFormat>Widescreen</PresentationFormat>
  <Paragraphs>47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Garamond</vt:lpstr>
      <vt:lpstr>Wingdings</vt:lpstr>
      <vt:lpstr>Organic</vt:lpstr>
      <vt:lpstr>Soaponification</vt:lpstr>
      <vt:lpstr>The History of Soap</vt:lpstr>
      <vt:lpstr>PowerPoint Presentation</vt:lpstr>
      <vt:lpstr>Ester hydrolysis and soap formation</vt:lpstr>
      <vt:lpstr>SOAP</vt:lpstr>
      <vt:lpstr>Hydrolysing the ester links in the triglyceride with a strong base (OH-) makes soap </vt:lpstr>
      <vt:lpstr>PowerPoint Presentation</vt:lpstr>
      <vt:lpstr>Water loving vs water hating</vt:lpstr>
      <vt:lpstr>PowerPoint Presentation</vt:lpstr>
      <vt:lpstr>In water, soap forms a cloudy suspension in which the nonpolar hydrocarbon chains of the soap molecules are attracted to one another by dispersion forces While the negatively charged carboxylate ends are hydrogen bonded to water (micelle) </vt:lpstr>
      <vt:lpstr>Soap</vt:lpstr>
      <vt:lpstr>Soaps have one disadvantage, an insoluble precipitate called soap scum</vt:lpstr>
      <vt:lpstr>Detergents</vt:lpstr>
      <vt:lpstr>Wetting agent</vt:lpstr>
      <vt:lpstr>Dislodger of dirt</vt:lpstr>
      <vt:lpstr>Disperse the dirt</vt:lpstr>
      <vt:lpstr>Clean</vt:lpstr>
      <vt:lpstr>PowerPoint Presentation</vt:lpstr>
    </vt:vector>
  </TitlesOfParts>
  <Company>Department of Education Western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Soaponification</dc:title>
  <dc:creator>SMITH Karen [Harrisdale Senior High School]</dc:creator>
  <cp:lastModifiedBy>SMITH Karen [Harrisdale Senior High School]</cp:lastModifiedBy>
  <cp:revision>10</cp:revision>
  <dcterms:created xsi:type="dcterms:W3CDTF">2022-06-23T05:26:58Z</dcterms:created>
  <dcterms:modified xsi:type="dcterms:W3CDTF">2022-06-27T04:02:59Z</dcterms:modified>
</cp:coreProperties>
</file>