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0" r:id="rId4"/>
    <p:sldId id="257" r:id="rId5"/>
    <p:sldId id="258" r:id="rId6"/>
    <p:sldId id="259" r:id="rId7"/>
    <p:sldId id="267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66FF"/>
    <a:srgbClr val="FF9900"/>
    <a:srgbClr val="FF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885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0E403-9F13-43F2-AD9E-8AF82427A238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C6E15-0391-4C75-BE8D-AB2D452356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D205A-97A0-4E76-8EA6-D7248793EE61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5DB74-EF1A-4862-9706-12407009C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DB9C5D-E772-40A4-A0C9-6BAA34793A77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2D1FC5-1C99-42A5-BA04-C1A7A038B5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E46EA56-9665-44E5-BFEC-16C18AB2A82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9FCA1AC-F5E8-4212-9970-F07148C0DBC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4C6F984F-FEE2-4846-B76C-7073F05CFD3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96BD79EC-E2F2-4278-85F0-D43888A8907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839807D-3996-4440-8CF6-D1BA9287B1A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2D78518A-2C92-45AE-BFD5-92B5A181E8E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C062C756-6FF6-4E91-8BCF-C6551BBDE68D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8574410D-463A-43EB-8F55-BCB74AF7F9BA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827950-AC2C-46EA-BE7F-918DD32420D1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40960-0FEA-4F52-BBF8-B9E86DA58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B713DE05-91BC-4C3B-A639-E2D5577C241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FC838134-01EA-446E-9DD8-45FDDE9D5D9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fld id="{E04A04E5-BFA9-45DF-A0A8-B8111EB77E70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8B840-2B17-4641-AA3D-AE471772230F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6CDD9-B9F0-4BE3-91DD-4DD9263B0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7E51B5-DF19-44C9-82F7-CFE09BE63E46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6C5E0-7C04-49A5-AA70-6532EBE071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58110F-5B5B-499C-AC04-914A30FF9A30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9A92A0-819A-41DD-9CFC-475AF45F76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B11D7-FD3E-4CA7-AC4E-2F1D8A30D99D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8738D-2D39-4C11-8DD3-A1E4F5D433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978E8-2E37-49ED-8623-479336FFB973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DF961-B275-4C22-ADBD-A0B4035E75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E6A1B-3E21-424F-A5B4-A8E0BB04BF56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8A916-CD6D-4BF6-A9AC-0882581BA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1E422-B018-433A-8710-6A64AB4FA501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5BCDE-3F78-4B0B-9366-5397F8D97A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2ECB7D-09CA-4450-AA0D-0A775657AD93}" type="datetimeFigureOut">
              <a:rPr lang="en-US"/>
              <a:pPr>
                <a:defRPr/>
              </a:pPr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6387694-C53D-4494-BEE1-BF7FFD54AD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80" r:id="rId3"/>
    <p:sldLayoutId id="2147483679" r:id="rId4"/>
    <p:sldLayoutId id="2147483678" r:id="rId5"/>
    <p:sldLayoutId id="2147483677" r:id="rId6"/>
    <p:sldLayoutId id="2147483676" r:id="rId7"/>
    <p:sldLayoutId id="2147483675" r:id="rId8"/>
    <p:sldLayoutId id="2147483674" r:id="rId9"/>
    <p:sldLayoutId id="2147483673" r:id="rId10"/>
    <p:sldLayoutId id="214748367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627AB99-20D9-4C21-9CFC-8B9130FF34A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0"/>
          <p:cNvSpPr>
            <a:spLocks noGrp="1" noChangeArrowheads="1"/>
          </p:cNvSpPr>
          <p:nvPr>
            <p:ph type="ctrTitle"/>
          </p:nvPr>
        </p:nvSpPr>
        <p:spPr>
          <a:xfrm>
            <a:off x="179388" y="3213100"/>
            <a:ext cx="4573587" cy="688975"/>
          </a:xfrm>
        </p:spPr>
        <p:txBody>
          <a:bodyPr/>
          <a:lstStyle/>
          <a:p>
            <a:pPr algn="l" eaLnBrk="1" hangingPunct="1"/>
            <a:r>
              <a:rPr lang="es-UY" altLang="en-US" sz="3200" b="1">
                <a:solidFill>
                  <a:schemeClr val="bg1"/>
                </a:solidFill>
              </a:rPr>
              <a:t>Le Chatelier’s Principle graphs</a:t>
            </a:r>
            <a:br>
              <a:rPr lang="es-UY" altLang="en-US" sz="3200" b="1">
                <a:solidFill>
                  <a:schemeClr val="bg1"/>
                </a:solidFill>
              </a:rPr>
            </a:br>
            <a:r>
              <a:rPr lang="es-UY" altLang="en-US" sz="3200" b="1">
                <a:solidFill>
                  <a:schemeClr val="bg1"/>
                </a:solidFill>
              </a:rPr>
              <a:t>Equilibrium 5</a:t>
            </a:r>
            <a:endParaRPr lang="es-ES" altLang="en-US" sz="3200" b="1">
              <a:solidFill>
                <a:schemeClr val="bg1"/>
              </a:solidFill>
            </a:endParaRPr>
          </a:p>
        </p:txBody>
      </p:sp>
      <p:sp>
        <p:nvSpPr>
          <p:cNvPr id="25603" name="Rectangle 118"/>
          <p:cNvSpPr>
            <a:spLocks noChangeArrowheads="1"/>
          </p:cNvSpPr>
          <p:nvPr/>
        </p:nvSpPr>
        <p:spPr bwMode="auto">
          <a:xfrm>
            <a:off x="179388" y="5445125"/>
            <a:ext cx="4321175" cy="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s-UY" altLang="en-US" b="1">
                <a:solidFill>
                  <a:srgbClr val="FFFFFF"/>
                </a:solidFill>
              </a:rPr>
              <a:t>KS2</a:t>
            </a:r>
            <a:endParaRPr lang="es-ES" altLang="en-US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Haber process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/>
              <a:t>High pressure 20 000 kPa</a:t>
            </a:r>
          </a:p>
          <a:p>
            <a:r>
              <a:rPr lang="en-AU"/>
              <a:t>High temperature favours the endothermic process (reactants) but it takes forever to reach equilibrium</a:t>
            </a:r>
          </a:p>
          <a:p>
            <a:r>
              <a:rPr lang="en-AU"/>
              <a:t>A compromise temperature is used (400 -450 C) to ensure a fast enough rate of attainment with out sacrificing too much yield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Haber process and catalyst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>
                <a:solidFill>
                  <a:srgbClr val="FF3300"/>
                </a:solidFill>
              </a:rPr>
              <a:t>N</a:t>
            </a:r>
            <a:r>
              <a:rPr lang="en-AU" baseline="-25000">
                <a:solidFill>
                  <a:srgbClr val="FF3300"/>
                </a:solidFill>
              </a:rPr>
              <a:t>2(g)</a:t>
            </a:r>
            <a:r>
              <a:rPr lang="en-AU"/>
              <a:t> + </a:t>
            </a:r>
            <a:r>
              <a:rPr lang="en-AU">
                <a:solidFill>
                  <a:schemeClr val="hlink"/>
                </a:solidFill>
              </a:rPr>
              <a:t>3H</a:t>
            </a:r>
            <a:r>
              <a:rPr lang="en-AU" baseline="-25000">
                <a:solidFill>
                  <a:schemeClr val="hlink"/>
                </a:solidFill>
              </a:rPr>
              <a:t>2(g)</a:t>
            </a:r>
            <a:r>
              <a:rPr lang="en-AU"/>
              <a:t>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⇋ </a:t>
            </a:r>
            <a:r>
              <a:rPr lang="en-AU">
                <a:solidFill>
                  <a:srgbClr val="FF66FF"/>
                </a:solidFill>
                <a:latin typeface="Arial Unicode MS"/>
                <a:ea typeface="Arial Unicode MS"/>
                <a:cs typeface="Arial Unicode MS"/>
              </a:rPr>
              <a:t>2NH</a:t>
            </a:r>
            <a:r>
              <a:rPr lang="en-AU" baseline="-25000">
                <a:solidFill>
                  <a:srgbClr val="FF66FF"/>
                </a:solidFill>
                <a:ea typeface="Arial Unicode MS"/>
                <a:cs typeface="Arial Unicode MS"/>
              </a:rPr>
              <a:t>3</a:t>
            </a:r>
            <a:r>
              <a:rPr lang="en-AU" baseline="-25000">
                <a:ea typeface="Arial Unicode MS"/>
                <a:cs typeface="Arial Unicode MS"/>
              </a:rPr>
              <a:t>(g)  </a:t>
            </a:r>
            <a:r>
              <a:rPr lang="en-AU">
                <a:ea typeface="Arial Unicode MS"/>
                <a:cs typeface="Arial Unicode MS"/>
              </a:rPr>
              <a:t>	 ∆H = -92 kJmol</a:t>
            </a:r>
            <a:r>
              <a:rPr lang="en-AU" baseline="30000">
                <a:ea typeface="Arial Unicode MS"/>
                <a:cs typeface="Arial Unicode MS"/>
              </a:rPr>
              <a:t>-1</a:t>
            </a:r>
          </a:p>
          <a:p>
            <a:endParaRPr lang="en-AU">
              <a:ea typeface="Arial Unicode MS"/>
              <a:cs typeface="Arial Unicode MS"/>
            </a:endParaRPr>
          </a:p>
          <a:p>
            <a:endParaRPr lang="en-AU"/>
          </a:p>
        </p:txBody>
      </p:sp>
      <p:sp>
        <p:nvSpPr>
          <p:cNvPr id="46084" name="Line 4"/>
          <p:cNvSpPr>
            <a:spLocks noChangeShapeType="1"/>
          </p:cNvSpPr>
          <p:nvPr/>
        </p:nvSpPr>
        <p:spPr bwMode="auto">
          <a:xfrm>
            <a:off x="1524000" y="2895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1524000" y="5486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6" name="Freeform 6"/>
          <p:cNvSpPr>
            <a:spLocks/>
          </p:cNvSpPr>
          <p:nvPr/>
        </p:nvSpPr>
        <p:spPr bwMode="auto">
          <a:xfrm>
            <a:off x="1447800" y="3124200"/>
            <a:ext cx="4013200" cy="1074738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94" y="96"/>
              </a:cxn>
              <a:cxn ang="0">
                <a:pos x="608" y="418"/>
              </a:cxn>
              <a:cxn ang="0">
                <a:pos x="1500" y="638"/>
              </a:cxn>
              <a:cxn ang="0">
                <a:pos x="2261" y="651"/>
              </a:cxn>
              <a:cxn ang="0">
                <a:pos x="2528" y="645"/>
              </a:cxn>
            </a:cxnLst>
            <a:rect l="0" t="0" r="r" b="b"/>
            <a:pathLst>
              <a:path w="2528" h="677">
                <a:moveTo>
                  <a:pt x="46" y="0"/>
                </a:moveTo>
                <a:cubicBezTo>
                  <a:pt x="22" y="16"/>
                  <a:pt x="0" y="26"/>
                  <a:pt x="94" y="96"/>
                </a:cubicBezTo>
                <a:cubicBezTo>
                  <a:pt x="188" y="166"/>
                  <a:pt x="374" y="328"/>
                  <a:pt x="608" y="418"/>
                </a:cubicBezTo>
                <a:cubicBezTo>
                  <a:pt x="842" y="508"/>
                  <a:pt x="1225" y="599"/>
                  <a:pt x="1500" y="638"/>
                </a:cubicBezTo>
                <a:cubicBezTo>
                  <a:pt x="1775" y="677"/>
                  <a:pt x="2090" y="650"/>
                  <a:pt x="2261" y="651"/>
                </a:cubicBezTo>
                <a:cubicBezTo>
                  <a:pt x="2432" y="652"/>
                  <a:pt x="2473" y="646"/>
                  <a:pt x="2528" y="645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7" name="Freeform 7"/>
          <p:cNvSpPr>
            <a:spLocks/>
          </p:cNvSpPr>
          <p:nvPr/>
        </p:nvSpPr>
        <p:spPr bwMode="auto">
          <a:xfrm>
            <a:off x="1524000" y="4724400"/>
            <a:ext cx="4013200" cy="53340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94" y="96"/>
              </a:cxn>
              <a:cxn ang="0">
                <a:pos x="608" y="418"/>
              </a:cxn>
              <a:cxn ang="0">
                <a:pos x="1500" y="638"/>
              </a:cxn>
              <a:cxn ang="0">
                <a:pos x="2261" y="651"/>
              </a:cxn>
              <a:cxn ang="0">
                <a:pos x="2528" y="645"/>
              </a:cxn>
            </a:cxnLst>
            <a:rect l="0" t="0" r="r" b="b"/>
            <a:pathLst>
              <a:path w="2528" h="677">
                <a:moveTo>
                  <a:pt x="46" y="0"/>
                </a:moveTo>
                <a:cubicBezTo>
                  <a:pt x="22" y="16"/>
                  <a:pt x="0" y="26"/>
                  <a:pt x="94" y="96"/>
                </a:cubicBezTo>
                <a:cubicBezTo>
                  <a:pt x="188" y="166"/>
                  <a:pt x="374" y="328"/>
                  <a:pt x="608" y="418"/>
                </a:cubicBezTo>
                <a:cubicBezTo>
                  <a:pt x="842" y="508"/>
                  <a:pt x="1225" y="599"/>
                  <a:pt x="1500" y="638"/>
                </a:cubicBezTo>
                <a:cubicBezTo>
                  <a:pt x="1775" y="677"/>
                  <a:pt x="2090" y="650"/>
                  <a:pt x="2261" y="651"/>
                </a:cubicBezTo>
                <a:cubicBezTo>
                  <a:pt x="2432" y="652"/>
                  <a:pt x="2473" y="646"/>
                  <a:pt x="2528" y="645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8" name="Freeform 8"/>
          <p:cNvSpPr>
            <a:spLocks/>
          </p:cNvSpPr>
          <p:nvPr/>
        </p:nvSpPr>
        <p:spPr bwMode="auto">
          <a:xfrm flipV="1">
            <a:off x="1524000" y="4572000"/>
            <a:ext cx="4013200" cy="91440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94" y="96"/>
              </a:cxn>
              <a:cxn ang="0">
                <a:pos x="608" y="418"/>
              </a:cxn>
              <a:cxn ang="0">
                <a:pos x="1500" y="638"/>
              </a:cxn>
              <a:cxn ang="0">
                <a:pos x="2261" y="651"/>
              </a:cxn>
              <a:cxn ang="0">
                <a:pos x="2528" y="645"/>
              </a:cxn>
            </a:cxnLst>
            <a:rect l="0" t="0" r="r" b="b"/>
            <a:pathLst>
              <a:path w="2528" h="677">
                <a:moveTo>
                  <a:pt x="46" y="0"/>
                </a:moveTo>
                <a:cubicBezTo>
                  <a:pt x="22" y="16"/>
                  <a:pt x="0" y="26"/>
                  <a:pt x="94" y="96"/>
                </a:cubicBezTo>
                <a:cubicBezTo>
                  <a:pt x="188" y="166"/>
                  <a:pt x="374" y="328"/>
                  <a:pt x="608" y="418"/>
                </a:cubicBezTo>
                <a:cubicBezTo>
                  <a:pt x="842" y="508"/>
                  <a:pt x="1225" y="599"/>
                  <a:pt x="1500" y="638"/>
                </a:cubicBezTo>
                <a:cubicBezTo>
                  <a:pt x="1775" y="677"/>
                  <a:pt x="2090" y="650"/>
                  <a:pt x="2261" y="651"/>
                </a:cubicBezTo>
                <a:cubicBezTo>
                  <a:pt x="2432" y="652"/>
                  <a:pt x="2473" y="646"/>
                  <a:pt x="2528" y="645"/>
                </a:cubicBezTo>
              </a:path>
            </a:pathLst>
          </a:custGeom>
          <a:noFill/>
          <a:ln w="28575" cmpd="sng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8382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2209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581400" y="2209800"/>
            <a:ext cx="762000" cy="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2743200" y="28956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Without a catalyst</a:t>
            </a:r>
          </a:p>
        </p:txBody>
      </p:sp>
      <p:sp>
        <p:nvSpPr>
          <p:cNvPr id="46098" name="Freeform 18"/>
          <p:cNvSpPr>
            <a:spLocks/>
          </p:cNvSpPr>
          <p:nvPr/>
        </p:nvSpPr>
        <p:spPr bwMode="auto">
          <a:xfrm>
            <a:off x="1524000" y="3200400"/>
            <a:ext cx="1524000" cy="1074738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94" y="96"/>
              </a:cxn>
              <a:cxn ang="0">
                <a:pos x="608" y="418"/>
              </a:cxn>
              <a:cxn ang="0">
                <a:pos x="1500" y="638"/>
              </a:cxn>
              <a:cxn ang="0">
                <a:pos x="2261" y="651"/>
              </a:cxn>
              <a:cxn ang="0">
                <a:pos x="2528" y="645"/>
              </a:cxn>
            </a:cxnLst>
            <a:rect l="0" t="0" r="r" b="b"/>
            <a:pathLst>
              <a:path w="2528" h="677">
                <a:moveTo>
                  <a:pt x="46" y="0"/>
                </a:moveTo>
                <a:cubicBezTo>
                  <a:pt x="22" y="16"/>
                  <a:pt x="0" y="26"/>
                  <a:pt x="94" y="96"/>
                </a:cubicBezTo>
                <a:cubicBezTo>
                  <a:pt x="188" y="166"/>
                  <a:pt x="374" y="328"/>
                  <a:pt x="608" y="418"/>
                </a:cubicBezTo>
                <a:cubicBezTo>
                  <a:pt x="842" y="508"/>
                  <a:pt x="1225" y="599"/>
                  <a:pt x="1500" y="638"/>
                </a:cubicBezTo>
                <a:cubicBezTo>
                  <a:pt x="1775" y="677"/>
                  <a:pt x="2090" y="650"/>
                  <a:pt x="2261" y="651"/>
                </a:cubicBezTo>
                <a:cubicBezTo>
                  <a:pt x="2432" y="652"/>
                  <a:pt x="2473" y="646"/>
                  <a:pt x="2528" y="645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99" name="Freeform 19"/>
          <p:cNvSpPr>
            <a:spLocks/>
          </p:cNvSpPr>
          <p:nvPr/>
        </p:nvSpPr>
        <p:spPr bwMode="auto">
          <a:xfrm flipV="1">
            <a:off x="1600200" y="4572000"/>
            <a:ext cx="1447800" cy="91440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94" y="96"/>
              </a:cxn>
              <a:cxn ang="0">
                <a:pos x="608" y="418"/>
              </a:cxn>
              <a:cxn ang="0">
                <a:pos x="1500" y="638"/>
              </a:cxn>
              <a:cxn ang="0">
                <a:pos x="2261" y="651"/>
              </a:cxn>
              <a:cxn ang="0">
                <a:pos x="2528" y="645"/>
              </a:cxn>
            </a:cxnLst>
            <a:rect l="0" t="0" r="r" b="b"/>
            <a:pathLst>
              <a:path w="2528" h="677">
                <a:moveTo>
                  <a:pt x="46" y="0"/>
                </a:moveTo>
                <a:cubicBezTo>
                  <a:pt x="22" y="16"/>
                  <a:pt x="0" y="26"/>
                  <a:pt x="94" y="96"/>
                </a:cubicBezTo>
                <a:cubicBezTo>
                  <a:pt x="188" y="166"/>
                  <a:pt x="374" y="328"/>
                  <a:pt x="608" y="418"/>
                </a:cubicBezTo>
                <a:cubicBezTo>
                  <a:pt x="842" y="508"/>
                  <a:pt x="1225" y="599"/>
                  <a:pt x="1500" y="638"/>
                </a:cubicBezTo>
                <a:cubicBezTo>
                  <a:pt x="1775" y="677"/>
                  <a:pt x="2090" y="650"/>
                  <a:pt x="2261" y="651"/>
                </a:cubicBezTo>
                <a:cubicBezTo>
                  <a:pt x="2432" y="652"/>
                  <a:pt x="2473" y="646"/>
                  <a:pt x="2528" y="645"/>
                </a:cubicBezTo>
              </a:path>
            </a:pathLst>
          </a:custGeom>
          <a:noFill/>
          <a:ln w="28575" cap="flat" cmpd="sng">
            <a:solidFill>
              <a:srgbClr val="FF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0" name="Freeform 20"/>
          <p:cNvSpPr>
            <a:spLocks/>
          </p:cNvSpPr>
          <p:nvPr/>
        </p:nvSpPr>
        <p:spPr bwMode="auto">
          <a:xfrm>
            <a:off x="1524000" y="4724400"/>
            <a:ext cx="1524000" cy="53340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94" y="96"/>
              </a:cxn>
              <a:cxn ang="0">
                <a:pos x="608" y="418"/>
              </a:cxn>
              <a:cxn ang="0">
                <a:pos x="1500" y="638"/>
              </a:cxn>
              <a:cxn ang="0">
                <a:pos x="2261" y="651"/>
              </a:cxn>
              <a:cxn ang="0">
                <a:pos x="2528" y="645"/>
              </a:cxn>
            </a:cxnLst>
            <a:rect l="0" t="0" r="r" b="b"/>
            <a:pathLst>
              <a:path w="2528" h="677">
                <a:moveTo>
                  <a:pt x="46" y="0"/>
                </a:moveTo>
                <a:cubicBezTo>
                  <a:pt x="22" y="16"/>
                  <a:pt x="0" y="26"/>
                  <a:pt x="94" y="96"/>
                </a:cubicBezTo>
                <a:cubicBezTo>
                  <a:pt x="188" y="166"/>
                  <a:pt x="374" y="328"/>
                  <a:pt x="608" y="418"/>
                </a:cubicBezTo>
                <a:cubicBezTo>
                  <a:pt x="842" y="508"/>
                  <a:pt x="1225" y="599"/>
                  <a:pt x="1500" y="638"/>
                </a:cubicBezTo>
                <a:cubicBezTo>
                  <a:pt x="1775" y="677"/>
                  <a:pt x="2090" y="650"/>
                  <a:pt x="2261" y="651"/>
                </a:cubicBezTo>
                <a:cubicBezTo>
                  <a:pt x="2432" y="652"/>
                  <a:pt x="2473" y="646"/>
                  <a:pt x="2528" y="645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>
            <a:off x="2971800" y="5257800"/>
            <a:ext cx="16764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>
            <a:off x="2971800" y="4572000"/>
            <a:ext cx="1295400" cy="0"/>
          </a:xfrm>
          <a:prstGeom prst="line">
            <a:avLst/>
          </a:prstGeom>
          <a:noFill/>
          <a:ln w="28575">
            <a:solidFill>
              <a:srgbClr val="FF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3048000" y="4191000"/>
            <a:ext cx="1828800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104" name="Text Box 24"/>
          <p:cNvSpPr txBox="1">
            <a:spLocks noChangeArrowheads="1"/>
          </p:cNvSpPr>
          <p:nvPr/>
        </p:nvSpPr>
        <p:spPr bwMode="auto">
          <a:xfrm>
            <a:off x="5791200" y="3810000"/>
            <a:ext cx="2667000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With a catalyst equilibrium is achieved more rapidly without favouring either side. An iron catalyst is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/>
      <p:bldP spid="46098" grpId="0" animBg="1"/>
      <p:bldP spid="46099" grpId="0" animBg="1"/>
      <p:bldP spid="46100" grpId="0" animBg="1"/>
      <p:bldP spid="46101" grpId="0" animBg="1"/>
      <p:bldP spid="46102" grpId="0" animBg="1"/>
      <p:bldP spid="46103" grpId="0" animBg="1"/>
      <p:bldP spid="46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Haber process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/>
              <a:t>High pressure 20 000 kPa</a:t>
            </a:r>
          </a:p>
          <a:p>
            <a:r>
              <a:rPr lang="en-AU"/>
              <a:t>A temperature is used (400 - 450 C)</a:t>
            </a:r>
          </a:p>
          <a:p>
            <a:r>
              <a:rPr lang="en-AU"/>
              <a:t>An iron catalyst is used to increase the rate of both forward and reverse reactions equally.</a:t>
            </a:r>
          </a:p>
          <a:p>
            <a:r>
              <a:rPr lang="en-AU"/>
              <a:t>This speeds up the rate of attainment but does not affect yield.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AU" sz="3200"/>
              <a:t>CoCl</a:t>
            </a:r>
            <a:r>
              <a:rPr lang="en-AU" sz="3200" baseline="-25000"/>
              <a:t>4</a:t>
            </a:r>
            <a:r>
              <a:rPr lang="en-AU" sz="3200" baseline="30000">
                <a:latin typeface="Arial Unicode MS"/>
              </a:rPr>
              <a:t>2-</a:t>
            </a:r>
            <a:r>
              <a:rPr lang="en-AU" sz="3200" baseline="-25000">
                <a:latin typeface="Arial Unicode MS"/>
              </a:rPr>
              <a:t>(aq)</a:t>
            </a:r>
            <a:r>
              <a:rPr lang="en-AU" sz="3200"/>
              <a:t> + 6H</a:t>
            </a:r>
            <a:r>
              <a:rPr lang="en-AU" sz="3200" baseline="-25000"/>
              <a:t>2</a:t>
            </a:r>
            <a:r>
              <a:rPr lang="en-AU" sz="3200"/>
              <a:t>O </a:t>
            </a:r>
            <a:r>
              <a:rPr lang="en-AU" sz="3200" baseline="-25000">
                <a:latin typeface="Arial Unicode MS"/>
              </a:rPr>
              <a:t>(l)</a:t>
            </a:r>
            <a:r>
              <a:rPr lang="en-AU" sz="3200"/>
              <a:t> </a:t>
            </a:r>
            <a:r>
              <a:rPr lang="en-AU" sz="3200">
                <a:latin typeface="Arial Unicode MS"/>
                <a:ea typeface="Arial Unicode MS"/>
                <a:cs typeface="Arial Unicode MS"/>
              </a:rPr>
              <a:t>⇋ Co(H</a:t>
            </a:r>
            <a:r>
              <a:rPr lang="en-AU" sz="3200" baseline="-25000">
                <a:ea typeface="Arial Unicode MS"/>
                <a:cs typeface="Arial Unicode MS"/>
              </a:rPr>
              <a:t>2</a:t>
            </a:r>
            <a:r>
              <a:rPr lang="en-AU" sz="3200">
                <a:latin typeface="Arial Unicode MS"/>
                <a:ea typeface="Arial Unicode MS"/>
                <a:cs typeface="Arial Unicode MS"/>
              </a:rPr>
              <a:t>0)</a:t>
            </a:r>
            <a:r>
              <a:rPr lang="en-AU" sz="3200" baseline="-25000">
                <a:ea typeface="Arial Unicode MS"/>
                <a:cs typeface="Arial Unicode MS"/>
              </a:rPr>
              <a:t>6</a:t>
            </a:r>
            <a:r>
              <a:rPr lang="en-AU" sz="3200" baseline="30000">
                <a:latin typeface="Arial Unicode MS"/>
                <a:ea typeface="Arial Unicode MS"/>
                <a:cs typeface="Arial Unicode MS"/>
              </a:rPr>
              <a:t>2+ </a:t>
            </a:r>
            <a:r>
              <a:rPr lang="en-AU" sz="3200" baseline="-25000">
                <a:latin typeface="Arial Unicode MS"/>
              </a:rPr>
              <a:t>(aq)</a:t>
            </a:r>
            <a:r>
              <a:rPr lang="en-AU" sz="3200">
                <a:latin typeface="Arial Unicode MS"/>
                <a:ea typeface="Arial Unicode MS"/>
                <a:cs typeface="Arial Unicode MS"/>
              </a:rPr>
              <a:t> + 4Cl</a:t>
            </a:r>
            <a:r>
              <a:rPr lang="en-AU" sz="3200" baseline="30000">
                <a:latin typeface="Arial Unicode MS"/>
                <a:ea typeface="Arial Unicode MS"/>
                <a:cs typeface="Arial Unicode MS"/>
              </a:rPr>
              <a:t>- </a:t>
            </a:r>
            <a:r>
              <a:rPr lang="en-AU" sz="3200" baseline="-25000">
                <a:latin typeface="Arial Unicode MS"/>
              </a:rPr>
              <a:t>(aq)</a:t>
            </a:r>
            <a:r>
              <a:rPr lang="en-AU" sz="4000">
                <a:latin typeface="Arial Unicode MS"/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 sz="2400"/>
              <a:t>CoCl</a:t>
            </a:r>
            <a:r>
              <a:rPr lang="en-AU" sz="2400" baseline="-25000"/>
              <a:t>4</a:t>
            </a:r>
            <a:r>
              <a:rPr lang="en-AU" sz="2400" baseline="30000">
                <a:latin typeface="Arial Unicode MS"/>
              </a:rPr>
              <a:t>2-</a:t>
            </a:r>
            <a:r>
              <a:rPr lang="en-AU" sz="2400" baseline="-25000">
                <a:latin typeface="Arial Unicode MS"/>
              </a:rPr>
              <a:t>(aq)   </a:t>
            </a:r>
            <a:r>
              <a:rPr lang="en-AU" sz="2400">
                <a:latin typeface="Arial Unicode MS"/>
              </a:rPr>
              <a:t>is blue 	</a:t>
            </a:r>
            <a:r>
              <a:rPr lang="en-AU" sz="2400">
                <a:latin typeface="Arial Unicode MS"/>
                <a:ea typeface="Arial Unicode MS"/>
                <a:cs typeface="Arial Unicode MS"/>
              </a:rPr>
              <a:t>Co(H</a:t>
            </a:r>
            <a:r>
              <a:rPr lang="en-AU" sz="2400" baseline="-25000">
                <a:ea typeface="Arial Unicode MS"/>
                <a:cs typeface="Arial Unicode MS"/>
              </a:rPr>
              <a:t>2</a:t>
            </a:r>
            <a:r>
              <a:rPr lang="en-AU" sz="2400">
                <a:latin typeface="Arial Unicode MS"/>
                <a:ea typeface="Arial Unicode MS"/>
                <a:cs typeface="Arial Unicode MS"/>
              </a:rPr>
              <a:t>0)</a:t>
            </a:r>
            <a:r>
              <a:rPr lang="en-AU" sz="2400" baseline="-25000">
                <a:ea typeface="Arial Unicode MS"/>
                <a:cs typeface="Arial Unicode MS"/>
              </a:rPr>
              <a:t>6</a:t>
            </a:r>
            <a:r>
              <a:rPr lang="en-AU" sz="2400" baseline="30000">
                <a:latin typeface="Arial Unicode MS"/>
                <a:ea typeface="Arial Unicode MS"/>
                <a:cs typeface="Arial Unicode MS"/>
              </a:rPr>
              <a:t>2+ </a:t>
            </a:r>
            <a:r>
              <a:rPr lang="en-AU" sz="2400" baseline="-25000">
                <a:latin typeface="Arial Unicode MS"/>
              </a:rPr>
              <a:t>(aq) </a:t>
            </a:r>
            <a:r>
              <a:rPr lang="en-AU" sz="2400">
                <a:latin typeface="Arial Unicode MS"/>
              </a:rPr>
              <a:t>is pink </a:t>
            </a:r>
          </a:p>
          <a:p>
            <a:r>
              <a:rPr lang="en-AU" sz="2400">
                <a:latin typeface="Arial Unicode MS"/>
              </a:rPr>
              <a:t>∆H for the reaction is negative</a:t>
            </a:r>
          </a:p>
          <a:p>
            <a:endParaRPr lang="en-AU" sz="2400">
              <a:latin typeface="Arial Unicode MS"/>
            </a:endParaRPr>
          </a:p>
          <a:p>
            <a:endParaRPr lang="en-AU" sz="2400">
              <a:latin typeface="Arial Unicode MS"/>
            </a:endParaRP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1676400" y="2759075"/>
            <a:ext cx="0" cy="272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>
            <a:off x="1676400" y="5486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2" name="Freeform 6"/>
          <p:cNvSpPr>
            <a:spLocks/>
          </p:cNvSpPr>
          <p:nvPr/>
        </p:nvSpPr>
        <p:spPr bwMode="auto">
          <a:xfrm>
            <a:off x="1676400" y="4724400"/>
            <a:ext cx="2144713" cy="758825"/>
          </a:xfrm>
          <a:custGeom>
            <a:avLst/>
            <a:gdLst/>
            <a:ahLst/>
            <a:cxnLst>
              <a:cxn ang="0">
                <a:pos x="0" y="478"/>
              </a:cxn>
              <a:cxn ang="0">
                <a:pos x="144" y="286"/>
              </a:cxn>
              <a:cxn ang="0">
                <a:pos x="480" y="46"/>
              </a:cxn>
              <a:cxn ang="0">
                <a:pos x="1351" y="12"/>
              </a:cxn>
            </a:cxnLst>
            <a:rect l="0" t="0" r="r" b="b"/>
            <a:pathLst>
              <a:path w="1351" h="478">
                <a:moveTo>
                  <a:pt x="0" y="478"/>
                </a:moveTo>
                <a:cubicBezTo>
                  <a:pt x="32" y="418"/>
                  <a:pt x="64" y="358"/>
                  <a:pt x="144" y="286"/>
                </a:cubicBezTo>
                <a:cubicBezTo>
                  <a:pt x="224" y="214"/>
                  <a:pt x="279" y="92"/>
                  <a:pt x="480" y="46"/>
                </a:cubicBezTo>
                <a:cubicBezTo>
                  <a:pt x="681" y="0"/>
                  <a:pt x="1170" y="19"/>
                  <a:pt x="1351" y="12"/>
                </a:cubicBezTo>
              </a:path>
            </a:pathLst>
          </a:custGeom>
          <a:noFill/>
          <a:ln w="28575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3" name="Freeform 7"/>
          <p:cNvSpPr>
            <a:spLocks/>
          </p:cNvSpPr>
          <p:nvPr/>
        </p:nvSpPr>
        <p:spPr bwMode="auto">
          <a:xfrm>
            <a:off x="1676400" y="4311650"/>
            <a:ext cx="2235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240"/>
              </a:cxn>
              <a:cxn ang="0">
                <a:pos x="672" y="288"/>
              </a:cxn>
              <a:cxn ang="0">
                <a:pos x="1296" y="288"/>
              </a:cxn>
              <a:cxn ang="0">
                <a:pos x="1344" y="288"/>
              </a:cxn>
            </a:cxnLst>
            <a:rect l="0" t="0" r="r" b="b"/>
            <a:pathLst>
              <a:path w="1408" h="296">
                <a:moveTo>
                  <a:pt x="0" y="0"/>
                </a:moveTo>
                <a:cubicBezTo>
                  <a:pt x="24" y="28"/>
                  <a:pt x="48" y="56"/>
                  <a:pt x="96" y="96"/>
                </a:cubicBezTo>
                <a:cubicBezTo>
                  <a:pt x="144" y="136"/>
                  <a:pt x="192" y="208"/>
                  <a:pt x="288" y="240"/>
                </a:cubicBezTo>
                <a:cubicBezTo>
                  <a:pt x="384" y="272"/>
                  <a:pt x="504" y="280"/>
                  <a:pt x="672" y="288"/>
                </a:cubicBezTo>
                <a:cubicBezTo>
                  <a:pt x="840" y="296"/>
                  <a:pt x="1184" y="288"/>
                  <a:pt x="1296" y="288"/>
                </a:cubicBezTo>
                <a:cubicBezTo>
                  <a:pt x="1408" y="288"/>
                  <a:pt x="1376" y="288"/>
                  <a:pt x="1344" y="288"/>
                </a:cubicBezTo>
              </a:path>
            </a:pathLst>
          </a:custGeom>
          <a:noFill/>
          <a:ln w="28575" cmpd="sng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5715000" y="24384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What would the conc of Cl- look like?</a:t>
            </a:r>
          </a:p>
        </p:txBody>
      </p:sp>
      <p:sp>
        <p:nvSpPr>
          <p:cNvPr id="50186" name="Freeform 10"/>
          <p:cNvSpPr>
            <a:spLocks/>
          </p:cNvSpPr>
          <p:nvPr/>
        </p:nvSpPr>
        <p:spPr bwMode="auto">
          <a:xfrm>
            <a:off x="1676400" y="2916767"/>
            <a:ext cx="22352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240"/>
              </a:cxn>
              <a:cxn ang="0">
                <a:pos x="672" y="288"/>
              </a:cxn>
              <a:cxn ang="0">
                <a:pos x="1296" y="288"/>
              </a:cxn>
              <a:cxn ang="0">
                <a:pos x="1344" y="288"/>
              </a:cxn>
            </a:cxnLst>
            <a:rect l="0" t="0" r="r" b="b"/>
            <a:pathLst>
              <a:path w="1408" h="296">
                <a:moveTo>
                  <a:pt x="0" y="0"/>
                </a:moveTo>
                <a:cubicBezTo>
                  <a:pt x="24" y="28"/>
                  <a:pt x="48" y="56"/>
                  <a:pt x="96" y="96"/>
                </a:cubicBezTo>
                <a:cubicBezTo>
                  <a:pt x="144" y="136"/>
                  <a:pt x="192" y="208"/>
                  <a:pt x="288" y="240"/>
                </a:cubicBezTo>
                <a:cubicBezTo>
                  <a:pt x="384" y="272"/>
                  <a:pt x="504" y="280"/>
                  <a:pt x="672" y="288"/>
                </a:cubicBezTo>
                <a:cubicBezTo>
                  <a:pt x="840" y="296"/>
                  <a:pt x="1184" y="288"/>
                  <a:pt x="1296" y="288"/>
                </a:cubicBezTo>
                <a:cubicBezTo>
                  <a:pt x="1408" y="288"/>
                  <a:pt x="1376" y="288"/>
                  <a:pt x="1344" y="288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5715000" y="35052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Show the effect of a rise in temperature</a:t>
            </a:r>
          </a:p>
        </p:txBody>
      </p:sp>
      <p:sp>
        <p:nvSpPr>
          <p:cNvPr id="50199" name="Freeform 23"/>
          <p:cNvSpPr>
            <a:spLocks/>
          </p:cNvSpPr>
          <p:nvPr/>
        </p:nvSpPr>
        <p:spPr bwMode="auto">
          <a:xfrm>
            <a:off x="3829580" y="4876800"/>
            <a:ext cx="144780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96"/>
              </a:cxn>
              <a:cxn ang="0">
                <a:pos x="528" y="144"/>
              </a:cxn>
              <a:cxn ang="0">
                <a:pos x="912" y="144"/>
              </a:cxn>
            </a:cxnLst>
            <a:rect l="0" t="0" r="r" b="b"/>
            <a:pathLst>
              <a:path w="912" h="152">
                <a:moveTo>
                  <a:pt x="0" y="0"/>
                </a:moveTo>
                <a:cubicBezTo>
                  <a:pt x="28" y="36"/>
                  <a:pt x="56" y="72"/>
                  <a:pt x="144" y="96"/>
                </a:cubicBezTo>
                <a:cubicBezTo>
                  <a:pt x="232" y="120"/>
                  <a:pt x="400" y="136"/>
                  <a:pt x="528" y="144"/>
                </a:cubicBezTo>
                <a:cubicBezTo>
                  <a:pt x="656" y="152"/>
                  <a:pt x="848" y="144"/>
                  <a:pt x="912" y="144"/>
                </a:cubicBezTo>
              </a:path>
            </a:pathLst>
          </a:custGeom>
          <a:noFill/>
          <a:ln w="28575" cmpd="sng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0" name="Freeform 24"/>
          <p:cNvSpPr>
            <a:spLocks/>
          </p:cNvSpPr>
          <p:nvPr/>
        </p:nvSpPr>
        <p:spPr bwMode="auto">
          <a:xfrm flipV="1">
            <a:off x="3810000" y="4495800"/>
            <a:ext cx="144780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96"/>
              </a:cxn>
              <a:cxn ang="0">
                <a:pos x="528" y="144"/>
              </a:cxn>
              <a:cxn ang="0">
                <a:pos x="912" y="144"/>
              </a:cxn>
            </a:cxnLst>
            <a:rect l="0" t="0" r="r" b="b"/>
            <a:pathLst>
              <a:path w="912" h="152">
                <a:moveTo>
                  <a:pt x="0" y="0"/>
                </a:moveTo>
                <a:cubicBezTo>
                  <a:pt x="28" y="36"/>
                  <a:pt x="56" y="72"/>
                  <a:pt x="144" y="96"/>
                </a:cubicBezTo>
                <a:cubicBezTo>
                  <a:pt x="232" y="120"/>
                  <a:pt x="400" y="136"/>
                  <a:pt x="528" y="144"/>
                </a:cubicBezTo>
                <a:cubicBezTo>
                  <a:pt x="656" y="152"/>
                  <a:pt x="848" y="144"/>
                  <a:pt x="912" y="144"/>
                </a:cubicBezTo>
              </a:path>
            </a:pathLst>
          </a:custGeom>
          <a:noFill/>
          <a:ln w="28575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0201" name="Text Box 25"/>
          <p:cNvSpPr txBox="1">
            <a:spLocks noChangeArrowheads="1"/>
          </p:cNvSpPr>
          <p:nvPr/>
        </p:nvSpPr>
        <p:spPr bwMode="auto">
          <a:xfrm>
            <a:off x="5943600" y="4419600"/>
            <a:ext cx="2438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2" name="Freeform 1"/>
          <p:cNvSpPr/>
          <p:nvPr/>
        </p:nvSpPr>
        <p:spPr>
          <a:xfrm>
            <a:off x="3837219" y="4241800"/>
            <a:ext cx="1606848" cy="711278"/>
          </a:xfrm>
          <a:custGeom>
            <a:avLst/>
            <a:gdLst>
              <a:gd name="connsiteX0" fmla="*/ 6648 w 1606848"/>
              <a:gd name="connsiteY0" fmla="*/ 0 h 711278"/>
              <a:gd name="connsiteX1" fmla="*/ 48981 w 1606848"/>
              <a:gd name="connsiteY1" fmla="*/ 220133 h 711278"/>
              <a:gd name="connsiteX2" fmla="*/ 370714 w 1606848"/>
              <a:gd name="connsiteY2" fmla="*/ 541867 h 711278"/>
              <a:gd name="connsiteX3" fmla="*/ 963381 w 1606848"/>
              <a:gd name="connsiteY3" fmla="*/ 685800 h 711278"/>
              <a:gd name="connsiteX4" fmla="*/ 1606848 w 1606848"/>
              <a:gd name="connsiteY4" fmla="*/ 711200 h 711278"/>
              <a:gd name="connsiteX5" fmla="*/ 1606848 w 1606848"/>
              <a:gd name="connsiteY5" fmla="*/ 711200 h 71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6848" h="711278">
                <a:moveTo>
                  <a:pt x="6648" y="0"/>
                </a:moveTo>
                <a:cubicBezTo>
                  <a:pt x="-2525" y="64911"/>
                  <a:pt x="-11697" y="129822"/>
                  <a:pt x="48981" y="220133"/>
                </a:cubicBezTo>
                <a:cubicBezTo>
                  <a:pt x="109659" y="310444"/>
                  <a:pt x="218314" y="464256"/>
                  <a:pt x="370714" y="541867"/>
                </a:cubicBezTo>
                <a:cubicBezTo>
                  <a:pt x="523114" y="619478"/>
                  <a:pt x="757359" y="657578"/>
                  <a:pt x="963381" y="685800"/>
                </a:cubicBezTo>
                <a:cubicBezTo>
                  <a:pt x="1169403" y="714022"/>
                  <a:pt x="1606848" y="711200"/>
                  <a:pt x="1606848" y="711200"/>
                </a:cubicBezTo>
                <a:lnTo>
                  <a:pt x="1606848" y="711200"/>
                </a:lnTo>
              </a:path>
            </a:pathLst>
          </a:cu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  <p:bldP spid="50186" grpId="0" animBg="1"/>
      <p:bldP spid="50187" grpId="0"/>
      <p:bldP spid="50199" grpId="0" animBg="1"/>
      <p:bldP spid="50200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74638"/>
            <a:ext cx="8382000" cy="1143000"/>
          </a:xfrm>
        </p:spPr>
        <p:txBody>
          <a:bodyPr/>
          <a:lstStyle/>
          <a:p>
            <a:r>
              <a:rPr lang="en-AU" sz="3200"/>
              <a:t>CoCl</a:t>
            </a:r>
            <a:r>
              <a:rPr lang="en-AU" sz="3200" baseline="-25000"/>
              <a:t>4</a:t>
            </a:r>
            <a:r>
              <a:rPr lang="en-AU" sz="3200" baseline="30000">
                <a:latin typeface="Arial Unicode MS"/>
              </a:rPr>
              <a:t>2-</a:t>
            </a:r>
            <a:r>
              <a:rPr lang="en-AU" sz="3200" baseline="-25000">
                <a:latin typeface="Arial Unicode MS"/>
              </a:rPr>
              <a:t>(aq)</a:t>
            </a:r>
            <a:r>
              <a:rPr lang="en-AU" sz="3200"/>
              <a:t> + 6H</a:t>
            </a:r>
            <a:r>
              <a:rPr lang="en-AU" sz="3200" baseline="-25000"/>
              <a:t>2</a:t>
            </a:r>
            <a:r>
              <a:rPr lang="en-AU" sz="3200"/>
              <a:t>O </a:t>
            </a:r>
            <a:r>
              <a:rPr lang="en-AU" sz="3200" baseline="-25000">
                <a:latin typeface="Arial Unicode MS"/>
              </a:rPr>
              <a:t>(l)</a:t>
            </a:r>
            <a:r>
              <a:rPr lang="en-AU" sz="3200"/>
              <a:t> </a:t>
            </a:r>
            <a:r>
              <a:rPr lang="en-AU" sz="3200">
                <a:latin typeface="Arial Unicode MS"/>
                <a:ea typeface="Arial Unicode MS"/>
                <a:cs typeface="Arial Unicode MS"/>
              </a:rPr>
              <a:t>⇋ Co(H</a:t>
            </a:r>
            <a:r>
              <a:rPr lang="en-AU" sz="3200" baseline="-25000">
                <a:ea typeface="Arial Unicode MS"/>
                <a:cs typeface="Arial Unicode MS"/>
              </a:rPr>
              <a:t>2</a:t>
            </a:r>
            <a:r>
              <a:rPr lang="en-AU" sz="3200">
                <a:latin typeface="Arial Unicode MS"/>
                <a:ea typeface="Arial Unicode MS"/>
                <a:cs typeface="Arial Unicode MS"/>
              </a:rPr>
              <a:t>0)</a:t>
            </a:r>
            <a:r>
              <a:rPr lang="en-AU" sz="3200" baseline="-25000">
                <a:ea typeface="Arial Unicode MS"/>
                <a:cs typeface="Arial Unicode MS"/>
              </a:rPr>
              <a:t>6</a:t>
            </a:r>
            <a:r>
              <a:rPr lang="en-AU" sz="3200" baseline="30000">
                <a:latin typeface="Arial Unicode MS"/>
                <a:ea typeface="Arial Unicode MS"/>
                <a:cs typeface="Arial Unicode MS"/>
              </a:rPr>
              <a:t>2+ </a:t>
            </a:r>
            <a:r>
              <a:rPr lang="en-AU" sz="3200" baseline="-25000">
                <a:latin typeface="Arial Unicode MS"/>
              </a:rPr>
              <a:t>(aq)</a:t>
            </a:r>
            <a:r>
              <a:rPr lang="en-AU" sz="3200">
                <a:latin typeface="Arial Unicode MS"/>
                <a:ea typeface="Arial Unicode MS"/>
                <a:cs typeface="Arial Unicode MS"/>
              </a:rPr>
              <a:t> + 4Cl</a:t>
            </a:r>
            <a:r>
              <a:rPr lang="en-AU" sz="3200" baseline="30000">
                <a:latin typeface="Arial Unicode MS"/>
                <a:ea typeface="Arial Unicode MS"/>
                <a:cs typeface="Arial Unicode MS"/>
              </a:rPr>
              <a:t>- </a:t>
            </a:r>
            <a:r>
              <a:rPr lang="en-AU" sz="3200" baseline="-25000">
                <a:latin typeface="Arial Unicode MS"/>
              </a:rPr>
              <a:t>(aq)</a:t>
            </a:r>
            <a:r>
              <a:rPr lang="en-AU" sz="4000">
                <a:latin typeface="Arial Unicode MS"/>
                <a:ea typeface="Arial Unicode MS"/>
                <a:cs typeface="Arial Unicode MS"/>
              </a:rPr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 sz="2400"/>
              <a:t>CoCl</a:t>
            </a:r>
            <a:r>
              <a:rPr lang="en-AU" sz="2400" baseline="-25000"/>
              <a:t>4</a:t>
            </a:r>
            <a:r>
              <a:rPr lang="en-AU" sz="2400" baseline="30000">
                <a:latin typeface="Arial Unicode MS"/>
              </a:rPr>
              <a:t>2-</a:t>
            </a:r>
            <a:r>
              <a:rPr lang="en-AU" sz="2400" baseline="-25000">
                <a:latin typeface="Arial Unicode MS"/>
              </a:rPr>
              <a:t>(aq)   </a:t>
            </a:r>
            <a:r>
              <a:rPr lang="en-AU" sz="2400">
                <a:latin typeface="Arial Unicode MS"/>
              </a:rPr>
              <a:t>is blue 	</a:t>
            </a:r>
            <a:r>
              <a:rPr lang="en-AU" sz="2400">
                <a:latin typeface="Arial Unicode MS"/>
                <a:ea typeface="Arial Unicode MS"/>
                <a:cs typeface="Arial Unicode MS"/>
              </a:rPr>
              <a:t>Co(H</a:t>
            </a:r>
            <a:r>
              <a:rPr lang="en-AU" sz="2400" baseline="-25000">
                <a:ea typeface="Arial Unicode MS"/>
                <a:cs typeface="Arial Unicode MS"/>
              </a:rPr>
              <a:t>2</a:t>
            </a:r>
            <a:r>
              <a:rPr lang="en-AU" sz="2400">
                <a:latin typeface="Arial Unicode MS"/>
                <a:ea typeface="Arial Unicode MS"/>
                <a:cs typeface="Arial Unicode MS"/>
              </a:rPr>
              <a:t>0)</a:t>
            </a:r>
            <a:r>
              <a:rPr lang="en-AU" sz="2400" baseline="-25000">
                <a:ea typeface="Arial Unicode MS"/>
                <a:cs typeface="Arial Unicode MS"/>
              </a:rPr>
              <a:t>6</a:t>
            </a:r>
            <a:r>
              <a:rPr lang="en-AU" sz="2400" baseline="30000">
                <a:latin typeface="Arial Unicode MS"/>
                <a:ea typeface="Arial Unicode MS"/>
                <a:cs typeface="Arial Unicode MS"/>
              </a:rPr>
              <a:t>2+ </a:t>
            </a:r>
            <a:r>
              <a:rPr lang="en-AU" sz="2400" baseline="-25000">
                <a:latin typeface="Arial Unicode MS"/>
              </a:rPr>
              <a:t>(aq) </a:t>
            </a:r>
            <a:r>
              <a:rPr lang="en-AU" sz="2400">
                <a:latin typeface="Arial Unicode MS"/>
              </a:rPr>
              <a:t>is pink </a:t>
            </a:r>
          </a:p>
          <a:p>
            <a:endParaRPr lang="en-AU" sz="2400">
              <a:latin typeface="Arial Unicode MS"/>
            </a:endParaRPr>
          </a:p>
          <a:p>
            <a:endParaRPr lang="en-AU" sz="2400">
              <a:latin typeface="Arial Unicode MS"/>
            </a:endParaRPr>
          </a:p>
          <a:p>
            <a:endParaRPr lang="en-AU" sz="2400">
              <a:latin typeface="Arial Unicode MS"/>
            </a:endParaRPr>
          </a:p>
        </p:txBody>
      </p:sp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1676400" y="3352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1676400" y="5486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0" name="Freeform 6"/>
          <p:cNvSpPr>
            <a:spLocks/>
          </p:cNvSpPr>
          <p:nvPr/>
        </p:nvSpPr>
        <p:spPr bwMode="auto">
          <a:xfrm>
            <a:off x="1676400" y="4724400"/>
            <a:ext cx="2144713" cy="758825"/>
          </a:xfrm>
          <a:custGeom>
            <a:avLst/>
            <a:gdLst/>
            <a:ahLst/>
            <a:cxnLst>
              <a:cxn ang="0">
                <a:pos x="0" y="478"/>
              </a:cxn>
              <a:cxn ang="0">
                <a:pos x="144" y="286"/>
              </a:cxn>
              <a:cxn ang="0">
                <a:pos x="480" y="46"/>
              </a:cxn>
              <a:cxn ang="0">
                <a:pos x="1351" y="12"/>
              </a:cxn>
            </a:cxnLst>
            <a:rect l="0" t="0" r="r" b="b"/>
            <a:pathLst>
              <a:path w="1351" h="478">
                <a:moveTo>
                  <a:pt x="0" y="478"/>
                </a:moveTo>
                <a:cubicBezTo>
                  <a:pt x="32" y="418"/>
                  <a:pt x="64" y="358"/>
                  <a:pt x="144" y="286"/>
                </a:cubicBezTo>
                <a:cubicBezTo>
                  <a:pt x="224" y="214"/>
                  <a:pt x="279" y="92"/>
                  <a:pt x="480" y="46"/>
                </a:cubicBezTo>
                <a:cubicBezTo>
                  <a:pt x="681" y="0"/>
                  <a:pt x="1170" y="19"/>
                  <a:pt x="1351" y="12"/>
                </a:cubicBezTo>
              </a:path>
            </a:pathLst>
          </a:custGeom>
          <a:noFill/>
          <a:ln w="28575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1" name="Freeform 7"/>
          <p:cNvSpPr>
            <a:spLocks/>
          </p:cNvSpPr>
          <p:nvPr/>
        </p:nvSpPr>
        <p:spPr bwMode="auto">
          <a:xfrm>
            <a:off x="1676400" y="3581400"/>
            <a:ext cx="22352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240"/>
              </a:cxn>
              <a:cxn ang="0">
                <a:pos x="672" y="288"/>
              </a:cxn>
              <a:cxn ang="0">
                <a:pos x="1296" y="288"/>
              </a:cxn>
              <a:cxn ang="0">
                <a:pos x="1344" y="288"/>
              </a:cxn>
            </a:cxnLst>
            <a:rect l="0" t="0" r="r" b="b"/>
            <a:pathLst>
              <a:path w="1408" h="296">
                <a:moveTo>
                  <a:pt x="0" y="0"/>
                </a:moveTo>
                <a:cubicBezTo>
                  <a:pt x="24" y="28"/>
                  <a:pt x="48" y="56"/>
                  <a:pt x="96" y="96"/>
                </a:cubicBezTo>
                <a:cubicBezTo>
                  <a:pt x="144" y="136"/>
                  <a:pt x="192" y="208"/>
                  <a:pt x="288" y="240"/>
                </a:cubicBezTo>
                <a:cubicBezTo>
                  <a:pt x="384" y="272"/>
                  <a:pt x="504" y="280"/>
                  <a:pt x="672" y="288"/>
                </a:cubicBezTo>
                <a:cubicBezTo>
                  <a:pt x="840" y="296"/>
                  <a:pt x="1184" y="288"/>
                  <a:pt x="1296" y="288"/>
                </a:cubicBezTo>
                <a:cubicBezTo>
                  <a:pt x="1408" y="288"/>
                  <a:pt x="1376" y="288"/>
                  <a:pt x="1344" y="288"/>
                </a:cubicBezTo>
              </a:path>
            </a:pathLst>
          </a:custGeom>
          <a:noFill/>
          <a:ln w="28575" cmpd="sng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3" name="Freeform 9"/>
          <p:cNvSpPr>
            <a:spLocks/>
          </p:cNvSpPr>
          <p:nvPr/>
        </p:nvSpPr>
        <p:spPr bwMode="auto">
          <a:xfrm>
            <a:off x="1676400" y="3886200"/>
            <a:ext cx="22352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240"/>
              </a:cxn>
              <a:cxn ang="0">
                <a:pos x="672" y="288"/>
              </a:cxn>
              <a:cxn ang="0">
                <a:pos x="1296" y="288"/>
              </a:cxn>
              <a:cxn ang="0">
                <a:pos x="1344" y="288"/>
              </a:cxn>
            </a:cxnLst>
            <a:rect l="0" t="0" r="r" b="b"/>
            <a:pathLst>
              <a:path w="1408" h="296">
                <a:moveTo>
                  <a:pt x="0" y="0"/>
                </a:moveTo>
                <a:cubicBezTo>
                  <a:pt x="24" y="28"/>
                  <a:pt x="48" y="56"/>
                  <a:pt x="96" y="96"/>
                </a:cubicBezTo>
                <a:cubicBezTo>
                  <a:pt x="144" y="136"/>
                  <a:pt x="192" y="208"/>
                  <a:pt x="288" y="240"/>
                </a:cubicBezTo>
                <a:cubicBezTo>
                  <a:pt x="384" y="272"/>
                  <a:pt x="504" y="280"/>
                  <a:pt x="672" y="288"/>
                </a:cubicBezTo>
                <a:cubicBezTo>
                  <a:pt x="840" y="296"/>
                  <a:pt x="1184" y="288"/>
                  <a:pt x="1296" y="288"/>
                </a:cubicBezTo>
                <a:cubicBezTo>
                  <a:pt x="1408" y="288"/>
                  <a:pt x="1376" y="288"/>
                  <a:pt x="1344" y="288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6172200" y="23622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Show the effect of adding NaCl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3886200" y="4495800"/>
            <a:ext cx="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0" name="Freeform 16"/>
          <p:cNvSpPr>
            <a:spLocks/>
          </p:cNvSpPr>
          <p:nvPr/>
        </p:nvSpPr>
        <p:spPr bwMode="auto">
          <a:xfrm>
            <a:off x="3886200" y="4495800"/>
            <a:ext cx="1752600" cy="48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96"/>
              </a:cxn>
              <a:cxn ang="0">
                <a:pos x="240" y="192"/>
              </a:cxn>
              <a:cxn ang="0">
                <a:pos x="624" y="288"/>
              </a:cxn>
              <a:cxn ang="0">
                <a:pos x="960" y="288"/>
              </a:cxn>
              <a:cxn ang="0">
                <a:pos x="1104" y="288"/>
              </a:cxn>
            </a:cxnLst>
            <a:rect l="0" t="0" r="r" b="b"/>
            <a:pathLst>
              <a:path w="1104" h="304">
                <a:moveTo>
                  <a:pt x="0" y="0"/>
                </a:moveTo>
                <a:cubicBezTo>
                  <a:pt x="4" y="32"/>
                  <a:pt x="8" y="64"/>
                  <a:pt x="48" y="96"/>
                </a:cubicBezTo>
                <a:cubicBezTo>
                  <a:pt x="88" y="128"/>
                  <a:pt x="144" y="160"/>
                  <a:pt x="240" y="192"/>
                </a:cubicBezTo>
                <a:cubicBezTo>
                  <a:pt x="336" y="224"/>
                  <a:pt x="504" y="272"/>
                  <a:pt x="624" y="288"/>
                </a:cubicBezTo>
                <a:cubicBezTo>
                  <a:pt x="744" y="304"/>
                  <a:pt x="880" y="288"/>
                  <a:pt x="960" y="288"/>
                </a:cubicBezTo>
                <a:cubicBezTo>
                  <a:pt x="1040" y="288"/>
                  <a:pt x="1080" y="288"/>
                  <a:pt x="1104" y="288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2" name="Freeform 18"/>
          <p:cNvSpPr>
            <a:spLocks/>
          </p:cNvSpPr>
          <p:nvPr/>
        </p:nvSpPr>
        <p:spPr bwMode="auto">
          <a:xfrm>
            <a:off x="3810000" y="4483100"/>
            <a:ext cx="1905000" cy="241300"/>
          </a:xfrm>
          <a:custGeom>
            <a:avLst/>
            <a:gdLst/>
            <a:ahLst/>
            <a:cxnLst>
              <a:cxn ang="0">
                <a:pos x="0" y="152"/>
              </a:cxn>
              <a:cxn ang="0">
                <a:pos x="144" y="56"/>
              </a:cxn>
              <a:cxn ang="0">
                <a:pos x="576" y="8"/>
              </a:cxn>
              <a:cxn ang="0">
                <a:pos x="1200" y="8"/>
              </a:cxn>
            </a:cxnLst>
            <a:rect l="0" t="0" r="r" b="b"/>
            <a:pathLst>
              <a:path w="1200" h="152">
                <a:moveTo>
                  <a:pt x="0" y="152"/>
                </a:moveTo>
                <a:cubicBezTo>
                  <a:pt x="24" y="116"/>
                  <a:pt x="48" y="80"/>
                  <a:pt x="144" y="56"/>
                </a:cubicBezTo>
                <a:cubicBezTo>
                  <a:pt x="240" y="32"/>
                  <a:pt x="400" y="16"/>
                  <a:pt x="576" y="8"/>
                </a:cubicBezTo>
                <a:cubicBezTo>
                  <a:pt x="752" y="0"/>
                  <a:pt x="1096" y="8"/>
                  <a:pt x="1200" y="8"/>
                </a:cubicBezTo>
              </a:path>
            </a:pathLst>
          </a:custGeom>
          <a:noFill/>
          <a:ln w="28575" cmpd="sng">
            <a:solidFill>
              <a:srgbClr val="3399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3" name="Freeform 19"/>
          <p:cNvSpPr>
            <a:spLocks/>
          </p:cNvSpPr>
          <p:nvPr/>
        </p:nvSpPr>
        <p:spPr bwMode="auto">
          <a:xfrm>
            <a:off x="3886200" y="4191000"/>
            <a:ext cx="1836738" cy="2000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7" y="110"/>
              </a:cxn>
              <a:cxn ang="0">
                <a:pos x="1008" y="96"/>
              </a:cxn>
              <a:cxn ang="0">
                <a:pos x="1152" y="96"/>
              </a:cxn>
            </a:cxnLst>
            <a:rect l="0" t="0" r="r" b="b"/>
            <a:pathLst>
              <a:path w="1157" h="126">
                <a:moveTo>
                  <a:pt x="0" y="0"/>
                </a:moveTo>
                <a:cubicBezTo>
                  <a:pt x="43" y="18"/>
                  <a:pt x="89" y="94"/>
                  <a:pt x="257" y="110"/>
                </a:cubicBezTo>
                <a:cubicBezTo>
                  <a:pt x="425" y="126"/>
                  <a:pt x="859" y="98"/>
                  <a:pt x="1008" y="96"/>
                </a:cubicBezTo>
                <a:cubicBezTo>
                  <a:pt x="1157" y="94"/>
                  <a:pt x="1128" y="96"/>
                  <a:pt x="1152" y="96"/>
                </a:cubicBezTo>
              </a:path>
            </a:pathLst>
          </a:custGeom>
          <a:noFill/>
          <a:ln w="28575" cmpd="sng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5943600" y="3200400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Show the effect of adding AgNO</a:t>
            </a:r>
            <a:r>
              <a:rPr lang="en-AU" baseline="-25000"/>
              <a:t>3</a:t>
            </a:r>
            <a:r>
              <a:rPr lang="en-AU"/>
              <a:t> soln</a:t>
            </a:r>
          </a:p>
        </p:txBody>
      </p:sp>
      <p:sp>
        <p:nvSpPr>
          <p:cNvPr id="52245" name="Freeform 21"/>
          <p:cNvSpPr>
            <a:spLocks/>
          </p:cNvSpPr>
          <p:nvPr/>
        </p:nvSpPr>
        <p:spPr bwMode="auto">
          <a:xfrm>
            <a:off x="5626100" y="4953000"/>
            <a:ext cx="1244600" cy="393700"/>
          </a:xfrm>
          <a:custGeom>
            <a:avLst/>
            <a:gdLst/>
            <a:ahLst/>
            <a:cxnLst>
              <a:cxn ang="0">
                <a:pos x="8" y="0"/>
              </a:cxn>
              <a:cxn ang="0">
                <a:pos x="8" y="144"/>
              </a:cxn>
              <a:cxn ang="0">
                <a:pos x="8" y="240"/>
              </a:cxn>
              <a:cxn ang="0">
                <a:pos x="56" y="192"/>
              </a:cxn>
              <a:cxn ang="0">
                <a:pos x="200" y="144"/>
              </a:cxn>
              <a:cxn ang="0">
                <a:pos x="440" y="96"/>
              </a:cxn>
              <a:cxn ang="0">
                <a:pos x="728" y="96"/>
              </a:cxn>
              <a:cxn ang="0">
                <a:pos x="776" y="96"/>
              </a:cxn>
            </a:cxnLst>
            <a:rect l="0" t="0" r="r" b="b"/>
            <a:pathLst>
              <a:path w="784" h="248">
                <a:moveTo>
                  <a:pt x="8" y="0"/>
                </a:moveTo>
                <a:cubicBezTo>
                  <a:pt x="8" y="52"/>
                  <a:pt x="8" y="104"/>
                  <a:pt x="8" y="144"/>
                </a:cubicBezTo>
                <a:cubicBezTo>
                  <a:pt x="8" y="184"/>
                  <a:pt x="0" y="232"/>
                  <a:pt x="8" y="240"/>
                </a:cubicBezTo>
                <a:cubicBezTo>
                  <a:pt x="16" y="248"/>
                  <a:pt x="24" y="208"/>
                  <a:pt x="56" y="192"/>
                </a:cubicBezTo>
                <a:cubicBezTo>
                  <a:pt x="88" y="176"/>
                  <a:pt x="136" y="160"/>
                  <a:pt x="200" y="144"/>
                </a:cubicBezTo>
                <a:cubicBezTo>
                  <a:pt x="264" y="128"/>
                  <a:pt x="352" y="104"/>
                  <a:pt x="440" y="96"/>
                </a:cubicBezTo>
                <a:cubicBezTo>
                  <a:pt x="528" y="88"/>
                  <a:pt x="672" y="96"/>
                  <a:pt x="728" y="96"/>
                </a:cubicBezTo>
                <a:cubicBezTo>
                  <a:pt x="784" y="96"/>
                  <a:pt x="768" y="96"/>
                  <a:pt x="776" y="96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6553200" y="5486400"/>
            <a:ext cx="1828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The last two are yours alone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2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/>
      <p:bldP spid="52239" grpId="0" animBg="1"/>
      <p:bldP spid="52240" grpId="0" animBg="1"/>
      <p:bldP spid="52242" grpId="0" animBg="1"/>
      <p:bldP spid="52243" grpId="0" animBg="1"/>
      <p:bldP spid="52244" grpId="0"/>
      <p:bldP spid="52245" grpId="0" animBg="1"/>
      <p:bldP spid="522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 the end of this you will be able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r>
              <a:rPr lang="en-AU" dirty="0"/>
              <a:t>Predict the shape of concentration graphs as </a:t>
            </a:r>
            <a:r>
              <a:rPr lang="en-AU" dirty="0" err="1"/>
              <a:t>equilibria</a:t>
            </a:r>
            <a:r>
              <a:rPr lang="en-AU" dirty="0"/>
              <a:t> is upset by:</a:t>
            </a:r>
          </a:p>
          <a:p>
            <a:pPr marL="0" indent="0">
              <a:buNone/>
            </a:pPr>
            <a:r>
              <a:rPr lang="en-AU" dirty="0"/>
              <a:t>changing pressure, temperature and concentration of reactants. </a:t>
            </a:r>
          </a:p>
          <a:p>
            <a:r>
              <a:rPr lang="en-AU" dirty="0"/>
              <a:t>Describe the conditions used in the </a:t>
            </a:r>
            <a:r>
              <a:rPr lang="en-AU"/>
              <a:t>Haber Process and </a:t>
            </a:r>
            <a:r>
              <a:rPr lang="en-AU" dirty="0"/>
              <a:t>the reasons </a:t>
            </a:r>
            <a:r>
              <a:rPr lang="en-AU"/>
              <a:t>for them.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5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Consider the chromate dichromate equilibrium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AU"/>
              <a:t>Cr</a:t>
            </a:r>
            <a:r>
              <a:rPr lang="en-AU" baseline="-25000"/>
              <a:t>2</a:t>
            </a:r>
            <a:r>
              <a:rPr lang="en-AU"/>
              <a:t>O</a:t>
            </a:r>
            <a:r>
              <a:rPr lang="en-AU" baseline="-25000"/>
              <a:t>7</a:t>
            </a:r>
            <a:r>
              <a:rPr lang="en-AU" baseline="30000"/>
              <a:t>2-</a:t>
            </a:r>
            <a:r>
              <a:rPr lang="en-AU" baseline="-25000"/>
              <a:t>(aq) </a:t>
            </a:r>
            <a:r>
              <a:rPr lang="en-AU"/>
              <a:t>+ 2H</a:t>
            </a:r>
            <a:r>
              <a:rPr lang="en-AU" baseline="-25000"/>
              <a:t>2</a:t>
            </a:r>
            <a:r>
              <a:rPr lang="en-AU"/>
              <a:t>O(l)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 ⇋ 2CrO</a:t>
            </a:r>
            <a:r>
              <a:rPr lang="en-AU" baseline="-25000"/>
              <a:t>4</a:t>
            </a:r>
            <a:r>
              <a:rPr lang="en-AU" baseline="30000"/>
              <a:t>2-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baseline="-25000"/>
              <a:t>(aq)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+2H</a:t>
            </a:r>
            <a:r>
              <a:rPr lang="en-AU" baseline="30000"/>
              <a:t>+</a:t>
            </a:r>
            <a:r>
              <a:rPr lang="en-AU" baseline="-25000"/>
              <a:t>(aq) </a:t>
            </a:r>
            <a:endParaRPr lang="en-AU" baseline="300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-838200" y="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2590800"/>
            <a:ext cx="0" cy="2743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53340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3429000"/>
            <a:ext cx="114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76400" y="4267200"/>
            <a:ext cx="1143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2971800"/>
            <a:ext cx="1219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819400" y="3810000"/>
            <a:ext cx="0" cy="4572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096000" y="4495800"/>
            <a:ext cx="2362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/>
              <a:t>HCl has been added as there is an instant increase in the concentration</a:t>
            </a:r>
          </a:p>
        </p:txBody>
      </p:sp>
      <p:sp>
        <p:nvSpPr>
          <p:cNvPr id="21" name="Freeform 20"/>
          <p:cNvSpPr/>
          <p:nvPr/>
        </p:nvSpPr>
        <p:spPr>
          <a:xfrm>
            <a:off x="2811463" y="3792538"/>
            <a:ext cx="2171700" cy="306387"/>
          </a:xfrm>
          <a:custGeom>
            <a:avLst/>
            <a:gdLst>
              <a:gd name="connsiteX0" fmla="*/ 0 w 2172671"/>
              <a:gd name="connsiteY0" fmla="*/ 0 h 306429"/>
              <a:gd name="connsiteX1" fmla="*/ 152400 w 2172671"/>
              <a:gd name="connsiteY1" fmla="*/ 101600 h 306429"/>
              <a:gd name="connsiteX2" fmla="*/ 448734 w 2172671"/>
              <a:gd name="connsiteY2" fmla="*/ 220133 h 306429"/>
              <a:gd name="connsiteX3" fmla="*/ 914400 w 2172671"/>
              <a:gd name="connsiteY3" fmla="*/ 270933 h 306429"/>
              <a:gd name="connsiteX4" fmla="*/ 1498600 w 2172671"/>
              <a:gd name="connsiteY4" fmla="*/ 287866 h 306429"/>
              <a:gd name="connsiteX5" fmla="*/ 2108200 w 2172671"/>
              <a:gd name="connsiteY5" fmla="*/ 304800 h 306429"/>
              <a:gd name="connsiteX6" fmla="*/ 2125134 w 2172671"/>
              <a:gd name="connsiteY6" fmla="*/ 304800 h 30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2671" h="306429">
                <a:moveTo>
                  <a:pt x="0" y="0"/>
                </a:moveTo>
                <a:cubicBezTo>
                  <a:pt x="38805" y="32455"/>
                  <a:pt x="77611" y="64911"/>
                  <a:pt x="152400" y="101600"/>
                </a:cubicBezTo>
                <a:cubicBezTo>
                  <a:pt x="227189" y="138289"/>
                  <a:pt x="321734" y="191911"/>
                  <a:pt x="448734" y="220133"/>
                </a:cubicBezTo>
                <a:cubicBezTo>
                  <a:pt x="575734" y="248355"/>
                  <a:pt x="739422" y="259644"/>
                  <a:pt x="914400" y="270933"/>
                </a:cubicBezTo>
                <a:cubicBezTo>
                  <a:pt x="1089378" y="282222"/>
                  <a:pt x="1498600" y="287866"/>
                  <a:pt x="1498600" y="287866"/>
                </a:cubicBezTo>
                <a:lnTo>
                  <a:pt x="2108200" y="304800"/>
                </a:lnTo>
                <a:cubicBezTo>
                  <a:pt x="2212622" y="307622"/>
                  <a:pt x="2168878" y="306211"/>
                  <a:pt x="2125134" y="304800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2" name="Freeform 21"/>
          <p:cNvSpPr/>
          <p:nvPr/>
        </p:nvSpPr>
        <p:spPr>
          <a:xfrm>
            <a:off x="2895600" y="2989263"/>
            <a:ext cx="2173288" cy="306387"/>
          </a:xfrm>
          <a:custGeom>
            <a:avLst/>
            <a:gdLst>
              <a:gd name="connsiteX0" fmla="*/ 0 w 2172671"/>
              <a:gd name="connsiteY0" fmla="*/ 0 h 306429"/>
              <a:gd name="connsiteX1" fmla="*/ 152400 w 2172671"/>
              <a:gd name="connsiteY1" fmla="*/ 101600 h 306429"/>
              <a:gd name="connsiteX2" fmla="*/ 448734 w 2172671"/>
              <a:gd name="connsiteY2" fmla="*/ 220133 h 306429"/>
              <a:gd name="connsiteX3" fmla="*/ 914400 w 2172671"/>
              <a:gd name="connsiteY3" fmla="*/ 270933 h 306429"/>
              <a:gd name="connsiteX4" fmla="*/ 1498600 w 2172671"/>
              <a:gd name="connsiteY4" fmla="*/ 287866 h 306429"/>
              <a:gd name="connsiteX5" fmla="*/ 2108200 w 2172671"/>
              <a:gd name="connsiteY5" fmla="*/ 304800 h 306429"/>
              <a:gd name="connsiteX6" fmla="*/ 2125134 w 2172671"/>
              <a:gd name="connsiteY6" fmla="*/ 304800 h 30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2671" h="306429">
                <a:moveTo>
                  <a:pt x="0" y="0"/>
                </a:moveTo>
                <a:cubicBezTo>
                  <a:pt x="38805" y="32455"/>
                  <a:pt x="77611" y="64911"/>
                  <a:pt x="152400" y="101600"/>
                </a:cubicBezTo>
                <a:cubicBezTo>
                  <a:pt x="227189" y="138289"/>
                  <a:pt x="321734" y="191911"/>
                  <a:pt x="448734" y="220133"/>
                </a:cubicBezTo>
                <a:cubicBezTo>
                  <a:pt x="575734" y="248355"/>
                  <a:pt x="739422" y="259644"/>
                  <a:pt x="914400" y="270933"/>
                </a:cubicBezTo>
                <a:cubicBezTo>
                  <a:pt x="1089378" y="282222"/>
                  <a:pt x="1498600" y="287866"/>
                  <a:pt x="1498600" y="287866"/>
                </a:cubicBezTo>
                <a:lnTo>
                  <a:pt x="2108200" y="304800"/>
                </a:lnTo>
                <a:cubicBezTo>
                  <a:pt x="2212622" y="307622"/>
                  <a:pt x="2168878" y="306211"/>
                  <a:pt x="2125134" y="304800"/>
                </a:cubicBezTo>
              </a:path>
            </a:pathLst>
          </a:cu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791200" y="3429000"/>
            <a:ext cx="2362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/>
              <a:t>Conc reduces as equilibrium re establishes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5715000" y="2590800"/>
            <a:ext cx="243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/>
              <a:t>Conc reduces at same rate as H+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914400" y="2209800"/>
            <a:ext cx="114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5400" y="2209800"/>
            <a:ext cx="1219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62800" y="2209800"/>
            <a:ext cx="1143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2819400" y="3235325"/>
            <a:ext cx="1925638" cy="206375"/>
          </a:xfrm>
          <a:custGeom>
            <a:avLst/>
            <a:gdLst>
              <a:gd name="connsiteX0" fmla="*/ 989 w 1924679"/>
              <a:gd name="connsiteY0" fmla="*/ 207034 h 207034"/>
              <a:gd name="connsiteX1" fmla="*/ 35494 w 1924679"/>
              <a:gd name="connsiteY1" fmla="*/ 155275 h 207034"/>
              <a:gd name="connsiteX2" fmla="*/ 233902 w 1924679"/>
              <a:gd name="connsiteY2" fmla="*/ 77637 h 207034"/>
              <a:gd name="connsiteX3" fmla="*/ 449562 w 1924679"/>
              <a:gd name="connsiteY3" fmla="*/ 60385 h 207034"/>
              <a:gd name="connsiteX4" fmla="*/ 1036159 w 1924679"/>
              <a:gd name="connsiteY4" fmla="*/ 25879 h 207034"/>
              <a:gd name="connsiteX5" fmla="*/ 1743525 w 1924679"/>
              <a:gd name="connsiteY5" fmla="*/ 43132 h 207034"/>
              <a:gd name="connsiteX6" fmla="*/ 1864294 w 1924679"/>
              <a:gd name="connsiteY6" fmla="*/ 25879 h 207034"/>
              <a:gd name="connsiteX7" fmla="*/ 1924679 w 1924679"/>
              <a:gd name="connsiteY7" fmla="*/ 0 h 207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24679" h="207034">
                <a:moveTo>
                  <a:pt x="989" y="207034"/>
                </a:moveTo>
                <a:cubicBezTo>
                  <a:pt x="-1168" y="191937"/>
                  <a:pt x="-3325" y="176841"/>
                  <a:pt x="35494" y="155275"/>
                </a:cubicBezTo>
                <a:cubicBezTo>
                  <a:pt x="74313" y="133709"/>
                  <a:pt x="164891" y="93452"/>
                  <a:pt x="233902" y="77637"/>
                </a:cubicBezTo>
                <a:cubicBezTo>
                  <a:pt x="302913" y="61822"/>
                  <a:pt x="449562" y="60385"/>
                  <a:pt x="449562" y="60385"/>
                </a:cubicBezTo>
                <a:cubicBezTo>
                  <a:pt x="583271" y="51759"/>
                  <a:pt x="820499" y="28754"/>
                  <a:pt x="1036159" y="25879"/>
                </a:cubicBezTo>
                <a:cubicBezTo>
                  <a:pt x="1251819" y="23004"/>
                  <a:pt x="1605503" y="43132"/>
                  <a:pt x="1743525" y="43132"/>
                </a:cubicBezTo>
                <a:cubicBezTo>
                  <a:pt x="1881547" y="43132"/>
                  <a:pt x="1834102" y="33068"/>
                  <a:pt x="1864294" y="25879"/>
                </a:cubicBezTo>
                <a:cubicBezTo>
                  <a:pt x="1894486" y="18690"/>
                  <a:pt x="1909582" y="9345"/>
                  <a:pt x="1924679" y="0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26643" name="TextBox 29"/>
          <p:cNvSpPr txBox="1">
            <a:spLocks noChangeArrowheads="1"/>
          </p:cNvSpPr>
          <p:nvPr/>
        </p:nvSpPr>
        <p:spPr bwMode="auto">
          <a:xfrm>
            <a:off x="2057400" y="4648200"/>
            <a:ext cx="30114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AU"/>
              <a:t>Conc increases but at half the rate (see eqn)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6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Effect of adding water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AU"/>
              <a:t>Cr</a:t>
            </a:r>
            <a:r>
              <a:rPr lang="en-AU" baseline="-25000"/>
              <a:t>2</a:t>
            </a:r>
            <a:r>
              <a:rPr lang="en-AU"/>
              <a:t>O</a:t>
            </a:r>
            <a:r>
              <a:rPr lang="en-AU" baseline="-25000"/>
              <a:t>7</a:t>
            </a:r>
            <a:r>
              <a:rPr lang="en-AU" baseline="30000"/>
              <a:t>2-</a:t>
            </a:r>
            <a:r>
              <a:rPr lang="en-AU" baseline="-25000"/>
              <a:t>(aq) </a:t>
            </a:r>
            <a:r>
              <a:rPr lang="en-AU"/>
              <a:t>+ 2H</a:t>
            </a:r>
            <a:r>
              <a:rPr lang="en-AU" baseline="-25000"/>
              <a:t>2</a:t>
            </a:r>
            <a:r>
              <a:rPr lang="en-AU"/>
              <a:t>O(l)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 ⇋ 2CrO</a:t>
            </a:r>
            <a:r>
              <a:rPr lang="en-AU" baseline="-25000"/>
              <a:t>4</a:t>
            </a:r>
            <a:r>
              <a:rPr lang="en-AU" baseline="30000"/>
              <a:t>2-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baseline="-25000"/>
              <a:t>(aq)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+2H</a:t>
            </a:r>
            <a:r>
              <a:rPr lang="en-AU" baseline="30000"/>
              <a:t>+</a:t>
            </a:r>
            <a:r>
              <a:rPr lang="en-AU" baseline="-25000"/>
              <a:t>(aq) </a:t>
            </a:r>
            <a:endParaRPr lang="en-AU" baseline="300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-838200" y="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2590800"/>
            <a:ext cx="0" cy="2743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53340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3429000"/>
            <a:ext cx="114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76400" y="4267200"/>
            <a:ext cx="1143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2971800"/>
            <a:ext cx="1219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4400" y="2209800"/>
            <a:ext cx="114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5400" y="2209800"/>
            <a:ext cx="1219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62800" y="2209800"/>
            <a:ext cx="1143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6" name="Text Box 30"/>
          <p:cNvSpPr txBox="1">
            <a:spLocks noChangeArrowheads="1"/>
          </p:cNvSpPr>
          <p:nvPr/>
        </p:nvSpPr>
        <p:spPr bwMode="auto">
          <a:xfrm>
            <a:off x="4724400" y="2743200"/>
            <a:ext cx="2971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All concentrations immediately reduce. The reduction is proportional to their original concentration</a:t>
            </a:r>
          </a:p>
        </p:txBody>
      </p:sp>
      <p:cxnSp>
        <p:nvCxnSpPr>
          <p:cNvPr id="2" name="Straight Connector 14"/>
          <p:cNvCxnSpPr/>
          <p:nvPr/>
        </p:nvCxnSpPr>
        <p:spPr>
          <a:xfrm>
            <a:off x="2895600" y="2971800"/>
            <a:ext cx="0" cy="762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2"/>
          <p:cNvCxnSpPr/>
          <p:nvPr/>
        </p:nvCxnSpPr>
        <p:spPr>
          <a:xfrm>
            <a:off x="2819400" y="4267200"/>
            <a:ext cx="0" cy="381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0"/>
          <p:cNvCxnSpPr/>
          <p:nvPr/>
        </p:nvCxnSpPr>
        <p:spPr>
          <a:xfrm>
            <a:off x="2819400" y="3429000"/>
            <a:ext cx="0" cy="609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4724400" y="43434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>
                <a:solidFill>
                  <a:srgbClr val="FF3300"/>
                </a:solidFill>
              </a:rPr>
              <a:t>NB We do not change the concentration of water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6" grpId="0"/>
      <p:bldP spid="399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Equilibrium favours side with most ions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r>
              <a:rPr lang="en-AU"/>
              <a:t>Cr</a:t>
            </a:r>
            <a:r>
              <a:rPr lang="en-AU" baseline="-25000"/>
              <a:t>2</a:t>
            </a:r>
            <a:r>
              <a:rPr lang="en-AU"/>
              <a:t>O</a:t>
            </a:r>
            <a:r>
              <a:rPr lang="en-AU" baseline="-25000"/>
              <a:t>7</a:t>
            </a:r>
            <a:r>
              <a:rPr lang="en-AU" baseline="30000"/>
              <a:t>2-</a:t>
            </a:r>
            <a:r>
              <a:rPr lang="en-AU" baseline="-25000"/>
              <a:t>(aq) </a:t>
            </a:r>
            <a:r>
              <a:rPr lang="en-AU"/>
              <a:t>+ 2H</a:t>
            </a:r>
            <a:r>
              <a:rPr lang="en-AU" baseline="-25000"/>
              <a:t>2</a:t>
            </a:r>
            <a:r>
              <a:rPr lang="en-AU"/>
              <a:t>O(l)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 ⇋ 2CrO</a:t>
            </a:r>
            <a:r>
              <a:rPr lang="en-AU" baseline="-25000"/>
              <a:t>4</a:t>
            </a:r>
            <a:r>
              <a:rPr lang="en-AU" baseline="30000"/>
              <a:t>2-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baseline="-25000"/>
              <a:t>(aq)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+2H</a:t>
            </a:r>
            <a:r>
              <a:rPr lang="en-AU" baseline="30000"/>
              <a:t>+</a:t>
            </a:r>
            <a:r>
              <a:rPr lang="en-AU" baseline="-25000"/>
              <a:t>(aq) </a:t>
            </a:r>
            <a:endParaRPr lang="en-AU" baseline="300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-838200" y="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2590800"/>
            <a:ext cx="0" cy="2743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53340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3429000"/>
            <a:ext cx="114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76400" y="4267200"/>
            <a:ext cx="1143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2971800"/>
            <a:ext cx="1219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4400" y="2209800"/>
            <a:ext cx="114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5400" y="2209800"/>
            <a:ext cx="1219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62800" y="2209800"/>
            <a:ext cx="1143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4"/>
          <p:cNvCxnSpPr/>
          <p:nvPr/>
        </p:nvCxnSpPr>
        <p:spPr>
          <a:xfrm>
            <a:off x="2895600" y="2971800"/>
            <a:ext cx="0" cy="76200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12"/>
          <p:cNvCxnSpPr/>
          <p:nvPr/>
        </p:nvCxnSpPr>
        <p:spPr>
          <a:xfrm>
            <a:off x="2819400" y="4267200"/>
            <a:ext cx="0" cy="381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10"/>
          <p:cNvCxnSpPr/>
          <p:nvPr/>
        </p:nvCxnSpPr>
        <p:spPr>
          <a:xfrm>
            <a:off x="2819400" y="3429000"/>
            <a:ext cx="0" cy="6096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8" name="Freeform 18"/>
          <p:cNvSpPr>
            <a:spLocks/>
          </p:cNvSpPr>
          <p:nvPr/>
        </p:nvSpPr>
        <p:spPr bwMode="auto">
          <a:xfrm>
            <a:off x="2819400" y="4419600"/>
            <a:ext cx="1654175" cy="261938"/>
          </a:xfrm>
          <a:custGeom>
            <a:avLst/>
            <a:gdLst/>
            <a:ahLst/>
            <a:cxnLst>
              <a:cxn ang="0">
                <a:pos x="0" y="165"/>
              </a:cxn>
              <a:cxn ang="0">
                <a:pos x="123" y="76"/>
              </a:cxn>
              <a:cxn ang="0">
                <a:pos x="213" y="35"/>
              </a:cxn>
              <a:cxn ang="0">
                <a:pos x="357" y="21"/>
              </a:cxn>
              <a:cxn ang="0">
                <a:pos x="624" y="7"/>
              </a:cxn>
              <a:cxn ang="0">
                <a:pos x="1042" y="0"/>
              </a:cxn>
            </a:cxnLst>
            <a:rect l="0" t="0" r="r" b="b"/>
            <a:pathLst>
              <a:path w="1042" h="165">
                <a:moveTo>
                  <a:pt x="0" y="165"/>
                </a:moveTo>
                <a:cubicBezTo>
                  <a:pt x="20" y="150"/>
                  <a:pt x="88" y="98"/>
                  <a:pt x="123" y="76"/>
                </a:cubicBezTo>
                <a:cubicBezTo>
                  <a:pt x="158" y="54"/>
                  <a:pt x="174" y="44"/>
                  <a:pt x="213" y="35"/>
                </a:cubicBezTo>
                <a:cubicBezTo>
                  <a:pt x="252" y="26"/>
                  <a:pt x="289" y="26"/>
                  <a:pt x="357" y="21"/>
                </a:cubicBezTo>
                <a:cubicBezTo>
                  <a:pt x="425" y="16"/>
                  <a:pt x="510" y="10"/>
                  <a:pt x="624" y="7"/>
                </a:cubicBezTo>
                <a:cubicBezTo>
                  <a:pt x="738" y="4"/>
                  <a:pt x="955" y="1"/>
                  <a:pt x="1042" y="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79" name="Freeform 19"/>
          <p:cNvSpPr>
            <a:spLocks/>
          </p:cNvSpPr>
          <p:nvPr/>
        </p:nvSpPr>
        <p:spPr bwMode="auto">
          <a:xfrm>
            <a:off x="2895600" y="3429000"/>
            <a:ext cx="1654175" cy="261938"/>
          </a:xfrm>
          <a:custGeom>
            <a:avLst/>
            <a:gdLst/>
            <a:ahLst/>
            <a:cxnLst>
              <a:cxn ang="0">
                <a:pos x="0" y="165"/>
              </a:cxn>
              <a:cxn ang="0">
                <a:pos x="123" y="76"/>
              </a:cxn>
              <a:cxn ang="0">
                <a:pos x="213" y="35"/>
              </a:cxn>
              <a:cxn ang="0">
                <a:pos x="357" y="21"/>
              </a:cxn>
              <a:cxn ang="0">
                <a:pos x="624" y="7"/>
              </a:cxn>
              <a:cxn ang="0">
                <a:pos x="1042" y="0"/>
              </a:cxn>
            </a:cxnLst>
            <a:rect l="0" t="0" r="r" b="b"/>
            <a:pathLst>
              <a:path w="1042" h="165">
                <a:moveTo>
                  <a:pt x="0" y="165"/>
                </a:moveTo>
                <a:cubicBezTo>
                  <a:pt x="20" y="150"/>
                  <a:pt x="88" y="98"/>
                  <a:pt x="123" y="76"/>
                </a:cubicBezTo>
                <a:cubicBezTo>
                  <a:pt x="158" y="54"/>
                  <a:pt x="174" y="44"/>
                  <a:pt x="213" y="35"/>
                </a:cubicBezTo>
                <a:cubicBezTo>
                  <a:pt x="252" y="26"/>
                  <a:pt x="289" y="26"/>
                  <a:pt x="357" y="21"/>
                </a:cubicBezTo>
                <a:cubicBezTo>
                  <a:pt x="425" y="16"/>
                  <a:pt x="510" y="10"/>
                  <a:pt x="624" y="7"/>
                </a:cubicBezTo>
                <a:cubicBezTo>
                  <a:pt x="738" y="4"/>
                  <a:pt x="955" y="1"/>
                  <a:pt x="1042" y="0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4648200" y="3581400"/>
            <a:ext cx="4038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H</a:t>
            </a:r>
            <a:r>
              <a:rPr lang="en-AU" baseline="30000"/>
              <a:t>+</a:t>
            </a:r>
            <a:r>
              <a:rPr lang="en-AU"/>
              <a:t> and CrO</a:t>
            </a:r>
            <a:r>
              <a:rPr lang="en-AU" baseline="-25000"/>
              <a:t>4</a:t>
            </a:r>
            <a:r>
              <a:rPr lang="en-AU" baseline="30000"/>
              <a:t>2-</a:t>
            </a:r>
            <a:r>
              <a:rPr lang="en-AU"/>
              <a:t> appear at the </a:t>
            </a:r>
            <a:r>
              <a:rPr lang="en-AU">
                <a:solidFill>
                  <a:srgbClr val="FF3300"/>
                </a:solidFill>
              </a:rPr>
              <a:t>same</a:t>
            </a:r>
            <a:r>
              <a:rPr lang="en-AU"/>
              <a:t> rate. Their concentrations increase</a:t>
            </a:r>
          </a:p>
        </p:txBody>
      </p:sp>
      <p:sp>
        <p:nvSpPr>
          <p:cNvPr id="40982" name="Freeform 22"/>
          <p:cNvSpPr>
            <a:spLocks/>
          </p:cNvSpPr>
          <p:nvPr/>
        </p:nvSpPr>
        <p:spPr bwMode="auto">
          <a:xfrm>
            <a:off x="2819400" y="3962400"/>
            <a:ext cx="1790700" cy="165100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4" y="48"/>
              </a:cxn>
              <a:cxn ang="0">
                <a:pos x="168" y="96"/>
              </a:cxn>
              <a:cxn ang="0">
                <a:pos x="312" y="96"/>
              </a:cxn>
              <a:cxn ang="0">
                <a:pos x="504" y="96"/>
              </a:cxn>
              <a:cxn ang="0">
                <a:pos x="744" y="96"/>
              </a:cxn>
              <a:cxn ang="0">
                <a:pos x="1128" y="96"/>
              </a:cxn>
            </a:cxnLst>
            <a:rect l="0" t="0" r="r" b="b"/>
            <a:pathLst>
              <a:path w="1128" h="104">
                <a:moveTo>
                  <a:pt x="24" y="0"/>
                </a:moveTo>
                <a:cubicBezTo>
                  <a:pt x="12" y="16"/>
                  <a:pt x="0" y="32"/>
                  <a:pt x="24" y="48"/>
                </a:cubicBezTo>
                <a:cubicBezTo>
                  <a:pt x="48" y="64"/>
                  <a:pt x="120" y="88"/>
                  <a:pt x="168" y="96"/>
                </a:cubicBezTo>
                <a:cubicBezTo>
                  <a:pt x="216" y="104"/>
                  <a:pt x="256" y="96"/>
                  <a:pt x="312" y="96"/>
                </a:cubicBezTo>
                <a:cubicBezTo>
                  <a:pt x="368" y="96"/>
                  <a:pt x="432" y="96"/>
                  <a:pt x="504" y="96"/>
                </a:cubicBezTo>
                <a:cubicBezTo>
                  <a:pt x="576" y="96"/>
                  <a:pt x="640" y="96"/>
                  <a:pt x="744" y="96"/>
                </a:cubicBezTo>
                <a:cubicBezTo>
                  <a:pt x="848" y="96"/>
                  <a:pt x="1064" y="96"/>
                  <a:pt x="1128" y="96"/>
                </a:cubicBezTo>
              </a:path>
            </a:pathLst>
          </a:custGeom>
          <a:noFill/>
          <a:ln w="28575" cmpd="sng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4724400" y="4343400"/>
            <a:ext cx="3505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Dichromate is not favoured and reduces concentration but at half the rate of the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8" grpId="0" animBg="1"/>
      <p:bldP spid="40979" grpId="0" animBg="1"/>
      <p:bldP spid="40980" grpId="0"/>
      <p:bldP spid="40982" grpId="0" animBg="1"/>
      <p:bldP spid="409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Adding OH</a:t>
            </a:r>
            <a:r>
              <a:rPr lang="en-AU" baseline="30000"/>
              <a:t>-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4294967295"/>
          </p:nvPr>
        </p:nvSpPr>
        <p:spPr>
          <a:xfrm>
            <a:off x="533400" y="1752600"/>
            <a:ext cx="8382000" cy="4525963"/>
          </a:xfrm>
        </p:spPr>
        <p:txBody>
          <a:bodyPr/>
          <a:lstStyle/>
          <a:p>
            <a:r>
              <a:rPr lang="en-AU"/>
              <a:t>Cr</a:t>
            </a:r>
            <a:r>
              <a:rPr lang="en-AU" baseline="-25000"/>
              <a:t>2</a:t>
            </a:r>
            <a:r>
              <a:rPr lang="en-AU"/>
              <a:t>O</a:t>
            </a:r>
            <a:r>
              <a:rPr lang="en-AU" baseline="-25000"/>
              <a:t>7</a:t>
            </a:r>
            <a:r>
              <a:rPr lang="en-AU" baseline="30000"/>
              <a:t>2-</a:t>
            </a:r>
            <a:r>
              <a:rPr lang="en-AU" baseline="-25000"/>
              <a:t>(aq) </a:t>
            </a:r>
            <a:r>
              <a:rPr lang="en-AU"/>
              <a:t>+ 2H</a:t>
            </a:r>
            <a:r>
              <a:rPr lang="en-AU" baseline="-25000"/>
              <a:t>2</a:t>
            </a:r>
            <a:r>
              <a:rPr lang="en-AU"/>
              <a:t>O(l)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 ⇋ 2CrO</a:t>
            </a:r>
            <a:r>
              <a:rPr lang="en-AU" baseline="-25000"/>
              <a:t>4</a:t>
            </a:r>
            <a:r>
              <a:rPr lang="en-AU" baseline="30000"/>
              <a:t>2-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 </a:t>
            </a:r>
            <a:r>
              <a:rPr lang="en-AU" baseline="-25000"/>
              <a:t>(aq)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+2H</a:t>
            </a:r>
            <a:r>
              <a:rPr lang="en-AU" baseline="30000"/>
              <a:t>+</a:t>
            </a:r>
            <a:r>
              <a:rPr lang="en-AU" baseline="-25000"/>
              <a:t>(aq) </a:t>
            </a:r>
            <a:endParaRPr lang="en-AU" baseline="3000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-838200" y="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2590800"/>
            <a:ext cx="0" cy="2743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676400" y="5334000"/>
            <a:ext cx="38862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3429000"/>
            <a:ext cx="114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676400" y="4267200"/>
            <a:ext cx="1143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676400" y="2971800"/>
            <a:ext cx="1219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914400" y="2209800"/>
            <a:ext cx="1143000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105400" y="2209800"/>
            <a:ext cx="121920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162800" y="2209800"/>
            <a:ext cx="11430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73" name="Line 21"/>
          <p:cNvSpPr>
            <a:spLocks noChangeShapeType="1"/>
          </p:cNvSpPr>
          <p:nvPr/>
        </p:nvSpPr>
        <p:spPr bwMode="auto">
          <a:xfrm>
            <a:off x="2819400" y="4267200"/>
            <a:ext cx="0" cy="838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5715000" y="2514600"/>
            <a:ext cx="2514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OH</a:t>
            </a:r>
            <a:r>
              <a:rPr lang="en-AU" baseline="30000"/>
              <a:t>-</a:t>
            </a:r>
            <a:r>
              <a:rPr lang="en-AU"/>
              <a:t> consumes H</a:t>
            </a:r>
            <a:r>
              <a:rPr lang="en-AU" baseline="30000"/>
              <a:t>+</a:t>
            </a:r>
          </a:p>
        </p:txBody>
      </p:sp>
      <p:sp>
        <p:nvSpPr>
          <p:cNvPr id="49175" name="Freeform 23"/>
          <p:cNvSpPr>
            <a:spLocks/>
          </p:cNvSpPr>
          <p:nvPr/>
        </p:nvSpPr>
        <p:spPr bwMode="auto">
          <a:xfrm>
            <a:off x="2819400" y="3429000"/>
            <a:ext cx="19050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96"/>
              </a:cxn>
              <a:cxn ang="0">
                <a:pos x="240" y="192"/>
              </a:cxn>
              <a:cxn ang="0">
                <a:pos x="528" y="240"/>
              </a:cxn>
              <a:cxn ang="0">
                <a:pos x="912" y="240"/>
              </a:cxn>
              <a:cxn ang="0">
                <a:pos x="1152" y="240"/>
              </a:cxn>
              <a:cxn ang="0">
                <a:pos x="1200" y="240"/>
              </a:cxn>
            </a:cxnLst>
            <a:rect l="0" t="0" r="r" b="b"/>
            <a:pathLst>
              <a:path w="1200" h="248">
                <a:moveTo>
                  <a:pt x="0" y="0"/>
                </a:moveTo>
                <a:cubicBezTo>
                  <a:pt x="4" y="32"/>
                  <a:pt x="8" y="64"/>
                  <a:pt x="48" y="96"/>
                </a:cubicBezTo>
                <a:cubicBezTo>
                  <a:pt x="88" y="128"/>
                  <a:pt x="160" y="168"/>
                  <a:pt x="240" y="192"/>
                </a:cubicBezTo>
                <a:cubicBezTo>
                  <a:pt x="320" y="216"/>
                  <a:pt x="416" y="232"/>
                  <a:pt x="528" y="240"/>
                </a:cubicBezTo>
                <a:cubicBezTo>
                  <a:pt x="640" y="248"/>
                  <a:pt x="808" y="240"/>
                  <a:pt x="912" y="240"/>
                </a:cubicBezTo>
                <a:cubicBezTo>
                  <a:pt x="1016" y="240"/>
                  <a:pt x="1104" y="240"/>
                  <a:pt x="1152" y="240"/>
                </a:cubicBezTo>
                <a:cubicBezTo>
                  <a:pt x="1200" y="240"/>
                  <a:pt x="1200" y="240"/>
                  <a:pt x="1200" y="240"/>
                </a:cubicBezTo>
              </a:path>
            </a:pathLst>
          </a:custGeom>
          <a:noFill/>
          <a:ln w="28575" cmpd="sng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78" name="Content Placeholder 2"/>
          <p:cNvSpPr>
            <a:spLocks/>
          </p:cNvSpPr>
          <p:nvPr/>
        </p:nvSpPr>
        <p:spPr bwMode="auto">
          <a:xfrm>
            <a:off x="457200" y="14478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AU" sz="3200" baseline="30000"/>
          </a:p>
        </p:txBody>
      </p:sp>
      <p:sp>
        <p:nvSpPr>
          <p:cNvPr id="49180" name="Freeform 28"/>
          <p:cNvSpPr>
            <a:spLocks/>
          </p:cNvSpPr>
          <p:nvPr/>
        </p:nvSpPr>
        <p:spPr bwMode="auto">
          <a:xfrm flipV="1">
            <a:off x="2819400" y="4495800"/>
            <a:ext cx="19050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96"/>
              </a:cxn>
              <a:cxn ang="0">
                <a:pos x="240" y="192"/>
              </a:cxn>
              <a:cxn ang="0">
                <a:pos x="528" y="240"/>
              </a:cxn>
              <a:cxn ang="0">
                <a:pos x="912" y="240"/>
              </a:cxn>
              <a:cxn ang="0">
                <a:pos x="1152" y="240"/>
              </a:cxn>
              <a:cxn ang="0">
                <a:pos x="1200" y="240"/>
              </a:cxn>
            </a:cxnLst>
            <a:rect l="0" t="0" r="r" b="b"/>
            <a:pathLst>
              <a:path w="1200" h="248">
                <a:moveTo>
                  <a:pt x="0" y="0"/>
                </a:moveTo>
                <a:cubicBezTo>
                  <a:pt x="4" y="32"/>
                  <a:pt x="8" y="64"/>
                  <a:pt x="48" y="96"/>
                </a:cubicBezTo>
                <a:cubicBezTo>
                  <a:pt x="88" y="128"/>
                  <a:pt x="160" y="168"/>
                  <a:pt x="240" y="192"/>
                </a:cubicBezTo>
                <a:cubicBezTo>
                  <a:pt x="320" y="216"/>
                  <a:pt x="416" y="232"/>
                  <a:pt x="528" y="240"/>
                </a:cubicBezTo>
                <a:cubicBezTo>
                  <a:pt x="640" y="248"/>
                  <a:pt x="808" y="240"/>
                  <a:pt x="912" y="240"/>
                </a:cubicBezTo>
                <a:cubicBezTo>
                  <a:pt x="1016" y="240"/>
                  <a:pt x="1104" y="240"/>
                  <a:pt x="1152" y="240"/>
                </a:cubicBezTo>
                <a:cubicBezTo>
                  <a:pt x="1200" y="240"/>
                  <a:pt x="1200" y="240"/>
                  <a:pt x="1200" y="240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1" name="Content Placeholder 2"/>
          <p:cNvSpPr>
            <a:spLocks/>
          </p:cNvSpPr>
          <p:nvPr/>
        </p:nvSpPr>
        <p:spPr bwMode="auto">
          <a:xfrm>
            <a:off x="457200" y="1447800"/>
            <a:ext cx="83820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</a:pPr>
            <a:endParaRPr lang="en-AU" sz="3200" baseline="30000"/>
          </a:p>
        </p:txBody>
      </p:sp>
      <p:sp>
        <p:nvSpPr>
          <p:cNvPr id="49182" name="Freeform 30"/>
          <p:cNvSpPr>
            <a:spLocks/>
          </p:cNvSpPr>
          <p:nvPr/>
        </p:nvSpPr>
        <p:spPr bwMode="auto">
          <a:xfrm flipV="1">
            <a:off x="2971800" y="2438400"/>
            <a:ext cx="19050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96"/>
              </a:cxn>
              <a:cxn ang="0">
                <a:pos x="240" y="192"/>
              </a:cxn>
              <a:cxn ang="0">
                <a:pos x="528" y="240"/>
              </a:cxn>
              <a:cxn ang="0">
                <a:pos x="912" y="240"/>
              </a:cxn>
              <a:cxn ang="0">
                <a:pos x="1152" y="240"/>
              </a:cxn>
              <a:cxn ang="0">
                <a:pos x="1200" y="240"/>
              </a:cxn>
            </a:cxnLst>
            <a:rect l="0" t="0" r="r" b="b"/>
            <a:pathLst>
              <a:path w="1200" h="248">
                <a:moveTo>
                  <a:pt x="0" y="0"/>
                </a:moveTo>
                <a:cubicBezTo>
                  <a:pt x="4" y="32"/>
                  <a:pt x="8" y="64"/>
                  <a:pt x="48" y="96"/>
                </a:cubicBezTo>
                <a:cubicBezTo>
                  <a:pt x="88" y="128"/>
                  <a:pt x="160" y="168"/>
                  <a:pt x="240" y="192"/>
                </a:cubicBezTo>
                <a:cubicBezTo>
                  <a:pt x="320" y="216"/>
                  <a:pt x="416" y="232"/>
                  <a:pt x="528" y="240"/>
                </a:cubicBezTo>
                <a:cubicBezTo>
                  <a:pt x="640" y="248"/>
                  <a:pt x="808" y="240"/>
                  <a:pt x="912" y="240"/>
                </a:cubicBezTo>
                <a:cubicBezTo>
                  <a:pt x="1016" y="240"/>
                  <a:pt x="1104" y="240"/>
                  <a:pt x="1152" y="240"/>
                </a:cubicBezTo>
                <a:cubicBezTo>
                  <a:pt x="1200" y="240"/>
                  <a:pt x="1200" y="240"/>
                  <a:pt x="1200" y="240"/>
                </a:cubicBezTo>
              </a:path>
            </a:pathLst>
          </a:custGeom>
          <a:noFill/>
          <a:ln w="28575" cmpd="sng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9183" name="Text Box 31"/>
          <p:cNvSpPr txBox="1">
            <a:spLocks noChangeArrowheads="1"/>
          </p:cNvSpPr>
          <p:nvPr/>
        </p:nvSpPr>
        <p:spPr bwMode="auto">
          <a:xfrm>
            <a:off x="5410200" y="3276600"/>
            <a:ext cx="2819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AU"/>
          </a:p>
        </p:txBody>
      </p: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5334000" y="3276600"/>
            <a:ext cx="3124200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Equilibrium favours products trying to oppose the change</a:t>
            </a:r>
          </a:p>
          <a:p>
            <a:pPr>
              <a:spcBef>
                <a:spcPct val="50000"/>
              </a:spcBef>
            </a:pPr>
            <a:r>
              <a:rPr lang="en-AU"/>
              <a:t>Amount of each change is reflected in the equation stoichiometry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3" grpId="0" animBg="1"/>
      <p:bldP spid="49174" grpId="0"/>
      <p:bldP spid="49175" grpId="0" animBg="1"/>
      <p:bldP spid="49180" grpId="0" animBg="1"/>
      <p:bldP spid="49181" grpId="0"/>
      <p:bldP spid="49182" grpId="0" animBg="1"/>
      <p:bldP spid="4918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 sz="4000"/>
              <a:t>Haber process (pressure changes)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/>
              <a:t>This is a process used in the manufacture of ammonia gas.</a:t>
            </a:r>
          </a:p>
          <a:p>
            <a:r>
              <a:rPr lang="en-AU"/>
              <a:t>N</a:t>
            </a:r>
            <a:r>
              <a:rPr lang="en-AU" baseline="-25000"/>
              <a:t>2(g)</a:t>
            </a:r>
            <a:r>
              <a:rPr lang="en-AU"/>
              <a:t> + 3H</a:t>
            </a:r>
            <a:r>
              <a:rPr lang="en-AU" baseline="-25000"/>
              <a:t>2(g)</a:t>
            </a:r>
            <a:r>
              <a:rPr lang="en-AU"/>
              <a:t>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⇋ 2NH</a:t>
            </a:r>
            <a:r>
              <a:rPr lang="en-AU" baseline="-25000">
                <a:ea typeface="Arial Unicode MS"/>
                <a:cs typeface="Arial Unicode MS"/>
              </a:rPr>
              <a:t>3(g)</a:t>
            </a:r>
          </a:p>
          <a:p>
            <a:endParaRPr lang="en-AU" baseline="-25000">
              <a:ea typeface="Arial Unicode MS"/>
              <a:cs typeface="Arial Unicode MS"/>
            </a:endParaRPr>
          </a:p>
          <a:p>
            <a:endParaRPr lang="en-AU" baseline="-25000">
              <a:ea typeface="Arial Unicode MS"/>
              <a:cs typeface="Arial Unicode MS"/>
            </a:endParaRPr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1676400" y="3581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1676400" y="5715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1676400" y="5181600"/>
            <a:ext cx="762000" cy="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1676400" y="4495800"/>
            <a:ext cx="762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1676400" y="403860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3581400" y="3276600"/>
            <a:ext cx="762000" cy="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2057400" y="3352800"/>
            <a:ext cx="7620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838200" y="3429000"/>
            <a:ext cx="762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5257800" y="2590800"/>
            <a:ext cx="34290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Increasing pressure sees all gaseous concentrations (partial pressures) increase proportionally </a:t>
            </a: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438400" y="4876800"/>
            <a:ext cx="0" cy="30480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5" name="Line 21"/>
          <p:cNvSpPr>
            <a:spLocks noChangeShapeType="1"/>
          </p:cNvSpPr>
          <p:nvPr/>
        </p:nvSpPr>
        <p:spPr bwMode="auto">
          <a:xfrm>
            <a:off x="2438400" y="3505200"/>
            <a:ext cx="0" cy="609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6" name="Line 22"/>
          <p:cNvSpPr>
            <a:spLocks noChangeShapeType="1"/>
          </p:cNvSpPr>
          <p:nvPr/>
        </p:nvSpPr>
        <p:spPr bwMode="auto">
          <a:xfrm>
            <a:off x="2438400" y="4114800"/>
            <a:ext cx="0" cy="3810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5257800" y="4038600"/>
            <a:ext cx="34290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High pressure favours the side with least gaseous molecules</a:t>
            </a:r>
          </a:p>
          <a:p>
            <a:pPr>
              <a:spcBef>
                <a:spcPct val="50000"/>
              </a:spcBef>
            </a:pPr>
            <a:r>
              <a:rPr lang="en-AU"/>
              <a:t>Note the proportional increases based on stoichiometry</a:t>
            </a:r>
          </a:p>
        </p:txBody>
      </p:sp>
      <p:sp>
        <p:nvSpPr>
          <p:cNvPr id="42013" name="Freeform 29"/>
          <p:cNvSpPr>
            <a:spLocks/>
          </p:cNvSpPr>
          <p:nvPr/>
        </p:nvSpPr>
        <p:spPr bwMode="auto">
          <a:xfrm flipV="1">
            <a:off x="2438400" y="4572000"/>
            <a:ext cx="1447800" cy="3175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144"/>
              </a:cxn>
              <a:cxn ang="0">
                <a:pos x="912" y="144"/>
              </a:cxn>
            </a:cxnLst>
            <a:rect l="0" t="0" r="r" b="b"/>
            <a:pathLst>
              <a:path w="912" h="152">
                <a:moveTo>
                  <a:pt x="0" y="0"/>
                </a:moveTo>
                <a:cubicBezTo>
                  <a:pt x="24" y="36"/>
                  <a:pt x="48" y="72"/>
                  <a:pt x="96" y="96"/>
                </a:cubicBezTo>
                <a:cubicBezTo>
                  <a:pt x="144" y="120"/>
                  <a:pt x="152" y="136"/>
                  <a:pt x="288" y="144"/>
                </a:cubicBezTo>
                <a:cubicBezTo>
                  <a:pt x="424" y="152"/>
                  <a:pt x="668" y="148"/>
                  <a:pt x="912" y="144"/>
                </a:cubicBezTo>
              </a:path>
            </a:pathLst>
          </a:custGeom>
          <a:noFill/>
          <a:ln w="28575" cmpd="sng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4" name="Freeform 30"/>
          <p:cNvSpPr>
            <a:spLocks/>
          </p:cNvSpPr>
          <p:nvPr/>
        </p:nvSpPr>
        <p:spPr bwMode="auto">
          <a:xfrm>
            <a:off x="2438400" y="3505200"/>
            <a:ext cx="1447800" cy="241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144"/>
              </a:cxn>
              <a:cxn ang="0">
                <a:pos x="912" y="144"/>
              </a:cxn>
            </a:cxnLst>
            <a:rect l="0" t="0" r="r" b="b"/>
            <a:pathLst>
              <a:path w="912" h="152">
                <a:moveTo>
                  <a:pt x="0" y="0"/>
                </a:moveTo>
                <a:cubicBezTo>
                  <a:pt x="24" y="36"/>
                  <a:pt x="48" y="72"/>
                  <a:pt x="96" y="96"/>
                </a:cubicBezTo>
                <a:cubicBezTo>
                  <a:pt x="144" y="120"/>
                  <a:pt x="152" y="136"/>
                  <a:pt x="288" y="144"/>
                </a:cubicBezTo>
                <a:cubicBezTo>
                  <a:pt x="424" y="152"/>
                  <a:pt x="668" y="148"/>
                  <a:pt x="912" y="144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Freeform 31"/>
          <p:cNvSpPr>
            <a:spLocks/>
          </p:cNvSpPr>
          <p:nvPr/>
        </p:nvSpPr>
        <p:spPr bwMode="auto">
          <a:xfrm>
            <a:off x="2438400" y="4038600"/>
            <a:ext cx="14478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288" y="144"/>
              </a:cxn>
              <a:cxn ang="0">
                <a:pos x="912" y="144"/>
              </a:cxn>
            </a:cxnLst>
            <a:rect l="0" t="0" r="r" b="b"/>
            <a:pathLst>
              <a:path w="912" h="152">
                <a:moveTo>
                  <a:pt x="0" y="0"/>
                </a:moveTo>
                <a:cubicBezTo>
                  <a:pt x="24" y="36"/>
                  <a:pt x="48" y="72"/>
                  <a:pt x="96" y="96"/>
                </a:cubicBezTo>
                <a:cubicBezTo>
                  <a:pt x="144" y="120"/>
                  <a:pt x="152" y="136"/>
                  <a:pt x="288" y="144"/>
                </a:cubicBezTo>
                <a:cubicBezTo>
                  <a:pt x="424" y="152"/>
                  <a:pt x="668" y="148"/>
                  <a:pt x="912" y="144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6" grpId="0"/>
      <p:bldP spid="42004" grpId="0" animBg="1"/>
      <p:bldP spid="42005" grpId="0" animBg="1"/>
      <p:bldP spid="42005" grpId="1" animBg="1"/>
      <p:bldP spid="42006" grpId="0" animBg="1"/>
      <p:bldP spid="42006" grpId="1" animBg="1"/>
      <p:bldP spid="42007" grpId="0"/>
      <p:bldP spid="42013" grpId="0" animBg="1"/>
      <p:bldP spid="42014" grpId="0" animBg="1"/>
      <p:bldP spid="420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Haber process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/>
              <a:t>To maximise yield (favour products) The Haber process is carried out at very high pressures. Typically 200 atmospheres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AU"/>
              <a:t>Haber process and temperature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>
                <a:solidFill>
                  <a:srgbClr val="FF3300"/>
                </a:solidFill>
              </a:rPr>
              <a:t>N</a:t>
            </a:r>
            <a:r>
              <a:rPr lang="en-AU" baseline="-25000">
                <a:solidFill>
                  <a:srgbClr val="FF3300"/>
                </a:solidFill>
              </a:rPr>
              <a:t>2(g)</a:t>
            </a:r>
            <a:r>
              <a:rPr lang="en-AU"/>
              <a:t> + </a:t>
            </a:r>
            <a:r>
              <a:rPr lang="en-AU">
                <a:solidFill>
                  <a:schemeClr val="hlink"/>
                </a:solidFill>
              </a:rPr>
              <a:t>3H</a:t>
            </a:r>
            <a:r>
              <a:rPr lang="en-AU" baseline="-25000">
                <a:solidFill>
                  <a:schemeClr val="hlink"/>
                </a:solidFill>
              </a:rPr>
              <a:t>2(g)</a:t>
            </a:r>
            <a:r>
              <a:rPr lang="en-AU"/>
              <a:t> </a:t>
            </a:r>
            <a:r>
              <a:rPr lang="en-AU">
                <a:latin typeface="Arial Unicode MS"/>
                <a:ea typeface="Arial Unicode MS"/>
                <a:cs typeface="Arial Unicode MS"/>
              </a:rPr>
              <a:t>⇋ </a:t>
            </a:r>
            <a:r>
              <a:rPr lang="en-AU">
                <a:solidFill>
                  <a:srgbClr val="FF66FF"/>
                </a:solidFill>
                <a:latin typeface="Arial Unicode MS"/>
                <a:ea typeface="Arial Unicode MS"/>
                <a:cs typeface="Arial Unicode MS"/>
              </a:rPr>
              <a:t>2NH</a:t>
            </a:r>
            <a:r>
              <a:rPr lang="en-AU" baseline="-25000">
                <a:solidFill>
                  <a:srgbClr val="FF66FF"/>
                </a:solidFill>
                <a:ea typeface="Arial Unicode MS"/>
                <a:cs typeface="Arial Unicode MS"/>
              </a:rPr>
              <a:t>3</a:t>
            </a:r>
            <a:r>
              <a:rPr lang="en-AU" baseline="-25000">
                <a:ea typeface="Arial Unicode MS"/>
                <a:cs typeface="Arial Unicode MS"/>
              </a:rPr>
              <a:t>(g)  </a:t>
            </a:r>
            <a:r>
              <a:rPr lang="en-AU">
                <a:ea typeface="Arial Unicode MS"/>
                <a:cs typeface="Arial Unicode MS"/>
              </a:rPr>
              <a:t>	 ∆H = -92 kJmol</a:t>
            </a:r>
            <a:r>
              <a:rPr lang="en-AU" baseline="30000">
                <a:ea typeface="Arial Unicode MS"/>
                <a:cs typeface="Arial Unicode MS"/>
              </a:rPr>
              <a:t>-1</a:t>
            </a:r>
          </a:p>
          <a:p>
            <a:endParaRPr lang="en-AU">
              <a:ea typeface="Arial Unicode MS"/>
              <a:cs typeface="Arial Unicode MS"/>
            </a:endParaRPr>
          </a:p>
          <a:p>
            <a:endParaRPr lang="en-AU"/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1524000" y="28956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>
            <a:off x="1524000" y="5486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8" name="Freeform 6"/>
          <p:cNvSpPr>
            <a:spLocks/>
          </p:cNvSpPr>
          <p:nvPr/>
        </p:nvSpPr>
        <p:spPr bwMode="auto">
          <a:xfrm>
            <a:off x="1447800" y="3124200"/>
            <a:ext cx="4013200" cy="1074738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94" y="96"/>
              </a:cxn>
              <a:cxn ang="0">
                <a:pos x="608" y="418"/>
              </a:cxn>
              <a:cxn ang="0">
                <a:pos x="1500" y="638"/>
              </a:cxn>
              <a:cxn ang="0">
                <a:pos x="2261" y="651"/>
              </a:cxn>
              <a:cxn ang="0">
                <a:pos x="2528" y="645"/>
              </a:cxn>
            </a:cxnLst>
            <a:rect l="0" t="0" r="r" b="b"/>
            <a:pathLst>
              <a:path w="2528" h="677">
                <a:moveTo>
                  <a:pt x="46" y="0"/>
                </a:moveTo>
                <a:cubicBezTo>
                  <a:pt x="22" y="16"/>
                  <a:pt x="0" y="26"/>
                  <a:pt x="94" y="96"/>
                </a:cubicBezTo>
                <a:cubicBezTo>
                  <a:pt x="188" y="166"/>
                  <a:pt x="374" y="328"/>
                  <a:pt x="608" y="418"/>
                </a:cubicBezTo>
                <a:cubicBezTo>
                  <a:pt x="842" y="508"/>
                  <a:pt x="1225" y="599"/>
                  <a:pt x="1500" y="638"/>
                </a:cubicBezTo>
                <a:cubicBezTo>
                  <a:pt x="1775" y="677"/>
                  <a:pt x="2090" y="650"/>
                  <a:pt x="2261" y="651"/>
                </a:cubicBezTo>
                <a:cubicBezTo>
                  <a:pt x="2432" y="652"/>
                  <a:pt x="2473" y="646"/>
                  <a:pt x="2528" y="645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39" name="Freeform 7"/>
          <p:cNvSpPr>
            <a:spLocks/>
          </p:cNvSpPr>
          <p:nvPr/>
        </p:nvSpPr>
        <p:spPr bwMode="auto">
          <a:xfrm>
            <a:off x="1524000" y="4724400"/>
            <a:ext cx="4013200" cy="53340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94" y="96"/>
              </a:cxn>
              <a:cxn ang="0">
                <a:pos x="608" y="418"/>
              </a:cxn>
              <a:cxn ang="0">
                <a:pos x="1500" y="638"/>
              </a:cxn>
              <a:cxn ang="0">
                <a:pos x="2261" y="651"/>
              </a:cxn>
              <a:cxn ang="0">
                <a:pos x="2528" y="645"/>
              </a:cxn>
            </a:cxnLst>
            <a:rect l="0" t="0" r="r" b="b"/>
            <a:pathLst>
              <a:path w="2528" h="677">
                <a:moveTo>
                  <a:pt x="46" y="0"/>
                </a:moveTo>
                <a:cubicBezTo>
                  <a:pt x="22" y="16"/>
                  <a:pt x="0" y="26"/>
                  <a:pt x="94" y="96"/>
                </a:cubicBezTo>
                <a:cubicBezTo>
                  <a:pt x="188" y="166"/>
                  <a:pt x="374" y="328"/>
                  <a:pt x="608" y="418"/>
                </a:cubicBezTo>
                <a:cubicBezTo>
                  <a:pt x="842" y="508"/>
                  <a:pt x="1225" y="599"/>
                  <a:pt x="1500" y="638"/>
                </a:cubicBezTo>
                <a:cubicBezTo>
                  <a:pt x="1775" y="677"/>
                  <a:pt x="2090" y="650"/>
                  <a:pt x="2261" y="651"/>
                </a:cubicBezTo>
                <a:cubicBezTo>
                  <a:pt x="2432" y="652"/>
                  <a:pt x="2473" y="646"/>
                  <a:pt x="2528" y="645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0" name="Freeform 8"/>
          <p:cNvSpPr>
            <a:spLocks/>
          </p:cNvSpPr>
          <p:nvPr/>
        </p:nvSpPr>
        <p:spPr bwMode="auto">
          <a:xfrm flipV="1">
            <a:off x="1524000" y="4572000"/>
            <a:ext cx="4013200" cy="914400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94" y="96"/>
              </a:cxn>
              <a:cxn ang="0">
                <a:pos x="608" y="418"/>
              </a:cxn>
              <a:cxn ang="0">
                <a:pos x="1500" y="638"/>
              </a:cxn>
              <a:cxn ang="0">
                <a:pos x="2261" y="651"/>
              </a:cxn>
              <a:cxn ang="0">
                <a:pos x="2528" y="645"/>
              </a:cxn>
            </a:cxnLst>
            <a:rect l="0" t="0" r="r" b="b"/>
            <a:pathLst>
              <a:path w="2528" h="677">
                <a:moveTo>
                  <a:pt x="46" y="0"/>
                </a:moveTo>
                <a:cubicBezTo>
                  <a:pt x="22" y="16"/>
                  <a:pt x="0" y="26"/>
                  <a:pt x="94" y="96"/>
                </a:cubicBezTo>
                <a:cubicBezTo>
                  <a:pt x="188" y="166"/>
                  <a:pt x="374" y="328"/>
                  <a:pt x="608" y="418"/>
                </a:cubicBezTo>
                <a:cubicBezTo>
                  <a:pt x="842" y="508"/>
                  <a:pt x="1225" y="599"/>
                  <a:pt x="1500" y="638"/>
                </a:cubicBezTo>
                <a:cubicBezTo>
                  <a:pt x="1775" y="677"/>
                  <a:pt x="2090" y="650"/>
                  <a:pt x="2261" y="651"/>
                </a:cubicBezTo>
                <a:cubicBezTo>
                  <a:pt x="2432" y="652"/>
                  <a:pt x="2473" y="646"/>
                  <a:pt x="2528" y="645"/>
                </a:cubicBezTo>
              </a:path>
            </a:pathLst>
          </a:custGeom>
          <a:noFill/>
          <a:ln w="28575" cmpd="sng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1" name="Line 9"/>
          <p:cNvSpPr>
            <a:spLocks noChangeShapeType="1"/>
          </p:cNvSpPr>
          <p:nvPr/>
        </p:nvSpPr>
        <p:spPr bwMode="auto">
          <a:xfrm>
            <a:off x="838200" y="2209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2209800" y="2209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3581400" y="2209800"/>
            <a:ext cx="762000" cy="0"/>
          </a:xfrm>
          <a:prstGeom prst="line">
            <a:avLst/>
          </a:prstGeom>
          <a:noFill/>
          <a:ln w="28575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4" name="Line 12"/>
          <p:cNvSpPr>
            <a:spLocks noChangeShapeType="1"/>
          </p:cNvSpPr>
          <p:nvPr/>
        </p:nvSpPr>
        <p:spPr bwMode="auto">
          <a:xfrm>
            <a:off x="5486400" y="31242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2971800" y="2895600"/>
            <a:ext cx="1981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Temperature raised favouring reactants</a:t>
            </a:r>
          </a:p>
        </p:txBody>
      </p:sp>
      <p:sp>
        <p:nvSpPr>
          <p:cNvPr id="44051" name="Freeform 19"/>
          <p:cNvSpPr>
            <a:spLocks/>
          </p:cNvSpPr>
          <p:nvPr/>
        </p:nvSpPr>
        <p:spPr bwMode="auto">
          <a:xfrm>
            <a:off x="5562600" y="5105400"/>
            <a:ext cx="2133600" cy="1603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48" y="197"/>
              </a:cxn>
              <a:cxn ang="0">
                <a:pos x="213" y="80"/>
              </a:cxn>
              <a:cxn ang="0">
                <a:pos x="494" y="12"/>
              </a:cxn>
              <a:cxn ang="0">
                <a:pos x="1344" y="5"/>
              </a:cxn>
            </a:cxnLst>
            <a:rect l="0" t="0" r="r" b="b"/>
            <a:pathLst>
              <a:path w="1344" h="245">
                <a:moveTo>
                  <a:pt x="0" y="245"/>
                </a:moveTo>
                <a:cubicBezTo>
                  <a:pt x="4" y="233"/>
                  <a:pt x="13" y="224"/>
                  <a:pt x="48" y="197"/>
                </a:cubicBezTo>
                <a:cubicBezTo>
                  <a:pt x="83" y="170"/>
                  <a:pt x="139" y="111"/>
                  <a:pt x="213" y="80"/>
                </a:cubicBezTo>
                <a:cubicBezTo>
                  <a:pt x="287" y="49"/>
                  <a:pt x="306" y="24"/>
                  <a:pt x="494" y="12"/>
                </a:cubicBezTo>
                <a:cubicBezTo>
                  <a:pt x="682" y="0"/>
                  <a:pt x="1167" y="7"/>
                  <a:pt x="1344" y="5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2" name="Freeform 20"/>
          <p:cNvSpPr>
            <a:spLocks/>
          </p:cNvSpPr>
          <p:nvPr/>
        </p:nvSpPr>
        <p:spPr bwMode="auto">
          <a:xfrm>
            <a:off x="5562600" y="3733800"/>
            <a:ext cx="2133600" cy="3889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48" y="197"/>
              </a:cxn>
              <a:cxn ang="0">
                <a:pos x="213" y="80"/>
              </a:cxn>
              <a:cxn ang="0">
                <a:pos x="494" y="12"/>
              </a:cxn>
              <a:cxn ang="0">
                <a:pos x="1344" y="5"/>
              </a:cxn>
            </a:cxnLst>
            <a:rect l="0" t="0" r="r" b="b"/>
            <a:pathLst>
              <a:path w="1344" h="245">
                <a:moveTo>
                  <a:pt x="0" y="245"/>
                </a:moveTo>
                <a:cubicBezTo>
                  <a:pt x="4" y="233"/>
                  <a:pt x="13" y="224"/>
                  <a:pt x="48" y="197"/>
                </a:cubicBezTo>
                <a:cubicBezTo>
                  <a:pt x="83" y="170"/>
                  <a:pt x="139" y="111"/>
                  <a:pt x="213" y="80"/>
                </a:cubicBezTo>
                <a:cubicBezTo>
                  <a:pt x="287" y="49"/>
                  <a:pt x="306" y="24"/>
                  <a:pt x="494" y="12"/>
                </a:cubicBezTo>
                <a:cubicBezTo>
                  <a:pt x="682" y="0"/>
                  <a:pt x="1167" y="7"/>
                  <a:pt x="1344" y="5"/>
                </a:cubicBezTo>
              </a:path>
            </a:pathLst>
          </a:custGeom>
          <a:noFill/>
          <a:ln w="28575" cmpd="sng">
            <a:solidFill>
              <a:schemeClr val="hlink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3" name="Freeform 21"/>
          <p:cNvSpPr>
            <a:spLocks/>
          </p:cNvSpPr>
          <p:nvPr/>
        </p:nvSpPr>
        <p:spPr bwMode="auto">
          <a:xfrm flipV="1">
            <a:off x="5562600" y="4648200"/>
            <a:ext cx="2133600" cy="236538"/>
          </a:xfrm>
          <a:custGeom>
            <a:avLst/>
            <a:gdLst/>
            <a:ahLst/>
            <a:cxnLst>
              <a:cxn ang="0">
                <a:pos x="0" y="245"/>
              </a:cxn>
              <a:cxn ang="0">
                <a:pos x="48" y="197"/>
              </a:cxn>
              <a:cxn ang="0">
                <a:pos x="213" y="80"/>
              </a:cxn>
              <a:cxn ang="0">
                <a:pos x="494" y="12"/>
              </a:cxn>
              <a:cxn ang="0">
                <a:pos x="1344" y="5"/>
              </a:cxn>
            </a:cxnLst>
            <a:rect l="0" t="0" r="r" b="b"/>
            <a:pathLst>
              <a:path w="1344" h="245">
                <a:moveTo>
                  <a:pt x="0" y="245"/>
                </a:moveTo>
                <a:cubicBezTo>
                  <a:pt x="4" y="233"/>
                  <a:pt x="13" y="224"/>
                  <a:pt x="48" y="197"/>
                </a:cubicBezTo>
                <a:cubicBezTo>
                  <a:pt x="83" y="170"/>
                  <a:pt x="139" y="111"/>
                  <a:pt x="213" y="80"/>
                </a:cubicBezTo>
                <a:cubicBezTo>
                  <a:pt x="287" y="49"/>
                  <a:pt x="306" y="24"/>
                  <a:pt x="494" y="12"/>
                </a:cubicBezTo>
                <a:cubicBezTo>
                  <a:pt x="682" y="0"/>
                  <a:pt x="1167" y="7"/>
                  <a:pt x="1344" y="5"/>
                </a:cubicBezTo>
              </a:path>
            </a:pathLst>
          </a:custGeom>
          <a:noFill/>
          <a:ln w="28575" cmpd="sng">
            <a:solidFill>
              <a:srgbClr val="FF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943600" y="2514600"/>
            <a:ext cx="2362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Gradual changes in all concentrations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4" grpId="0" animBg="1"/>
      <p:bldP spid="44045" grpId="0"/>
      <p:bldP spid="44051" grpId="0" animBg="1"/>
      <p:bldP spid="44052" grpId="0" animBg="1"/>
      <p:bldP spid="44053" grpId="0" animBg="1"/>
      <p:bldP spid="440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636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Office Theme</vt:lpstr>
      <vt:lpstr>Diseño predeterminado</vt:lpstr>
      <vt:lpstr>Le Chatelier’s Principle graphs Equilibrium 5</vt:lpstr>
      <vt:lpstr>At the end of this you will be able to…</vt:lpstr>
      <vt:lpstr>Consider the chromate dichromate equilibrium</vt:lpstr>
      <vt:lpstr>Effect of adding water</vt:lpstr>
      <vt:lpstr>Equilibrium favours side with most ions</vt:lpstr>
      <vt:lpstr>Adding OH-</vt:lpstr>
      <vt:lpstr>Haber process (pressure changes)</vt:lpstr>
      <vt:lpstr>Haber process</vt:lpstr>
      <vt:lpstr>Haber process and temperature</vt:lpstr>
      <vt:lpstr>Haber process</vt:lpstr>
      <vt:lpstr>Haber process and catalyst</vt:lpstr>
      <vt:lpstr>Haber process</vt:lpstr>
      <vt:lpstr>CoCl42-(aq) + 6H2O (l) ⇋ Co(H20)62+ (aq) + 4Cl- (aq) </vt:lpstr>
      <vt:lpstr>CoCl42-(aq) + 6H2O (l) ⇋ Co(H20)62+ (aq) + 4Cl- (aq)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Chatelier’s Principle graphs Equilibrium 5</dc:title>
  <dc:creator>HOLYOAKE Stephen</dc:creator>
  <cp:lastModifiedBy>SMITH Karen [Harrisdale Senior High School]</cp:lastModifiedBy>
  <cp:revision>12</cp:revision>
  <dcterms:created xsi:type="dcterms:W3CDTF">2006-08-16T00:00:00Z</dcterms:created>
  <dcterms:modified xsi:type="dcterms:W3CDTF">2023-02-12T04:38:36Z</dcterms:modified>
</cp:coreProperties>
</file>