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DE6DD-565E-4A8E-9BD6-07D18FEFCB0F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D59B-6D22-4456-90A6-47ECC9F2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4644-B279-42E4-B2A2-8B2F5AAAA339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45C1E-034A-4EBE-AF86-328D38FD5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8B5AF-0F82-4B1C-93C4-44A9D8EB5DC3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DD023-BED7-4E3D-8C75-D9E6340E9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04962B3-C423-41C1-B170-88764EE89FC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2582647-E628-40C5-9026-A14ACDF603C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3BB7D1C-D7C1-466F-8817-7C3AC87B306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F171B7-E1C3-4632-BF20-8099D5ED1DE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EEAD691-1825-4DDA-91B2-D46EF788338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698E1D-EB94-4B59-8552-DE1321FFCE2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39B313-F0FA-4114-B04D-AAF76208AEF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D8F1559-FABD-42A0-97B3-A0372ABC08F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A54DB-9736-4AD1-9BD8-C67F5F5A85F8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13F1B-0E7D-45BB-8FC2-7D7DF5B1D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42970F2-8458-4BBC-A431-E1F97C4DCE6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B24303-6356-4A05-A80B-F1BB0F313BC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6479134-A479-4934-A8ED-48CD38C8AAE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E6795-53E5-4B4B-A6BD-9F60B929BCE2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390E2-7413-4736-B4C1-CD615D4D8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EEA15-7F59-45DB-A8FD-175480791047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A2E9-CE54-4744-ACEA-2177098E6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A59DC-7CF5-473E-BC7D-ADB279C62487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AB7B1-2A24-4EE6-90F9-1B5DB09C2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FFDCD-62B5-4943-9794-E69E9AF06C7E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B0BA9-DB20-4250-A1EE-015738B57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728C4-BBC9-4D65-81BE-DE18872B319E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17EC-7010-45B6-A151-04839220C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D4AD-E190-4344-8A6D-46D48B4590F6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5ADC-4A51-4E17-9351-62886BF65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0702C-792A-4ACD-852B-1C70D7F60862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F183-A19A-4BBF-886A-A819038EEB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8D8E65-3AB9-43DD-99C0-AAA5A8D9DCBB}" type="datetimeFigureOut">
              <a:rPr lang="en-US"/>
              <a:pPr>
                <a:defRPr/>
              </a:pPr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E0E60-7A4F-44AC-8C61-702AA1AE3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59C32A-8C0E-405D-9587-2C1CAF34FDE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388" y="3213100"/>
            <a:ext cx="4573587" cy="688975"/>
          </a:xfrm>
        </p:spPr>
        <p:txBody>
          <a:bodyPr/>
          <a:lstStyle/>
          <a:p>
            <a:pPr algn="l" eaLnBrk="1" hangingPunct="1"/>
            <a:r>
              <a:rPr lang="es-UY" altLang="en-US" sz="3200" b="1" dirty="0" err="1">
                <a:solidFill>
                  <a:schemeClr val="bg1"/>
                </a:solidFill>
              </a:rPr>
              <a:t>Equilibrium</a:t>
            </a:r>
            <a:r>
              <a:rPr lang="es-UY" altLang="en-US" sz="3200" b="1" dirty="0">
                <a:solidFill>
                  <a:schemeClr val="bg1"/>
                </a:solidFill>
              </a:rPr>
              <a:t> </a:t>
            </a:r>
            <a:r>
              <a:rPr lang="es-UY" altLang="en-US" sz="3200" b="1" dirty="0" err="1">
                <a:solidFill>
                  <a:schemeClr val="bg1"/>
                </a:solidFill>
              </a:rPr>
              <a:t>prac</a:t>
            </a:r>
            <a:br>
              <a:rPr lang="es-UY" altLang="en-US" sz="3200" b="1" dirty="0">
                <a:solidFill>
                  <a:schemeClr val="bg1"/>
                </a:solidFill>
              </a:rPr>
            </a:br>
            <a:r>
              <a:rPr lang="es-UY" altLang="en-US" sz="3200" b="1" dirty="0" err="1">
                <a:solidFill>
                  <a:schemeClr val="bg1"/>
                </a:solidFill>
              </a:rPr>
              <a:t>Lab</a:t>
            </a:r>
            <a:r>
              <a:rPr lang="es-UY" altLang="en-US" sz="3200" b="1">
                <a:solidFill>
                  <a:schemeClr val="bg1"/>
                </a:solidFill>
              </a:rPr>
              <a:t> 3</a:t>
            </a:r>
            <a:endParaRPr lang="es-ES" altLang="en-US" sz="3200" b="1" dirty="0">
              <a:solidFill>
                <a:schemeClr val="bg1"/>
              </a:solidFill>
            </a:endParaRPr>
          </a:p>
        </p:txBody>
      </p:sp>
      <p:sp>
        <p:nvSpPr>
          <p:cNvPr id="25603" name="Rectangle 118"/>
          <p:cNvSpPr>
            <a:spLocks noChangeArrowheads="1"/>
          </p:cNvSpPr>
          <p:nvPr/>
        </p:nvSpPr>
        <p:spPr bwMode="auto">
          <a:xfrm>
            <a:off x="179388" y="5445125"/>
            <a:ext cx="432117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ES" altLang="en-US" b="1">
                <a:solidFill>
                  <a:srgbClr val="FFFFFF"/>
                </a:solidFill>
              </a:rPr>
              <a:t>K S</a:t>
            </a:r>
            <a:endParaRPr lang="es-ES" altLang="en-US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At higher temps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The rate of the forward </a:t>
            </a:r>
            <a:r>
              <a:rPr lang="en-AU" u="sng" dirty="0">
                <a:solidFill>
                  <a:srgbClr val="FF0000"/>
                </a:solidFill>
              </a:rPr>
              <a:t>and</a:t>
            </a:r>
            <a:r>
              <a:rPr lang="en-AU" dirty="0"/>
              <a:t> reverse reactions both increase but the reverse (endothermic) reaction increases by more.</a:t>
            </a:r>
          </a:p>
          <a:p>
            <a:r>
              <a:rPr lang="en-AU" dirty="0"/>
              <a:t>When equilibrium re-establishes there is a greater concentration of the NO</a:t>
            </a:r>
            <a:r>
              <a:rPr lang="en-AU" baseline="-25000" dirty="0"/>
              <a:t>2</a:t>
            </a:r>
          </a:p>
          <a:p>
            <a:endParaRPr lang="en-AU" baseline="-25000" dirty="0"/>
          </a:p>
          <a:p>
            <a:endParaRPr lang="en-AU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Conc nitric acid and copper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Copper does not react with acids to produce a salt and hydrogen</a:t>
            </a:r>
          </a:p>
          <a:p>
            <a:pPr>
              <a:defRPr/>
            </a:pPr>
            <a:r>
              <a:rPr lang="en-AU" dirty="0"/>
              <a:t>It does produce a brown toxic gas when it reacts with concentrated nitric acid.</a:t>
            </a:r>
          </a:p>
          <a:p>
            <a:pPr>
              <a:defRPr/>
            </a:pPr>
            <a:r>
              <a:rPr lang="en-AU" dirty="0"/>
              <a:t>4HNO</a:t>
            </a:r>
            <a:r>
              <a:rPr lang="en-AU" baseline="-25000" dirty="0"/>
              <a:t>3</a:t>
            </a:r>
            <a:r>
              <a:rPr lang="en-AU" sz="2000" baseline="-25000" dirty="0"/>
              <a:t>(</a:t>
            </a:r>
            <a:r>
              <a:rPr lang="en-AU" sz="2000" baseline="-25000" dirty="0" err="1"/>
              <a:t>aq</a:t>
            </a:r>
            <a:r>
              <a:rPr lang="en-AU" sz="2000" baseline="-25000" dirty="0"/>
              <a:t>)</a:t>
            </a:r>
            <a:r>
              <a:rPr lang="en-AU" dirty="0"/>
              <a:t>+ Cu</a:t>
            </a:r>
            <a:r>
              <a:rPr lang="en-AU" sz="2000" baseline="-25000" dirty="0"/>
              <a:t>(s)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⇄Cu(NO</a:t>
            </a:r>
            <a:r>
              <a:rPr lang="en-AU" baseline="-25000" dirty="0"/>
              <a:t>3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)</a:t>
            </a:r>
            <a:r>
              <a:rPr lang="en-AU" baseline="-25000" dirty="0"/>
              <a:t>2</a:t>
            </a:r>
            <a:r>
              <a:rPr lang="en-AU" sz="2000" baseline="-25000" dirty="0"/>
              <a:t>(</a:t>
            </a:r>
            <a:r>
              <a:rPr lang="en-AU" sz="2000" baseline="-25000" dirty="0" err="1"/>
              <a:t>aq</a:t>
            </a:r>
            <a:r>
              <a:rPr lang="en-AU" sz="2000" baseline="-25000" dirty="0"/>
              <a:t>)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+ 2NO</a:t>
            </a:r>
            <a:r>
              <a:rPr lang="en-AU" baseline="-25000" dirty="0"/>
              <a:t>2</a:t>
            </a:r>
            <a:r>
              <a:rPr lang="en-AU" sz="2000" baseline="-25000" dirty="0"/>
              <a:t>(g)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+H</a:t>
            </a:r>
            <a:r>
              <a:rPr lang="en-AU" baseline="-25000" dirty="0"/>
              <a:t>2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O</a:t>
            </a:r>
            <a:r>
              <a:rPr lang="en-AU" sz="2000" baseline="-25000" dirty="0">
                <a:latin typeface="Arial Unicode MS"/>
                <a:ea typeface="Arial Unicode MS"/>
                <a:cs typeface="Arial Unicode MS"/>
              </a:rPr>
              <a:t>(l)</a:t>
            </a:r>
          </a:p>
          <a:p>
            <a:pPr marL="0" indent="0">
              <a:buFontTx/>
              <a:buNone/>
              <a:defRPr/>
            </a:pPr>
            <a:r>
              <a:rPr lang="en-AU" dirty="0">
                <a:latin typeface="Arial Unicode MS"/>
                <a:ea typeface="Arial Unicode MS"/>
                <a:cs typeface="Arial Unicode MS"/>
              </a:rPr>
              <a:t>What did you observe during this reaction?</a:t>
            </a:r>
          </a:p>
          <a:p>
            <a:pPr marL="0" indent="0">
              <a:buFontTx/>
              <a:buNone/>
              <a:defRPr/>
            </a:pPr>
            <a:r>
              <a:rPr lang="en-AU" dirty="0">
                <a:latin typeface="Arial Unicode MS"/>
                <a:ea typeface="Arial Unicode MS"/>
                <a:cs typeface="Arial Unicode MS"/>
              </a:rPr>
              <a:t>How was the reaction stopped?</a:t>
            </a:r>
          </a:p>
          <a:p>
            <a:pPr marL="0" indent="0">
              <a:buFontTx/>
              <a:buNone/>
              <a:defRPr/>
            </a:pP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Pure Nitrogen dioxide??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 nitrogen dioxide NO</a:t>
            </a:r>
            <a:r>
              <a:rPr lang="en-AU" baseline="-25000"/>
              <a:t>2</a:t>
            </a:r>
            <a:r>
              <a:rPr lang="en-AU"/>
              <a:t> produced forms an equilibrium with colourless dinitrogen tetroxide N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4</a:t>
            </a:r>
            <a:r>
              <a:rPr lang="en-AU"/>
              <a:t>	</a:t>
            </a:r>
          </a:p>
          <a:p>
            <a:r>
              <a:rPr lang="en-AU"/>
              <a:t>2 NO</a:t>
            </a:r>
            <a:r>
              <a:rPr lang="en-AU" baseline="-25000"/>
              <a:t>2(g)	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⇄	</a:t>
            </a:r>
            <a:r>
              <a:rPr lang="en-AU"/>
              <a:t> N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4(g)</a:t>
            </a:r>
            <a:endParaRPr lang="en-AU"/>
          </a:p>
          <a:p>
            <a:endParaRPr lang="en-AU"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At equilibrium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 rate at which N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4</a:t>
            </a:r>
            <a:r>
              <a:rPr lang="en-AU"/>
              <a:t> is formed is the same as the rate at which it decomposes</a:t>
            </a:r>
          </a:p>
          <a:p>
            <a:r>
              <a:rPr lang="en-AU"/>
              <a:t>Since the concentrations are fixed the macroscopic properties are fixed ie the “browness” of the gas mixture is unchanging.</a:t>
            </a:r>
          </a:p>
          <a:p>
            <a:r>
              <a:rPr lang="en-AU"/>
              <a:t>If a change is imposed on a system at equilibrium the equilibrium will need to re-establish itself.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Increasing pressure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will increase the concentration of all gases.</a:t>
            </a:r>
          </a:p>
          <a:p>
            <a:r>
              <a:rPr lang="en-AU" dirty="0"/>
              <a:t> 2 NO</a:t>
            </a:r>
            <a:r>
              <a:rPr lang="en-AU" baseline="-25000" dirty="0"/>
              <a:t>2(g)	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 ⇄	</a:t>
            </a:r>
            <a:r>
              <a:rPr lang="en-AU" dirty="0"/>
              <a:t> N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4(g)</a:t>
            </a:r>
            <a:r>
              <a:rPr lang="en-AU" dirty="0"/>
              <a:t> 	</a:t>
            </a:r>
          </a:p>
          <a:p>
            <a:r>
              <a:rPr lang="en-AU" dirty="0"/>
              <a:t>As equilibrium re establishes does it favour the formation of reactants  or products?</a:t>
            </a:r>
          </a:p>
          <a:p>
            <a:r>
              <a:rPr lang="en-AU" dirty="0"/>
              <a:t>By increasing the pressure we increase the frequency of ALL collisions.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pressure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Rates of forward and reverse reactions both increase</a:t>
            </a:r>
          </a:p>
          <a:p>
            <a:r>
              <a:rPr lang="en-AU" dirty="0"/>
              <a:t>Frequency of 2 NO</a:t>
            </a:r>
            <a:r>
              <a:rPr lang="en-AU" baseline="-25000" dirty="0"/>
              <a:t>2 </a:t>
            </a:r>
            <a:r>
              <a:rPr lang="en-AU" dirty="0"/>
              <a:t>molecules colliding with the correct orientation and </a:t>
            </a:r>
            <a:r>
              <a:rPr lang="en-AU" dirty="0" err="1"/>
              <a:t>Ea</a:t>
            </a:r>
            <a:r>
              <a:rPr lang="en-AU" dirty="0"/>
              <a:t> increases by a greater amount than the frequency of a single N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</a:t>
            </a:r>
            <a:r>
              <a:rPr lang="en-AU" dirty="0"/>
              <a:t> molecule colliding with </a:t>
            </a:r>
            <a:r>
              <a:rPr lang="en-AU" dirty="0" err="1"/>
              <a:t>Ea</a:t>
            </a:r>
            <a:endParaRPr lang="en-AU" dirty="0"/>
          </a:p>
          <a:p>
            <a:r>
              <a:rPr lang="en-AU" dirty="0"/>
              <a:t>Rate of forward reaction increases by more than reverse does.</a:t>
            </a:r>
          </a:p>
          <a:p>
            <a:r>
              <a:rPr lang="en-AU" baseline="-25000" dirty="0"/>
              <a:t>	</a:t>
            </a:r>
          </a:p>
          <a:p>
            <a:pPr lvl="2"/>
            <a:endParaRPr lang="en-AU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AU" dirty="0"/>
              <a:t> 2 NO</a:t>
            </a:r>
            <a:r>
              <a:rPr lang="en-AU" baseline="-25000" dirty="0"/>
              <a:t>2(g)</a:t>
            </a:r>
            <a:r>
              <a:rPr lang="en-AU" dirty="0">
                <a:latin typeface="Arial Unicode MS"/>
                <a:ea typeface="Arial Unicode MS"/>
                <a:cs typeface="Arial Unicode MS"/>
              </a:rPr>
              <a:t> ⇄	</a:t>
            </a:r>
            <a:r>
              <a:rPr lang="en-AU" dirty="0"/>
              <a:t> N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4(g)</a:t>
            </a:r>
            <a:r>
              <a:rPr lang="en-AU" dirty="0"/>
              <a:t> 	∆H -57kJ </a:t>
            </a:r>
            <a:r>
              <a:rPr lang="en-AU" dirty="0" err="1"/>
              <a:t>mol</a:t>
            </a:r>
            <a:r>
              <a:rPr lang="en-AU" dirty="0"/>
              <a:t> </a:t>
            </a:r>
            <a:r>
              <a:rPr lang="en-AU" baseline="30000" dirty="0"/>
              <a:t>-1 </a:t>
            </a:r>
            <a:r>
              <a:rPr lang="en-AU" dirty="0"/>
              <a:t> </a:t>
            </a:r>
          </a:p>
          <a:p>
            <a:pPr>
              <a:defRPr/>
            </a:pPr>
            <a:r>
              <a:rPr lang="en-AU" dirty="0"/>
              <a:t>Raising the temperature speeds up the forward and reverse reactions</a:t>
            </a:r>
          </a:p>
          <a:p>
            <a:pPr>
              <a:defRPr/>
            </a:pPr>
            <a:r>
              <a:rPr lang="en-AU" dirty="0"/>
              <a:t>What observation shows us which speeds up by the most</a:t>
            </a:r>
          </a:p>
          <a:p>
            <a:pPr marL="0" indent="0">
              <a:buFontTx/>
              <a:buNone/>
              <a:defRPr/>
            </a:pPr>
            <a:endParaRPr lang="en-AU" baseline="30000" dirty="0"/>
          </a:p>
          <a:p>
            <a:pPr marL="0" indent="0">
              <a:buFontTx/>
              <a:buNone/>
              <a:defRPr/>
            </a:pPr>
            <a:endParaRPr lang="en-AU" baseline="30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At higher Temperatures</a:t>
            </a:r>
          </a:p>
        </p:txBody>
      </p:sp>
      <p:sp>
        <p:nvSpPr>
          <p:cNvPr id="32770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762000"/>
          </a:xfrm>
        </p:spPr>
        <p:txBody>
          <a:bodyPr/>
          <a:lstStyle/>
          <a:p>
            <a:r>
              <a:rPr lang="en-AU"/>
              <a:t>The forward reaction is exothermic</a:t>
            </a:r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pic>
        <p:nvPicPr>
          <p:cNvPr id="32771" name="Picture 5" descr="Image result for reaction profile graph"/>
          <p:cNvPicPr>
            <a:picLocks noChangeAspect="1" noChangeArrowheads="1"/>
          </p:cNvPicPr>
          <p:nvPr/>
        </p:nvPicPr>
        <p:blipFill>
          <a:blip r:embed="rId2"/>
          <a:srcRect r="52013"/>
          <a:stretch>
            <a:fillRect/>
          </a:stretch>
        </p:blipFill>
        <p:spPr bwMode="auto">
          <a:xfrm>
            <a:off x="7131050" y="2438400"/>
            <a:ext cx="1784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-2209800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2743200"/>
            <a:ext cx="0" cy="2133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3600" y="4876800"/>
            <a:ext cx="426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776" name="Freeform 8"/>
          <p:cNvSpPr>
            <a:spLocks/>
          </p:cNvSpPr>
          <p:nvPr/>
        </p:nvSpPr>
        <p:spPr bwMode="auto">
          <a:xfrm>
            <a:off x="2133600" y="3276600"/>
            <a:ext cx="4191000" cy="1625600"/>
          </a:xfrm>
          <a:custGeom>
            <a:avLst/>
            <a:gdLst/>
            <a:ahLst/>
            <a:cxnLst>
              <a:cxn ang="0">
                <a:pos x="0" y="1024"/>
              </a:cxn>
              <a:cxn ang="0">
                <a:pos x="240" y="928"/>
              </a:cxn>
              <a:cxn ang="0">
                <a:pos x="432" y="688"/>
              </a:cxn>
              <a:cxn ang="0">
                <a:pos x="576" y="208"/>
              </a:cxn>
              <a:cxn ang="0">
                <a:pos x="768" y="16"/>
              </a:cxn>
              <a:cxn ang="0">
                <a:pos x="1056" y="304"/>
              </a:cxn>
              <a:cxn ang="0">
                <a:pos x="1248" y="688"/>
              </a:cxn>
              <a:cxn ang="0">
                <a:pos x="1872" y="880"/>
              </a:cxn>
              <a:cxn ang="0">
                <a:pos x="2640" y="976"/>
              </a:cxn>
            </a:cxnLst>
            <a:rect l="0" t="0" r="r" b="b"/>
            <a:pathLst>
              <a:path w="2640" h="1024">
                <a:moveTo>
                  <a:pt x="0" y="1024"/>
                </a:moveTo>
                <a:cubicBezTo>
                  <a:pt x="84" y="1004"/>
                  <a:pt x="168" y="984"/>
                  <a:pt x="240" y="928"/>
                </a:cubicBezTo>
                <a:cubicBezTo>
                  <a:pt x="312" y="872"/>
                  <a:pt x="376" y="808"/>
                  <a:pt x="432" y="688"/>
                </a:cubicBezTo>
                <a:cubicBezTo>
                  <a:pt x="488" y="568"/>
                  <a:pt x="520" y="320"/>
                  <a:pt x="576" y="208"/>
                </a:cubicBezTo>
                <a:cubicBezTo>
                  <a:pt x="632" y="96"/>
                  <a:pt x="688" y="0"/>
                  <a:pt x="768" y="16"/>
                </a:cubicBezTo>
                <a:cubicBezTo>
                  <a:pt x="848" y="32"/>
                  <a:pt x="976" y="192"/>
                  <a:pt x="1056" y="304"/>
                </a:cubicBezTo>
                <a:cubicBezTo>
                  <a:pt x="1136" y="416"/>
                  <a:pt x="1112" y="592"/>
                  <a:pt x="1248" y="688"/>
                </a:cubicBezTo>
                <a:cubicBezTo>
                  <a:pt x="1384" y="784"/>
                  <a:pt x="1640" y="832"/>
                  <a:pt x="1872" y="880"/>
                </a:cubicBezTo>
                <a:cubicBezTo>
                  <a:pt x="2104" y="928"/>
                  <a:pt x="2512" y="960"/>
                  <a:pt x="2640" y="9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715000" y="3505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4724400" y="35052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791200" y="2971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Ea reverse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886200" y="25908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olidFill>
                  <a:srgbClr val="FF0000"/>
                </a:solidFill>
              </a:rPr>
              <a:t>Ea forward</a:t>
            </a:r>
          </a:p>
        </p:txBody>
      </p:sp>
      <p:sp>
        <p:nvSpPr>
          <p:cNvPr id="32781" name="Freeform 13"/>
          <p:cNvSpPr>
            <a:spLocks/>
          </p:cNvSpPr>
          <p:nvPr/>
        </p:nvSpPr>
        <p:spPr bwMode="auto">
          <a:xfrm>
            <a:off x="2133600" y="3721100"/>
            <a:ext cx="4495800" cy="11557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480" y="536"/>
              </a:cxn>
              <a:cxn ang="0">
                <a:pos x="816" y="248"/>
              </a:cxn>
              <a:cxn ang="0">
                <a:pos x="1152" y="8"/>
              </a:cxn>
              <a:cxn ang="0">
                <a:pos x="1680" y="296"/>
              </a:cxn>
              <a:cxn ang="0">
                <a:pos x="2208" y="440"/>
              </a:cxn>
              <a:cxn ang="0">
                <a:pos x="2832" y="536"/>
              </a:cxn>
            </a:cxnLst>
            <a:rect l="0" t="0" r="r" b="b"/>
            <a:pathLst>
              <a:path w="2832" h="728">
                <a:moveTo>
                  <a:pt x="0" y="728"/>
                </a:moveTo>
                <a:cubicBezTo>
                  <a:pt x="172" y="672"/>
                  <a:pt x="344" y="616"/>
                  <a:pt x="480" y="536"/>
                </a:cubicBezTo>
                <a:cubicBezTo>
                  <a:pt x="616" y="456"/>
                  <a:pt x="704" y="336"/>
                  <a:pt x="816" y="248"/>
                </a:cubicBezTo>
                <a:cubicBezTo>
                  <a:pt x="928" y="160"/>
                  <a:pt x="1008" y="0"/>
                  <a:pt x="1152" y="8"/>
                </a:cubicBezTo>
                <a:cubicBezTo>
                  <a:pt x="1296" y="16"/>
                  <a:pt x="1504" y="224"/>
                  <a:pt x="1680" y="296"/>
                </a:cubicBezTo>
                <a:cubicBezTo>
                  <a:pt x="1856" y="368"/>
                  <a:pt x="2016" y="400"/>
                  <a:pt x="2208" y="440"/>
                </a:cubicBezTo>
                <a:cubicBezTo>
                  <a:pt x="2400" y="480"/>
                  <a:pt x="2728" y="520"/>
                  <a:pt x="2832" y="536"/>
                </a:cubicBezTo>
              </a:path>
            </a:pathLst>
          </a:cu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At higher Temperatures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162800" cy="762000"/>
          </a:xfrm>
        </p:spPr>
        <p:txBody>
          <a:bodyPr/>
          <a:lstStyle/>
          <a:p>
            <a:r>
              <a:rPr lang="en-AU" dirty="0"/>
              <a:t>The forward reaction increases by a smaller percentage than the reverse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5060" name="Picture 5" descr="Image result for reaction profile graph"/>
          <p:cNvPicPr>
            <a:picLocks noChangeAspect="1" noChangeArrowheads="1"/>
          </p:cNvPicPr>
          <p:nvPr/>
        </p:nvPicPr>
        <p:blipFill>
          <a:blip r:embed="rId2"/>
          <a:srcRect r="52013"/>
          <a:stretch>
            <a:fillRect/>
          </a:stretch>
        </p:blipFill>
        <p:spPr bwMode="auto">
          <a:xfrm>
            <a:off x="7010400" y="3124200"/>
            <a:ext cx="1784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-2209800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2743200"/>
            <a:ext cx="0" cy="2133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33600" y="4876800"/>
            <a:ext cx="426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064" name="Freeform 8"/>
          <p:cNvSpPr>
            <a:spLocks/>
          </p:cNvSpPr>
          <p:nvPr/>
        </p:nvSpPr>
        <p:spPr bwMode="auto">
          <a:xfrm>
            <a:off x="2133600" y="3276600"/>
            <a:ext cx="4191000" cy="1625600"/>
          </a:xfrm>
          <a:custGeom>
            <a:avLst/>
            <a:gdLst/>
            <a:ahLst/>
            <a:cxnLst>
              <a:cxn ang="0">
                <a:pos x="0" y="1024"/>
              </a:cxn>
              <a:cxn ang="0">
                <a:pos x="240" y="928"/>
              </a:cxn>
              <a:cxn ang="0">
                <a:pos x="432" y="688"/>
              </a:cxn>
              <a:cxn ang="0">
                <a:pos x="576" y="208"/>
              </a:cxn>
              <a:cxn ang="0">
                <a:pos x="768" y="16"/>
              </a:cxn>
              <a:cxn ang="0">
                <a:pos x="1056" y="304"/>
              </a:cxn>
              <a:cxn ang="0">
                <a:pos x="1248" y="688"/>
              </a:cxn>
              <a:cxn ang="0">
                <a:pos x="1872" y="880"/>
              </a:cxn>
              <a:cxn ang="0">
                <a:pos x="2640" y="976"/>
              </a:cxn>
            </a:cxnLst>
            <a:rect l="0" t="0" r="r" b="b"/>
            <a:pathLst>
              <a:path w="2640" h="1024">
                <a:moveTo>
                  <a:pt x="0" y="1024"/>
                </a:moveTo>
                <a:cubicBezTo>
                  <a:pt x="84" y="1004"/>
                  <a:pt x="168" y="984"/>
                  <a:pt x="240" y="928"/>
                </a:cubicBezTo>
                <a:cubicBezTo>
                  <a:pt x="312" y="872"/>
                  <a:pt x="376" y="808"/>
                  <a:pt x="432" y="688"/>
                </a:cubicBezTo>
                <a:cubicBezTo>
                  <a:pt x="488" y="568"/>
                  <a:pt x="520" y="320"/>
                  <a:pt x="576" y="208"/>
                </a:cubicBezTo>
                <a:cubicBezTo>
                  <a:pt x="632" y="96"/>
                  <a:pt x="688" y="0"/>
                  <a:pt x="768" y="16"/>
                </a:cubicBezTo>
                <a:cubicBezTo>
                  <a:pt x="848" y="32"/>
                  <a:pt x="976" y="192"/>
                  <a:pt x="1056" y="304"/>
                </a:cubicBezTo>
                <a:cubicBezTo>
                  <a:pt x="1136" y="416"/>
                  <a:pt x="1112" y="592"/>
                  <a:pt x="1248" y="688"/>
                </a:cubicBezTo>
                <a:cubicBezTo>
                  <a:pt x="1384" y="784"/>
                  <a:pt x="1640" y="832"/>
                  <a:pt x="1872" y="880"/>
                </a:cubicBezTo>
                <a:cubicBezTo>
                  <a:pt x="2104" y="928"/>
                  <a:pt x="2512" y="960"/>
                  <a:pt x="2640" y="9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5715000" y="3505200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4724400" y="3505200"/>
            <a:ext cx="0" cy="1371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791200" y="29718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Ea reverse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3886200" y="2590800"/>
            <a:ext cx="121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olidFill>
                  <a:srgbClr val="FF0000"/>
                </a:solidFill>
              </a:rPr>
              <a:t>Ea forward</a:t>
            </a:r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133600" y="3721100"/>
            <a:ext cx="4495800" cy="11557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480" y="536"/>
              </a:cxn>
              <a:cxn ang="0">
                <a:pos x="816" y="248"/>
              </a:cxn>
              <a:cxn ang="0">
                <a:pos x="1152" y="8"/>
              </a:cxn>
              <a:cxn ang="0">
                <a:pos x="1680" y="296"/>
              </a:cxn>
              <a:cxn ang="0">
                <a:pos x="2208" y="440"/>
              </a:cxn>
              <a:cxn ang="0">
                <a:pos x="2832" y="536"/>
              </a:cxn>
            </a:cxnLst>
            <a:rect l="0" t="0" r="r" b="b"/>
            <a:pathLst>
              <a:path w="2832" h="728">
                <a:moveTo>
                  <a:pt x="0" y="728"/>
                </a:moveTo>
                <a:cubicBezTo>
                  <a:pt x="172" y="672"/>
                  <a:pt x="344" y="616"/>
                  <a:pt x="480" y="536"/>
                </a:cubicBezTo>
                <a:cubicBezTo>
                  <a:pt x="616" y="456"/>
                  <a:pt x="704" y="336"/>
                  <a:pt x="816" y="248"/>
                </a:cubicBezTo>
                <a:cubicBezTo>
                  <a:pt x="928" y="160"/>
                  <a:pt x="1008" y="0"/>
                  <a:pt x="1152" y="8"/>
                </a:cubicBezTo>
                <a:cubicBezTo>
                  <a:pt x="1296" y="16"/>
                  <a:pt x="1504" y="224"/>
                  <a:pt x="1680" y="296"/>
                </a:cubicBezTo>
                <a:cubicBezTo>
                  <a:pt x="1856" y="368"/>
                  <a:pt x="2016" y="400"/>
                  <a:pt x="2208" y="440"/>
                </a:cubicBezTo>
                <a:cubicBezTo>
                  <a:pt x="2400" y="480"/>
                  <a:pt x="2728" y="520"/>
                  <a:pt x="2832" y="536"/>
                </a:cubicBezTo>
              </a:path>
            </a:pathLst>
          </a:custGeom>
          <a:noFill/>
          <a:ln w="9525">
            <a:solidFill>
              <a:srgbClr val="FF99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Office Theme</vt:lpstr>
      <vt:lpstr>Diseño predeterminado</vt:lpstr>
      <vt:lpstr>Equilibrium prac Lab 3</vt:lpstr>
      <vt:lpstr>Conc nitric acid and copper</vt:lpstr>
      <vt:lpstr>Pure Nitrogen dioxide??</vt:lpstr>
      <vt:lpstr>At equilibrium</vt:lpstr>
      <vt:lpstr>Increasing pressure</vt:lpstr>
      <vt:lpstr>pressure</vt:lpstr>
      <vt:lpstr>temperature</vt:lpstr>
      <vt:lpstr>At higher Temperatures</vt:lpstr>
      <vt:lpstr>At higher Temperatures</vt:lpstr>
      <vt:lpstr>At higher 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(2) prac</dc:title>
  <dc:creator>HOLYOAKE Stephen</dc:creator>
  <cp:lastModifiedBy>SMITH Karen [Harrisdale Senior High School]</cp:lastModifiedBy>
  <cp:revision>15</cp:revision>
  <dcterms:created xsi:type="dcterms:W3CDTF">2006-08-16T00:00:00Z</dcterms:created>
  <dcterms:modified xsi:type="dcterms:W3CDTF">2023-02-23T06:18:53Z</dcterms:modified>
</cp:coreProperties>
</file>