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Amines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20751"/>
            <a:ext cx="6815669" cy="1457648"/>
          </a:xfrm>
        </p:spPr>
        <p:txBody>
          <a:bodyPr/>
          <a:lstStyle/>
          <a:p>
            <a:endParaRPr lang="en-AU" dirty="0"/>
          </a:p>
        </p:txBody>
      </p:sp>
      <p:pic>
        <p:nvPicPr>
          <p:cNvPr id="4" name="Picture 3" descr="Amines and Amides | Chemistry for Majo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607" y="3608385"/>
            <a:ext cx="61912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1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The amine functional group is an –NH</a:t>
            </a:r>
            <a:r>
              <a:rPr lang="en-A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group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General formula RNH</a:t>
            </a:r>
            <a:r>
              <a:rPr lang="en-A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More important than halogens, double or triple bonds – amine</a:t>
            </a:r>
          </a:p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Less important than alcohols. – amino.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Organic compounds related to ammonia (weak bases)</a:t>
            </a:r>
          </a:p>
        </p:txBody>
      </p:sp>
    </p:spTree>
    <p:extLst>
      <p:ext uri="{BB962C8B-B14F-4D97-AF65-F5344CB8AC3E}">
        <p14:creationId xmlns:p14="http://schemas.microsoft.com/office/powerpoint/2010/main" val="350688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Intermolecular forces of hydrogen bonds due to N-H within the molecule.</a:t>
            </a:r>
          </a:p>
          <a:p>
            <a:r>
              <a:rPr lang="en-AU" dirty="0"/>
              <a:t>Weaker than hydrogen bonds of alcohols because nitrogen is less electronegative than oxygen.   BP      than similar sized alcohols.</a:t>
            </a:r>
          </a:p>
          <a:p>
            <a:r>
              <a:rPr lang="en-AU" dirty="0"/>
              <a:t>Stronger (H-bond) than dipole/dipole of aldehydes  therefore    BP than aldehydes and ketones and more soluble than aldehydes and ketones.</a:t>
            </a:r>
          </a:p>
        </p:txBody>
      </p:sp>
      <p:sp>
        <p:nvSpPr>
          <p:cNvPr id="4" name="Down Arrow 3"/>
          <p:cNvSpPr/>
          <p:nvPr/>
        </p:nvSpPr>
        <p:spPr>
          <a:xfrm>
            <a:off x="5623250" y="3558074"/>
            <a:ext cx="26747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Up Arrow 4"/>
          <p:cNvSpPr/>
          <p:nvPr/>
        </p:nvSpPr>
        <p:spPr>
          <a:xfrm>
            <a:off x="9106678" y="3993502"/>
            <a:ext cx="143069" cy="39810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3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One important property of amines is there ability to act as weak bases in the same way as ammonia.</a:t>
            </a:r>
          </a:p>
          <a:p>
            <a:r>
              <a:rPr lang="en-AU" dirty="0"/>
              <a:t>Amines can act as proton accepters</a:t>
            </a:r>
          </a:p>
          <a:p>
            <a:r>
              <a:rPr lang="en-AU" dirty="0"/>
              <a:t>RNH</a:t>
            </a:r>
            <a:r>
              <a:rPr lang="en-AU" baseline="-25000" dirty="0"/>
              <a:t>2(</a:t>
            </a:r>
            <a:r>
              <a:rPr lang="en-AU" baseline="-25000" dirty="0" err="1"/>
              <a:t>aq</a:t>
            </a:r>
            <a:r>
              <a:rPr lang="en-AU" baseline="-25000" dirty="0"/>
              <a:t>)     </a:t>
            </a:r>
            <a:r>
              <a:rPr lang="en-AU" dirty="0"/>
              <a:t>+        H</a:t>
            </a:r>
            <a:r>
              <a:rPr lang="en-AU" baseline="30000" dirty="0"/>
              <a:t>+ </a:t>
            </a:r>
            <a:r>
              <a:rPr lang="en-AU" baseline="-25000" dirty="0"/>
              <a:t>(</a:t>
            </a:r>
            <a:r>
              <a:rPr lang="en-AU" baseline="-25000" dirty="0" err="1"/>
              <a:t>aq</a:t>
            </a:r>
            <a:r>
              <a:rPr lang="en-AU" baseline="-25000" dirty="0"/>
              <a:t>)       </a:t>
            </a:r>
            <a:r>
              <a:rPr lang="en-AU" dirty="0">
                <a:latin typeface="Century Gothic" panose="020B0502020202020204" pitchFamily="34" charset="0"/>
              </a:rPr>
              <a:t>→         RNH</a:t>
            </a:r>
            <a:r>
              <a:rPr lang="en-AU" baseline="-25000" dirty="0">
                <a:latin typeface="Century Gothic" panose="020B0502020202020204" pitchFamily="34" charset="0"/>
              </a:rPr>
              <a:t>3</a:t>
            </a:r>
            <a:r>
              <a:rPr lang="en-AU" baseline="30000" dirty="0">
                <a:latin typeface="Century Gothic" panose="020B0502020202020204" pitchFamily="34" charset="0"/>
              </a:rPr>
              <a:t>+ </a:t>
            </a:r>
            <a:r>
              <a:rPr lang="en-AU" baseline="-25000" dirty="0">
                <a:latin typeface="Century Gothic" panose="020B0502020202020204" pitchFamily="34" charset="0"/>
              </a:rPr>
              <a:t>(</a:t>
            </a:r>
            <a:r>
              <a:rPr lang="en-AU" baseline="-25000" dirty="0" err="1">
                <a:latin typeface="Century Gothic" panose="020B0502020202020204" pitchFamily="34" charset="0"/>
              </a:rPr>
              <a:t>aq</a:t>
            </a:r>
            <a:r>
              <a:rPr lang="en-AU" baseline="-25000" dirty="0">
                <a:latin typeface="Century Gothic" panose="020B0502020202020204" pitchFamily="34" charset="0"/>
              </a:rPr>
              <a:t>)</a:t>
            </a:r>
            <a:r>
              <a:rPr lang="en-AU" baseline="-25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90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uses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Amines are  an extremely important group of organic compounds as they are used as  catalysts, solvents and used in the manufacture of dyes, medicines and polymers.</a:t>
            </a:r>
          </a:p>
          <a:p>
            <a:r>
              <a:rPr lang="en-AU" dirty="0"/>
              <a:t>They are also found widely in nature as amino acids, which are the building blocks of proteins</a:t>
            </a:r>
          </a:p>
        </p:txBody>
      </p:sp>
    </p:spTree>
    <p:extLst>
      <p:ext uri="{BB962C8B-B14F-4D97-AF65-F5344CB8AC3E}">
        <p14:creationId xmlns:p14="http://schemas.microsoft.com/office/powerpoint/2010/main" val="67227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Amino acids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891" y="2395201"/>
            <a:ext cx="9601196" cy="3318936"/>
          </a:xfrm>
        </p:spPr>
        <p:txBody>
          <a:bodyPr/>
          <a:lstStyle/>
          <a:p>
            <a:r>
              <a:rPr lang="en-US" dirty="0"/>
              <a:t>Compounds that contain an amine (NH</a:t>
            </a:r>
            <a:r>
              <a:rPr lang="en-US" baseline="-25000" dirty="0"/>
              <a:t>2</a:t>
            </a:r>
            <a:r>
              <a:rPr lang="en-US" dirty="0"/>
              <a:t>)and a carboxylic acid (COOH) functional group</a:t>
            </a:r>
          </a:p>
          <a:p>
            <a:r>
              <a:rPr lang="en-US" dirty="0"/>
              <a:t>The designation α is used to show that the two functional groups are attached to the same terminal carbon</a:t>
            </a:r>
          </a:p>
          <a:p>
            <a:r>
              <a:rPr lang="en-US" dirty="0"/>
              <a:t>The general structural representation 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202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Amino acids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714" y="2460730"/>
            <a:ext cx="5728996" cy="358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3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Alpha amino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434" y="2556932"/>
            <a:ext cx="10717762" cy="3318936"/>
          </a:xfrm>
        </p:spPr>
        <p:txBody>
          <a:bodyPr>
            <a:normAutofit fontScale="92500"/>
          </a:bodyPr>
          <a:lstStyle/>
          <a:p>
            <a:pPr marL="342900" lvl="0" indent="-228600" defTabSz="914400"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Char char="•"/>
            </a:pPr>
            <a:r>
              <a:rPr lang="en-US" sz="22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Amino acids are the monomers (individual components) from which proteins are made </a:t>
            </a:r>
          </a:p>
          <a:p>
            <a:pPr marL="342900" lvl="0" indent="-228600" defTabSz="914400"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Char char="•"/>
            </a:pPr>
            <a:r>
              <a:rPr lang="en-US" sz="22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both an acidic and a basic functional group means that the α-acids are amphoteric (act as an acid or a base)</a:t>
            </a:r>
          </a:p>
          <a:p>
            <a:pPr marL="342900" lvl="0" indent="-228600" defTabSz="914400"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Char char="•"/>
            </a:pPr>
            <a:r>
              <a:rPr lang="en-US" sz="22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high pH levels the carboxylic acid donates a hydrogen  (COO</a:t>
            </a:r>
            <a:r>
              <a:rPr lang="en-US" sz="2200" baseline="300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2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at low pH the amine group accepts hydrogen (-NH</a:t>
            </a:r>
            <a:r>
              <a:rPr lang="en-US" sz="2200" baseline="-250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baseline="300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22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342900" lvl="0" indent="-228600" defTabSz="914400"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Char char="•"/>
            </a:pPr>
            <a:r>
              <a:rPr lang="en-US" sz="22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room temperature, amino acids are all solids with relatively high melting and boiling points</a:t>
            </a:r>
          </a:p>
          <a:p>
            <a:pPr marL="342900" lvl="0" indent="-228600" defTabSz="914400"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Char char="•"/>
            </a:pPr>
            <a:r>
              <a:rPr lang="en-US" sz="22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soluble in water</a:t>
            </a:r>
          </a:p>
          <a:p>
            <a:pPr marL="342900" lvl="0" indent="-228600" defTabSz="914400">
              <a:spcAft>
                <a:spcPts val="0"/>
              </a:spcAft>
              <a:buClr>
                <a:srgbClr val="A9A57C"/>
              </a:buClr>
              <a:buSzTx/>
              <a:buFont typeface="Arial" pitchFamily="34" charset="0"/>
              <a:buChar char="•"/>
            </a:pPr>
            <a:r>
              <a:rPr lang="en-US" sz="2200" dirty="0">
                <a:solidFill>
                  <a:srgbClr val="2F2B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can be used as buffers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24211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1388</TotalTime>
  <Words>326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Organic</vt:lpstr>
      <vt:lpstr>Amines</vt:lpstr>
      <vt:lpstr>Nomenclature</vt:lpstr>
      <vt:lpstr>Properties</vt:lpstr>
      <vt:lpstr>Properties</vt:lpstr>
      <vt:lpstr>uses</vt:lpstr>
      <vt:lpstr>Amino acids</vt:lpstr>
      <vt:lpstr>Amino acids</vt:lpstr>
      <vt:lpstr>Alpha amino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Amines</dc:title>
  <dc:creator>SMITH Karen [Harrisdale Senior High School]</dc:creator>
  <cp:lastModifiedBy>SMITH Karen [Harrisdale Senior High School]</cp:lastModifiedBy>
  <cp:revision>11</cp:revision>
  <dcterms:created xsi:type="dcterms:W3CDTF">2022-06-10T05:04:51Z</dcterms:created>
  <dcterms:modified xsi:type="dcterms:W3CDTF">2023-07-19T00:44:25Z</dcterms:modified>
</cp:coreProperties>
</file>