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10C1-4AE7-4941-A9A9-3F9C94AB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DE84-90E1-427C-BF5C-7FE04685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1C75-7E96-4C7C-A741-CC167995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A8E5-ABA9-4688-8745-E095FFD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E79A-1B83-4BC9-8D72-55143F25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98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576-C478-4D9E-BB52-ED0422DB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A75C9-8953-4796-B008-801810EB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F9EC-93CD-4D4C-BE76-1C40B9C9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176B-AAB4-467D-98B1-B23213A0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BC4D-34C0-4A6C-89A1-5114F563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2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29817-611D-4CBD-B789-5C6DC426A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22CA7-AE8E-4D54-9EB8-D34FEE1E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E852-697F-447C-B978-FDF49D1B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454D-2E01-40CE-BFAE-F8C781A8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4621-6BC2-481D-9DB4-29FEC31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0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3B3-A9B2-4DE2-B38B-9BB1A961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8C60-CD97-405E-9F62-2FCA7484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3E6F-6A90-405C-ADC7-8E6A221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7549-0F7A-48AE-BD00-EE56AEC1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4E13-F2C2-4C76-9D6C-4C39552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4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065C-9E44-4B26-963D-A5B5D7A5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FB4A-8F9A-40BC-A5E1-C558B23F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07A4-7733-4F19-89BA-15D9A00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3208-4B47-49BE-83A9-031B4DF5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9C32-2BF3-468C-B72C-88D9C379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7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B22A-D078-4D83-80D1-EA333F8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F1C-7078-4860-9A6B-3C0A7A8D4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469B4-7387-446D-8464-C0512247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8E4A-CE15-48FF-B680-D07F71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F92FA-4BC7-4B33-B058-107668A5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18C2-3571-432B-95A5-60C76B9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1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2960-F681-458B-A53C-0992829D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81D7-0B7E-494E-9837-B438E320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8E14-61C7-4A20-BFE6-2BBFB42E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5D22A-BC2A-44EC-AD90-F36E68CE0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1A3E2-120E-4A49-B275-204C93B66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62D37-78E7-454A-9D54-2E302F7F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84B54-D84D-428A-9D93-4725501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C37F-A3AA-4E15-9B6F-2BE33707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6981-74BB-4F71-BBAB-A007650F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7AE35-57A9-48E2-9C7E-E55FBB77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DFE8-908D-46FE-B806-677A351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06EB8-2085-4A0C-8D32-D1D37B10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30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05F1-A1AF-462B-BD94-2330A041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07420-65D2-4479-A37C-8D2FC7D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8FD52-0A69-4252-B7DE-539874E2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7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B46D-DAA6-4759-ACB1-881C075C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DA48-4897-4E83-8387-365A9E8E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E7389-1EA1-481B-9D8E-C09A19DA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A63F-27B4-4141-8CB4-ACCA0E0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77F5-4164-4824-9FB4-F0A468B2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9908-C212-4208-A334-3CC17DF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1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EA5E-E5F3-4345-B8A5-F01B0297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88FE9-E276-4BED-9FB1-4617D882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A6E1-9965-494E-944D-846F0FC9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74D0-B88A-49A8-822D-2FD04078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D4971-1286-4D7D-8A7D-5820A4B4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55CBC-B056-4500-8E93-99FF396B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4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3C63B-214B-4998-905E-DF1BE359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9AF4-2ACC-49B1-A032-8C7FCD55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3194-4EF9-47C1-8B7C-3461B068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D0F2-79C4-4478-A976-B1DDB22C8254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FC6D-73F1-42B9-B273-D21BE59A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080A-D2D9-459C-8F2C-013909EE8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4D0C-742C-4B20-9884-5ED1B1772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A562-8CDF-4261-8FEA-2DB55D199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Displacement Reactions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B151-0581-4AB3-9101-0D2CF8CFD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REDOX</a:t>
            </a: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1027E-211B-4F99-A563-83BF09F7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3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9E82-879C-4637-9883-61EC53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Replacing Non-metals with Non-metals – Halogen displacement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F719-5CDB-4750-A4E2-973E3966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ion of a non-metal (Cl</a:t>
            </a:r>
            <a:r>
              <a:rPr lang="en-AU" b="0" i="0" baseline="30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is negatively charged so it can only be replaced with another non-metal</a:t>
            </a:r>
          </a:p>
          <a:p>
            <a:endParaRPr lang="en-AU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2(g)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+ 2NaI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                      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2(s)  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  2NaF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</a:t>
            </a:r>
            <a:endParaRPr lang="en-AU" baseline="-25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9F35696-8352-40C2-8AA8-59DF99D9FB0C}"/>
              </a:ext>
            </a:extLst>
          </p:cNvPr>
          <p:cNvSpPr/>
          <p:nvPr/>
        </p:nvSpPr>
        <p:spPr>
          <a:xfrm flipV="1">
            <a:off x="3360145" y="3398704"/>
            <a:ext cx="969484" cy="13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23049631-D6F1-47A5-9509-0D260936E4C9}"/>
              </a:ext>
            </a:extLst>
          </p:cNvPr>
          <p:cNvSpPr/>
          <p:nvPr/>
        </p:nvSpPr>
        <p:spPr>
          <a:xfrm>
            <a:off x="1366092" y="3679634"/>
            <a:ext cx="1630496" cy="6720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C9FD7-11CA-426F-955A-1CDC7F5AFEF7}"/>
              </a:ext>
            </a:extLst>
          </p:cNvPr>
          <p:cNvSpPr txBox="1"/>
          <p:nvPr/>
        </p:nvSpPr>
        <p:spPr>
          <a:xfrm>
            <a:off x="4126276" y="4145638"/>
            <a:ext cx="7227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more reactive halogen can displace a less reactive halogen from solutions of its salts . ...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chlorine + potassium iodide → potassium chloride + iodine.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 </a:t>
            </a:r>
            <a:r>
              <a:rPr lang="en-AU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+ 2KI(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→ 2KCl(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+ I </a:t>
            </a:r>
            <a:r>
              <a:rPr lang="en-AU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aq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reaction mixture turns darker and iodine solution forms.</a:t>
            </a:r>
          </a:p>
        </p:txBody>
      </p:sp>
    </p:spTree>
    <p:extLst>
      <p:ext uri="{BB962C8B-B14F-4D97-AF65-F5344CB8AC3E}">
        <p14:creationId xmlns:p14="http://schemas.microsoft.com/office/powerpoint/2010/main" val="87802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ingle-Replacement Reactions — Definition &amp; Examples - Expii">
            <a:extLst>
              <a:ext uri="{FF2B5EF4-FFF2-40B4-BE49-F238E27FC236}">
                <a16:creationId xmlns:a16="http://schemas.microsoft.com/office/drawing/2014/main" id="{73AA9612-6D27-4341-8FD8-7B62CE7BDB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5" y="227222"/>
            <a:ext cx="3809999" cy="63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0.2 The Chemical Reactions of the Halogens Flashcards | Quizlet">
            <a:extLst>
              <a:ext uri="{FF2B5EF4-FFF2-40B4-BE49-F238E27FC236}">
                <a16:creationId xmlns:a16="http://schemas.microsoft.com/office/drawing/2014/main" id="{570FA5CE-DB94-45EE-8AD1-6751AF47ED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77440"/>
            <a:ext cx="9490364" cy="650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D5CE-DBF7-4271-A825-0D77B34A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Single Displacement Reactions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1EC7-E4CA-4078-B515-D580A2E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sz="16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AU" dirty="0"/>
            </a:br>
            <a:r>
              <a:rPr lang="en-AU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Single Displacement reaction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A chemical reaction in which an element takes the place of (displaces) another element in a compound</a:t>
            </a:r>
          </a:p>
          <a:p>
            <a:endParaRPr lang="en-AU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   +   BC                 AC     +   B (where A &amp; B are metals)</a:t>
            </a:r>
          </a:p>
          <a:p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     +   BC                BA     +   C (where A &amp; C are non-metals)</a:t>
            </a:r>
            <a:endParaRPr lang="en-AU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9FE1278-12C1-46A9-929D-73FDBCABE90B}"/>
              </a:ext>
            </a:extLst>
          </p:cNvPr>
          <p:cNvSpPr/>
          <p:nvPr/>
        </p:nvSpPr>
        <p:spPr>
          <a:xfrm>
            <a:off x="3096529" y="40813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9EDBB4A-BDB3-45B5-A865-1A0B3B50FE61}"/>
              </a:ext>
            </a:extLst>
          </p:cNvPr>
          <p:cNvSpPr/>
          <p:nvPr/>
        </p:nvSpPr>
        <p:spPr>
          <a:xfrm>
            <a:off x="2983734" y="30426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F90307-DD88-430E-B11D-0D0CA86CB7E6}"/>
              </a:ext>
            </a:extLst>
          </p:cNvPr>
          <p:cNvSpPr/>
          <p:nvPr/>
        </p:nvSpPr>
        <p:spPr>
          <a:xfrm>
            <a:off x="1360900" y="5103080"/>
            <a:ext cx="308472" cy="30847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DA4FA79-41FB-44F7-8282-242C56170F98}"/>
              </a:ext>
            </a:extLst>
          </p:cNvPr>
          <p:cNvSpPr/>
          <p:nvPr/>
        </p:nvSpPr>
        <p:spPr>
          <a:xfrm>
            <a:off x="2498993" y="5144877"/>
            <a:ext cx="308472" cy="3084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1123CE5-A427-489A-B909-C87B68905E37}"/>
              </a:ext>
            </a:extLst>
          </p:cNvPr>
          <p:cNvSpPr/>
          <p:nvPr/>
        </p:nvSpPr>
        <p:spPr>
          <a:xfrm>
            <a:off x="2838679" y="5153086"/>
            <a:ext cx="308472" cy="30847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36EF8-A826-4E21-8118-C38EB09C85A6}"/>
              </a:ext>
            </a:extLst>
          </p:cNvPr>
          <p:cNvSpPr txBox="1"/>
          <p:nvPr/>
        </p:nvSpPr>
        <p:spPr>
          <a:xfrm>
            <a:off x="1871949" y="5006725"/>
            <a:ext cx="30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+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B9BF63-ACE9-4D47-81E7-CCD1F40931DC}"/>
              </a:ext>
            </a:extLst>
          </p:cNvPr>
          <p:cNvSpPr/>
          <p:nvPr/>
        </p:nvSpPr>
        <p:spPr>
          <a:xfrm>
            <a:off x="3585733" y="5056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5A80E03-9956-4F3E-A613-FCC89C02747A}"/>
              </a:ext>
            </a:extLst>
          </p:cNvPr>
          <p:cNvSpPr/>
          <p:nvPr/>
        </p:nvSpPr>
        <p:spPr>
          <a:xfrm>
            <a:off x="5112542" y="5144876"/>
            <a:ext cx="308472" cy="30847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1803DCE-CDE0-4C80-B61B-C7C936548205}"/>
              </a:ext>
            </a:extLst>
          </p:cNvPr>
          <p:cNvSpPr/>
          <p:nvPr/>
        </p:nvSpPr>
        <p:spPr>
          <a:xfrm>
            <a:off x="7222062" y="5144875"/>
            <a:ext cx="308472" cy="3084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C0DBD9C-FE76-4491-AD1F-D56228FF4F82}"/>
              </a:ext>
            </a:extLst>
          </p:cNvPr>
          <p:cNvSpPr/>
          <p:nvPr/>
        </p:nvSpPr>
        <p:spPr>
          <a:xfrm>
            <a:off x="5460667" y="5153086"/>
            <a:ext cx="308472" cy="30847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03F26-10A5-43F7-A43D-ED889821B4E7}"/>
              </a:ext>
            </a:extLst>
          </p:cNvPr>
          <p:cNvSpPr txBox="1"/>
          <p:nvPr/>
        </p:nvSpPr>
        <p:spPr>
          <a:xfrm>
            <a:off x="6280188" y="4995706"/>
            <a:ext cx="3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+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2AD5637A-7EEC-413D-BDBC-C616907CB8D8}"/>
              </a:ext>
            </a:extLst>
          </p:cNvPr>
          <p:cNvSpPr/>
          <p:nvPr/>
        </p:nvSpPr>
        <p:spPr>
          <a:xfrm>
            <a:off x="1399142" y="5461559"/>
            <a:ext cx="1408323" cy="7278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CC24-CAC7-417E-BD9A-AAA3B23A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Displacing Metals With Metals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F37E-F0F6-4807-8CC4-01651107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62" y="1451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When a piece of copper is placed into silver nitrate, metallic silver ions form on the copper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solution turns blue because copper atoms from the wire dissolve in solution and displaces the silver from the silver nitrate compound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Cu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+ 2AgNO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                  Cu(NO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+ 2Ag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</a:t>
            </a:r>
            <a:endParaRPr lang="en-AU" baseline="-25000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A7D84307-CDCA-4347-856D-1A98296C0F5C}"/>
              </a:ext>
            </a:extLst>
          </p:cNvPr>
          <p:cNvSpPr/>
          <p:nvPr/>
        </p:nvSpPr>
        <p:spPr>
          <a:xfrm>
            <a:off x="948443" y="4111004"/>
            <a:ext cx="1515407" cy="8372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6C0CA3-323C-4E66-B8B9-F19A015CB5F9}"/>
              </a:ext>
            </a:extLst>
          </p:cNvPr>
          <p:cNvSpPr/>
          <p:nvPr/>
        </p:nvSpPr>
        <p:spPr>
          <a:xfrm>
            <a:off x="3820759" y="3692889"/>
            <a:ext cx="12469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Copper Reacts with Silver Nitrate - Stock Image - C028/1071 - Science Photo  Library">
            <a:extLst>
              <a:ext uri="{FF2B5EF4-FFF2-40B4-BE49-F238E27FC236}">
                <a16:creationId xmlns:a16="http://schemas.microsoft.com/office/drawing/2014/main" id="{5F0A6086-F403-4FE1-9BD3-7EEA7817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50" y="4267216"/>
            <a:ext cx="4177229" cy="2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lver nitrate-copper displacement reaction - Stock Image - C002/7894 -  Science Photo Library">
            <a:extLst>
              <a:ext uri="{FF2B5EF4-FFF2-40B4-BE49-F238E27FC236}">
                <a16:creationId xmlns:a16="http://schemas.microsoft.com/office/drawing/2014/main" id="{189582BF-0234-4D94-96DB-88B3FD9A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68" y="3412787"/>
            <a:ext cx="2860330" cy="2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FDF7-AC19-4613-BB49-5346299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Displacing Metals With Metals </a:t>
            </a:r>
            <a:b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Metal displacement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0B2B-F654-4098-B87D-3BA48739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this reaction a metal (copper) replaces another metal (silver) </a:t>
            </a: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Or, a positive ion (Cu</a:t>
            </a:r>
            <a:r>
              <a:rPr lang="en-AU" b="0" i="0" baseline="30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2+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replaced another positive ion (Ag</a:t>
            </a:r>
            <a:r>
              <a:rPr lang="en-AU" b="0" i="0" baseline="30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Cu(s) + 2AgNO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Cu(NO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+ 2Ag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endParaRPr lang="en-AU" baseline="-25000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6CC88FD2-89B0-4743-A5D7-A4475841FE37}"/>
              </a:ext>
            </a:extLst>
          </p:cNvPr>
          <p:cNvSpPr/>
          <p:nvPr/>
        </p:nvSpPr>
        <p:spPr>
          <a:xfrm>
            <a:off x="1443210" y="4274545"/>
            <a:ext cx="1388125" cy="5838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39DB-4979-4834-ABCD-CE178786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Activity Series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F2D6-F8A6-4152-82CC-E4EC30C6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79" y="1440033"/>
            <a:ext cx="6697338" cy="5052841"/>
          </a:xfrm>
        </p:spPr>
        <p:txBody>
          <a:bodyPr>
            <a:normAutofit fontScale="92500" lnSpcReduction="20000"/>
          </a:bodyPr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By trying different combinations of metals and compounds, scientists have arranged the metals according to their reactivity</a:t>
            </a:r>
          </a:p>
          <a:p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activity series is a list of elements ranked according to their chemical reactivity</a:t>
            </a: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Most reactive is at the top, least at the bottom</a:t>
            </a:r>
          </a:p>
          <a:p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sz="3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 element can only displace another if it is below it on the activity series!!</a:t>
            </a:r>
            <a:br>
              <a:rPr lang="en-AU" b="1" dirty="0"/>
            </a:br>
            <a:endParaRPr lang="en-AU" b="1" dirty="0"/>
          </a:p>
        </p:txBody>
      </p:sp>
      <p:pic>
        <p:nvPicPr>
          <p:cNvPr id="3074" name="Picture 2" descr="What is a reactivity series? - Quora">
            <a:extLst>
              <a:ext uri="{FF2B5EF4-FFF2-40B4-BE49-F238E27FC236}">
                <a16:creationId xmlns:a16="http://schemas.microsoft.com/office/drawing/2014/main" id="{F277F5B4-F47D-4F98-9A68-C7F48CFA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17" y="638978"/>
            <a:ext cx="4339065" cy="532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3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1FAE-2098-49CA-80DE-8C882170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Activity Series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BBCF-E5C0-4FC2-A4F9-BF07D771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967"/>
            <a:ext cx="7086599" cy="5096908"/>
          </a:xfrm>
        </p:spPr>
        <p:txBody>
          <a:bodyPr>
            <a:normAutofit fontScale="92500" lnSpcReduction="10000"/>
          </a:bodyPr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Hydrogen is the only non-metal in the series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Since hydrogen ions can be positively charged, metals can replace hydrogen in compounds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these reactions, hydrogen gas H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2(g)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is formed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Metals above hydrogen can replace hydrogen from an acid, metals below hydrogen cannot</a:t>
            </a:r>
          </a:p>
          <a:p>
            <a:pPr marL="0" indent="0">
              <a:buNone/>
            </a:pPr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do you get when you place Zn in HCl?</a:t>
            </a:r>
          </a:p>
          <a:p>
            <a:pPr marL="0" indent="0">
              <a:buNone/>
            </a:pPr>
            <a:endParaRPr lang="en-AU" b="1" dirty="0"/>
          </a:p>
        </p:txBody>
      </p:sp>
      <p:pic>
        <p:nvPicPr>
          <p:cNvPr id="4" name="Picture 2" descr="What is a reactivity series? - Quora">
            <a:extLst>
              <a:ext uri="{FF2B5EF4-FFF2-40B4-BE49-F238E27FC236}">
                <a16:creationId xmlns:a16="http://schemas.microsoft.com/office/drawing/2014/main" id="{E73B6492-171B-4798-8525-D8150BE4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539828"/>
            <a:ext cx="4031673" cy="583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9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0739-4CF5-4184-843E-80FB0748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510"/>
            <a:ext cx="9144000" cy="860673"/>
          </a:xfrm>
        </p:spPr>
        <p:txBody>
          <a:bodyPr>
            <a:normAutofit fontScale="90000"/>
          </a:bodyPr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Activity Series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D35D-A454-473E-92E5-18F5BCE50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0438"/>
            <a:ext cx="9144000" cy="3054427"/>
          </a:xfrm>
        </p:spPr>
        <p:txBody>
          <a:bodyPr/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 example of Zinc (Zn) displacing hydrogen gas from hydrochloric acid (HCl)</a:t>
            </a: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Zn(s) + 2HCl (</a:t>
            </a:r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               ZnCl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+ H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(g)</a:t>
            </a:r>
            <a:endParaRPr lang="en-AU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F327E1-EAE8-44D0-822F-E164AE805CAD}"/>
              </a:ext>
            </a:extLst>
          </p:cNvPr>
          <p:cNvSpPr/>
          <p:nvPr/>
        </p:nvSpPr>
        <p:spPr>
          <a:xfrm>
            <a:off x="5606796" y="2159645"/>
            <a:ext cx="978408" cy="29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D3E2015A-A5F0-4CDC-B436-6711A79C5566}"/>
              </a:ext>
            </a:extLst>
          </p:cNvPr>
          <p:cNvSpPr/>
          <p:nvPr/>
        </p:nvSpPr>
        <p:spPr>
          <a:xfrm>
            <a:off x="3418902" y="2521485"/>
            <a:ext cx="1101686" cy="470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" name="Picture 2" descr="What is a reactivity series? - Quora">
            <a:extLst>
              <a:ext uri="{FF2B5EF4-FFF2-40B4-BE49-F238E27FC236}">
                <a16:creationId xmlns:a16="http://schemas.microsoft.com/office/drawing/2014/main" id="{03D0B6FF-65B9-4086-B607-D957A21C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78" y="3156886"/>
            <a:ext cx="2342040" cy="33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095BF2C-C163-4C9D-BECB-692750C6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66" y="2846929"/>
            <a:ext cx="2654037" cy="3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643F-2A7B-4250-8AB1-4F96FD77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Sample Problem: The Activity Series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84B9-7E82-45B1-8A8B-9A66C003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921"/>
          </a:xfrm>
        </p:spPr>
        <p:txBody>
          <a:bodyPr/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Use the activity series to predict if the following reaction will occur. If not, indicate “NR” for “No Reaction”. If so, complete and balance the chemical equation</a:t>
            </a:r>
          </a:p>
          <a:p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CuI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   </a:t>
            </a:r>
          </a:p>
          <a:p>
            <a:endParaRPr lang="en-AU" baseline="-25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AU" baseline="-25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AU" baseline="-25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AU" baseline="-25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Aluminum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will replace copper</a:t>
            </a:r>
          </a:p>
          <a:p>
            <a:endParaRPr lang="en-AU" baseline="-25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CE031B2-58D1-4494-845B-B2480690ED04}"/>
              </a:ext>
            </a:extLst>
          </p:cNvPr>
          <p:cNvSpPr/>
          <p:nvPr/>
        </p:nvSpPr>
        <p:spPr>
          <a:xfrm>
            <a:off x="3723701" y="3646582"/>
            <a:ext cx="495759" cy="26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What is a reactivity series? - Quora">
            <a:extLst>
              <a:ext uri="{FF2B5EF4-FFF2-40B4-BE49-F238E27FC236}">
                <a16:creationId xmlns:a16="http://schemas.microsoft.com/office/drawing/2014/main" id="{938125BB-A3FA-45F0-AC4E-2B322648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1" y="4098273"/>
            <a:ext cx="1777832" cy="25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4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D486-EEDF-4ABC-8024-85B36D5A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Sample Problem: The Activity Series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A126-86C1-4BFB-B513-9E6518E8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Use the activity series to predict if the following reaction will occur. If not, indicate “NR” for “No Reaction”. If so, complete and balance the chemical equation</a:t>
            </a: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(s)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 CuBr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2(</a:t>
            </a:r>
            <a:r>
              <a:rPr lang="en-AU" b="0" i="0" baseline="-250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  </a:t>
            </a:r>
          </a:p>
          <a:p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Aluminum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becomes Al</a:t>
            </a:r>
            <a:r>
              <a:rPr lang="en-AU" b="0" i="0" baseline="30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3+ 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and the bromide ion remains Br</a:t>
            </a:r>
            <a:r>
              <a:rPr lang="en-AU" b="1" i="0" baseline="30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</a:t>
            </a:r>
          </a:p>
          <a:p>
            <a:endParaRPr lang="en-AU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2Al(s) + 3CuBr</a:t>
            </a:r>
            <a:r>
              <a:rPr lang="en-AU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               3Cu (s) + 2AlBr</a:t>
            </a:r>
            <a:r>
              <a:rPr lang="en-AU" baseline="-25000" dirty="0">
                <a:solidFill>
                  <a:srgbClr val="444444"/>
                </a:solidFill>
                <a:latin typeface="Open Sans" panose="020B0606030504020204" pitchFamily="34" charset="0"/>
              </a:rPr>
              <a:t>3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AU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aq</a:t>
            </a:r>
            <a:r>
              <a:rPr lang="en-A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  <a:endParaRPr lang="en-AU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2E4669F-C9C9-4574-ACDF-3BF2851FFDBE}"/>
              </a:ext>
            </a:extLst>
          </p:cNvPr>
          <p:cNvSpPr/>
          <p:nvPr/>
        </p:nvSpPr>
        <p:spPr>
          <a:xfrm flipV="1">
            <a:off x="3679634" y="3294063"/>
            <a:ext cx="969484" cy="13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BB77F6-5F8D-41AA-8479-9AEB53C14AD2}"/>
              </a:ext>
            </a:extLst>
          </p:cNvPr>
          <p:cNvSpPr/>
          <p:nvPr/>
        </p:nvSpPr>
        <p:spPr>
          <a:xfrm flipV="1">
            <a:off x="4471013" y="5177928"/>
            <a:ext cx="969484" cy="160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2" descr="What is a reactivity series? - Quora">
            <a:extLst>
              <a:ext uri="{FF2B5EF4-FFF2-40B4-BE49-F238E27FC236}">
                <a16:creationId xmlns:a16="http://schemas.microsoft.com/office/drawing/2014/main" id="{E2EC753F-0E61-4E7F-8CBA-63D5C26F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53" y="4483865"/>
            <a:ext cx="1823518" cy="20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1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Open Sans</vt:lpstr>
      <vt:lpstr>Office Theme</vt:lpstr>
      <vt:lpstr>Displacement Reactions</vt:lpstr>
      <vt:lpstr>Single Displacement Reactions</vt:lpstr>
      <vt:lpstr>Displacing Metals With Metals</vt:lpstr>
      <vt:lpstr>Displacing Metals With Metals  Metal displacement</vt:lpstr>
      <vt:lpstr>The Activity Series</vt:lpstr>
      <vt:lpstr>The Activity Series</vt:lpstr>
      <vt:lpstr>The Activity Series</vt:lpstr>
      <vt:lpstr>Sample Problem: The Activity Series</vt:lpstr>
      <vt:lpstr>Sample Problem: The Activity Series</vt:lpstr>
      <vt:lpstr>Replacing Non-metals with Non-metals – Halogen displacement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Displacement Reactions</dc:title>
  <dc:creator>SMITH Karen [Harrisdale Senior High School]</dc:creator>
  <cp:lastModifiedBy>SMITH Karen [Harrisdale Senior High School]</cp:lastModifiedBy>
  <cp:revision>1</cp:revision>
  <dcterms:created xsi:type="dcterms:W3CDTF">2023-04-27T06:01:36Z</dcterms:created>
  <dcterms:modified xsi:type="dcterms:W3CDTF">2023-04-27T07:38:46Z</dcterms:modified>
</cp:coreProperties>
</file>