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86" r:id="rId5"/>
    <p:sldId id="258" r:id="rId6"/>
    <p:sldId id="259" r:id="rId7"/>
    <p:sldId id="287" r:id="rId8"/>
    <p:sldId id="260" r:id="rId9"/>
    <p:sldId id="288" r:id="rId10"/>
    <p:sldId id="268" r:id="rId11"/>
    <p:sldId id="261" r:id="rId12"/>
    <p:sldId id="289" r:id="rId13"/>
    <p:sldId id="264" r:id="rId14"/>
    <p:sldId id="265" r:id="rId15"/>
    <p:sldId id="266" r:id="rId16"/>
    <p:sldId id="267" r:id="rId17"/>
    <p:sldId id="263"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43" autoAdjust="0"/>
  </p:normalViewPr>
  <p:slideViewPr>
    <p:cSldViewPr>
      <p:cViewPr varScale="1">
        <p:scale>
          <a:sx n="96" d="100"/>
          <a:sy n="96" d="100"/>
        </p:scale>
        <p:origin x="81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1BBC7B-C387-491D-A865-AC7AB30210E8}" type="datetimeFigureOut">
              <a:rPr lang="en-AU" smtClean="0"/>
              <a:t>27/07/2023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DD9133-2DF8-4A37-B233-F2C08EB20E1A}"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1BBC7B-C387-491D-A865-AC7AB30210E8}" type="datetimeFigureOut">
              <a:rPr lang="en-AU" smtClean="0"/>
              <a:t>27/07/2023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DD9133-2DF8-4A37-B233-F2C08EB20E1A}"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1BBC7B-C387-491D-A865-AC7AB30210E8}" type="datetimeFigureOut">
              <a:rPr lang="en-AU" smtClean="0"/>
              <a:t>27/07/2023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DD9133-2DF8-4A37-B233-F2C08EB20E1A}"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1BBC7B-C387-491D-A865-AC7AB30210E8}" type="datetimeFigureOut">
              <a:rPr lang="en-AU" smtClean="0"/>
              <a:t>27/07/2023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DD9133-2DF8-4A37-B233-F2C08EB20E1A}"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BBC7B-C387-491D-A865-AC7AB30210E8}" type="datetimeFigureOut">
              <a:rPr lang="en-AU" smtClean="0"/>
              <a:t>27/07/2023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3DD9133-2DF8-4A37-B233-F2C08EB20E1A}"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BBC7B-C387-491D-A865-AC7AB30210E8}" type="datetimeFigureOut">
              <a:rPr lang="en-AU" smtClean="0"/>
              <a:t>27/07/2023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DD9133-2DF8-4A37-B233-F2C08EB20E1A}"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1BBC7B-C387-491D-A865-AC7AB30210E8}" type="datetimeFigureOut">
              <a:rPr lang="en-AU" smtClean="0"/>
              <a:t>27/07/2023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3DD9133-2DF8-4A37-B233-F2C08EB20E1A}"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1BBC7B-C387-491D-A865-AC7AB30210E8}" type="datetimeFigureOut">
              <a:rPr lang="en-AU" smtClean="0"/>
              <a:t>27/07/2023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3DD9133-2DF8-4A37-B233-F2C08EB20E1A}"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BBC7B-C387-491D-A865-AC7AB30210E8}" type="datetimeFigureOut">
              <a:rPr lang="en-AU" smtClean="0"/>
              <a:t>27/07/2023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3DD9133-2DF8-4A37-B233-F2C08EB20E1A}"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BBC7B-C387-491D-A865-AC7AB30210E8}" type="datetimeFigureOut">
              <a:rPr lang="en-AU" smtClean="0"/>
              <a:t>27/07/2023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3DD9133-2DF8-4A37-B233-F2C08EB20E1A}"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11BBC7B-C387-491D-A865-AC7AB30210E8}" type="datetimeFigureOut">
              <a:rPr lang="en-AU" smtClean="0"/>
              <a:t>27/07/2023</a:t>
            </a:fld>
            <a:endParaRPr lang="en-AU"/>
          </a:p>
        </p:txBody>
      </p:sp>
      <p:sp>
        <p:nvSpPr>
          <p:cNvPr id="9" name="Slide Number Placeholder 8"/>
          <p:cNvSpPr>
            <a:spLocks noGrp="1"/>
          </p:cNvSpPr>
          <p:nvPr>
            <p:ph type="sldNum" sz="quarter" idx="11"/>
          </p:nvPr>
        </p:nvSpPr>
        <p:spPr/>
        <p:txBody>
          <a:bodyPr/>
          <a:lstStyle/>
          <a:p>
            <a:fld id="{63DD9133-2DF8-4A37-B233-F2C08EB20E1A}"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3DD9133-2DF8-4A37-B233-F2C08EB20E1A}"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11BBC7B-C387-491D-A865-AC7AB30210E8}" type="datetimeFigureOut">
              <a:rPr lang="en-AU" smtClean="0"/>
              <a:t>27/07/2023</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2Jgb_DpaQh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543800" cy="2593975"/>
          </a:xfrm>
        </p:spPr>
        <p:txBody>
          <a:bodyPr/>
          <a:lstStyle/>
          <a:p>
            <a:r>
              <a:rPr lang="en-AU" dirty="0"/>
              <a:t>Polymers and Proteins</a:t>
            </a:r>
          </a:p>
        </p:txBody>
      </p:sp>
      <p:pic>
        <p:nvPicPr>
          <p:cNvPr id="4" name="Picture 3" descr="Chapter 12.8: Polymers - Chemistry LibreTex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011" y="2708920"/>
            <a:ext cx="3737764" cy="3384376"/>
          </a:xfrm>
          <a:prstGeom prst="rect">
            <a:avLst/>
          </a:prstGeom>
        </p:spPr>
      </p:pic>
    </p:spTree>
    <p:extLst>
      <p:ext uri="{BB962C8B-B14F-4D97-AF65-F5344CB8AC3E}">
        <p14:creationId xmlns:p14="http://schemas.microsoft.com/office/powerpoint/2010/main" val="1916041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POLY - ETHYLENE</a:t>
            </a:r>
          </a:p>
        </p:txBody>
      </p:sp>
      <p:sp>
        <p:nvSpPr>
          <p:cNvPr id="3" name="Content Placeholder 2"/>
          <p:cNvSpPr>
            <a:spLocks noGrp="1"/>
          </p:cNvSpPr>
          <p:nvPr>
            <p:ph idx="1"/>
          </p:nvPr>
        </p:nvSpPr>
        <p:spPr/>
        <p:txBody>
          <a:bodyPr>
            <a:normAutofit lnSpcReduction="10000"/>
          </a:bodyPr>
          <a:lstStyle/>
          <a:p>
            <a:r>
              <a:rPr lang="en-AU" sz="2800" dirty="0"/>
              <a:t>Polyethylene is a tough, flexible plastic used for bottles, piping, garbage bags, electrical insulation and many other applications</a:t>
            </a:r>
          </a:p>
          <a:p>
            <a:r>
              <a:rPr lang="en-AU" sz="2800" dirty="0"/>
              <a:t>Its properties can be varied by using substituted ethylene monomers. For example, when tetrafluoroethylene is the monomer, the polymer Teflon is obtained</a:t>
            </a:r>
          </a:p>
          <a:p>
            <a:r>
              <a:rPr lang="en-AU" sz="2800" dirty="0"/>
              <a:t>Because of the resistance of the strong C-F bonds to chemical attack, Teflon is an inert, tough, and non-flammable material that is widely used for non-stick coatings and bearings</a:t>
            </a:r>
          </a:p>
        </p:txBody>
      </p:sp>
    </p:spTree>
    <p:extLst>
      <p:ext uri="{BB962C8B-B14F-4D97-AF65-F5344CB8AC3E}">
        <p14:creationId xmlns:p14="http://schemas.microsoft.com/office/powerpoint/2010/main" val="151411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STEPS</a:t>
            </a:r>
            <a:endParaRPr lang="en-AU" dirty="0"/>
          </a:p>
        </p:txBody>
      </p:sp>
      <p:sp>
        <p:nvSpPr>
          <p:cNvPr id="3" name="Content Placeholder 2"/>
          <p:cNvSpPr>
            <a:spLocks noGrp="1"/>
          </p:cNvSpPr>
          <p:nvPr>
            <p:ph idx="1"/>
          </p:nvPr>
        </p:nvSpPr>
        <p:spPr/>
        <p:txBody>
          <a:bodyPr>
            <a:normAutofit/>
          </a:bodyPr>
          <a:lstStyle/>
          <a:p>
            <a:r>
              <a:rPr lang="en-AU" sz="2800" dirty="0"/>
              <a:t>The key step is the addition of a radical to the ethylene double bond</a:t>
            </a:r>
          </a:p>
          <a:p>
            <a:r>
              <a:rPr lang="en-AU" sz="2800" dirty="0" err="1"/>
              <a:t>Polytetrafluoroethylene</a:t>
            </a:r>
            <a:r>
              <a:rPr lang="en-AU" sz="2800" dirty="0"/>
              <a:t> </a:t>
            </a:r>
          </a:p>
        </p:txBody>
      </p:sp>
      <p:pic>
        <p:nvPicPr>
          <p:cNvPr id="5122" name="Picture 2" descr="https://chemlaba.files.wordpress.com/2011/02/ptf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861048"/>
            <a:ext cx="39624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64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Different monomers</a:t>
            </a:r>
          </a:p>
        </p:txBody>
      </p:sp>
      <p:sp>
        <p:nvSpPr>
          <p:cNvPr id="3" name="Content Placeholder 2"/>
          <p:cNvSpPr>
            <a:spLocks noGrp="1"/>
          </p:cNvSpPr>
          <p:nvPr>
            <p:ph idx="1"/>
          </p:nvPr>
        </p:nvSpPr>
        <p:spPr/>
        <p:txBody>
          <a:bodyPr>
            <a:normAutofit/>
          </a:bodyPr>
          <a:lstStyle/>
          <a:p>
            <a:r>
              <a:rPr lang="en-AU" sz="3200" dirty="0"/>
              <a:t>Using different monomers results in different properties</a:t>
            </a:r>
          </a:p>
          <a:p>
            <a:r>
              <a:rPr lang="en-AU" sz="3200" dirty="0"/>
              <a:t>See 	</a:t>
            </a:r>
          </a:p>
          <a:p>
            <a:pPr lvl="1"/>
            <a:r>
              <a:rPr lang="en-AU" sz="3000" dirty="0"/>
              <a:t>Polyethylene</a:t>
            </a:r>
          </a:p>
          <a:p>
            <a:pPr lvl="1"/>
            <a:r>
              <a:rPr lang="en-AU" sz="3000" dirty="0" err="1"/>
              <a:t>Polypropene</a:t>
            </a:r>
            <a:endParaRPr lang="en-AU" sz="3000" dirty="0"/>
          </a:p>
          <a:p>
            <a:pPr lvl="1"/>
            <a:r>
              <a:rPr lang="en-AU" sz="3000" dirty="0"/>
              <a:t>Polyvinyl chloride</a:t>
            </a:r>
          </a:p>
          <a:p>
            <a:pPr lvl="1"/>
            <a:r>
              <a:rPr lang="en-AU" sz="3000" dirty="0"/>
              <a:t>Polytetrafluoroethylene</a:t>
            </a:r>
          </a:p>
          <a:p>
            <a:pPr lvl="1"/>
            <a:r>
              <a:rPr lang="en-AU" sz="3000" dirty="0" err="1"/>
              <a:t>poystyrene</a:t>
            </a:r>
            <a:endParaRPr lang="en-AU" sz="3000" dirty="0"/>
          </a:p>
          <a:p>
            <a:endParaRPr lang="en-AU" sz="3200" dirty="0"/>
          </a:p>
        </p:txBody>
      </p:sp>
    </p:spTree>
    <p:extLst>
      <p:ext uri="{BB962C8B-B14F-4D97-AF65-F5344CB8AC3E}">
        <p14:creationId xmlns:p14="http://schemas.microsoft.com/office/powerpoint/2010/main" val="979350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Polymer condensation</a:t>
            </a:r>
          </a:p>
        </p:txBody>
      </p:sp>
      <p:sp>
        <p:nvSpPr>
          <p:cNvPr id="3" name="Content Placeholder 2"/>
          <p:cNvSpPr>
            <a:spLocks noGrp="1"/>
          </p:cNvSpPr>
          <p:nvPr>
            <p:ph idx="1"/>
          </p:nvPr>
        </p:nvSpPr>
        <p:spPr/>
        <p:txBody>
          <a:bodyPr>
            <a:normAutofit/>
          </a:bodyPr>
          <a:lstStyle/>
          <a:p>
            <a:r>
              <a:rPr lang="en-US" sz="2800" dirty="0"/>
              <a:t>A chemical reaction in which two molecules react by eliminating a small molecule</a:t>
            </a:r>
          </a:p>
          <a:p>
            <a:r>
              <a:rPr lang="en-US" sz="2800" dirty="0"/>
              <a:t>A reaction of an alcohol and a carboxylic acid to form an ester is an example</a:t>
            </a:r>
          </a:p>
          <a:p>
            <a:r>
              <a:rPr lang="en-US" sz="2800" dirty="0"/>
              <a:t>A polymer can be formed if two different reactant molecules, each containing two functional groups are used</a:t>
            </a:r>
          </a:p>
        </p:txBody>
      </p:sp>
      <p:pic>
        <p:nvPicPr>
          <p:cNvPr id="4" name="Picture 3"/>
          <p:cNvPicPr>
            <a:picLocks noChangeAspect="1"/>
          </p:cNvPicPr>
          <p:nvPr/>
        </p:nvPicPr>
        <p:blipFill>
          <a:blip r:embed="rId2"/>
          <a:stretch>
            <a:fillRect/>
          </a:stretch>
        </p:blipFill>
        <p:spPr>
          <a:xfrm>
            <a:off x="539552" y="4797152"/>
            <a:ext cx="7315200" cy="1701800"/>
          </a:xfrm>
          <a:prstGeom prst="rect">
            <a:avLst/>
          </a:prstGeom>
        </p:spPr>
      </p:pic>
    </p:spTree>
    <p:extLst>
      <p:ext uri="{BB962C8B-B14F-4D97-AF65-F5344CB8AC3E}">
        <p14:creationId xmlns:p14="http://schemas.microsoft.com/office/powerpoint/2010/main" val="374061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Polyester </a:t>
            </a:r>
          </a:p>
        </p:txBody>
      </p:sp>
      <p:pic>
        <p:nvPicPr>
          <p:cNvPr id="4" name="Content Placeholder 3"/>
          <p:cNvPicPr>
            <a:picLocks noGrp="1" noChangeAspect="1"/>
          </p:cNvPicPr>
          <p:nvPr>
            <p:ph idx="1"/>
          </p:nvPr>
        </p:nvPicPr>
        <p:blipFill>
          <a:blip r:embed="rId2"/>
          <a:srcRect t="1073" b="1073"/>
          <a:stretch>
            <a:fillRect/>
          </a:stretch>
        </p:blipFill>
        <p:spPr/>
      </p:pic>
    </p:spTree>
    <p:extLst>
      <p:ext uri="{BB962C8B-B14F-4D97-AF65-F5344CB8AC3E}">
        <p14:creationId xmlns:p14="http://schemas.microsoft.com/office/powerpoint/2010/main" val="4146204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AU" sz="2800" dirty="0"/>
              <a:t>Polyethylene terephthalate (Dacron® or Terylene®)</a:t>
            </a:r>
          </a:p>
          <a:p>
            <a:r>
              <a:rPr lang="en-AU" sz="2800" dirty="0"/>
              <a:t>The reaction of </a:t>
            </a:r>
            <a:r>
              <a:rPr lang="en-AU" sz="2800" dirty="0" err="1"/>
              <a:t>terephthalic</a:t>
            </a:r>
            <a:r>
              <a:rPr lang="en-AU" sz="2800" dirty="0"/>
              <a:t> acid and          ethane-1,2-diol</a:t>
            </a:r>
          </a:p>
        </p:txBody>
      </p:sp>
      <p:sp>
        <p:nvSpPr>
          <p:cNvPr id="4" name="AutoShape 2" descr="Image result for polyethylene terephthala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5" name="AutoShape 4" descr="Image result for polyethylene terephthalat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176" name="Picture 8" descr="http://www.chemistryrules.me.uk/candrands/pe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068960"/>
            <a:ext cx="61150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19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Nylon</a:t>
            </a:r>
          </a:p>
        </p:txBody>
      </p:sp>
      <p:sp>
        <p:nvSpPr>
          <p:cNvPr id="3" name="Content Placeholder 2"/>
          <p:cNvSpPr>
            <a:spLocks noGrp="1"/>
          </p:cNvSpPr>
          <p:nvPr>
            <p:ph idx="1"/>
          </p:nvPr>
        </p:nvSpPr>
        <p:spPr/>
        <p:txBody>
          <a:bodyPr>
            <a:normAutofit/>
          </a:bodyPr>
          <a:lstStyle/>
          <a:p>
            <a:r>
              <a:rPr lang="en-AU" sz="2800" dirty="0"/>
              <a:t>Nylon is made by condensation polymerisation from the monomers </a:t>
            </a:r>
            <a:r>
              <a:rPr lang="en-AU" sz="2800" b="1" dirty="0" err="1"/>
              <a:t>dicarboxylic</a:t>
            </a:r>
            <a:r>
              <a:rPr lang="en-AU" sz="2800" b="1" dirty="0"/>
              <a:t> acid</a:t>
            </a:r>
            <a:r>
              <a:rPr lang="en-AU" sz="2800" dirty="0"/>
              <a:t> and </a:t>
            </a:r>
            <a:r>
              <a:rPr lang="en-AU" sz="2800" b="1" dirty="0" err="1"/>
              <a:t>diamine</a:t>
            </a:r>
            <a:r>
              <a:rPr lang="en-AU" sz="2800" dirty="0"/>
              <a:t>. </a:t>
            </a:r>
          </a:p>
        </p:txBody>
      </p:sp>
      <p:pic>
        <p:nvPicPr>
          <p:cNvPr id="1026" name="Picture 2" descr="http://www.chemistryrules.me.uk/junior/making_nyl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852936"/>
            <a:ext cx="59436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49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4186898"/>
              </p:ext>
            </p:extLst>
          </p:nvPr>
        </p:nvGraphicFramePr>
        <p:xfrm>
          <a:off x="539552" y="1556792"/>
          <a:ext cx="7056784" cy="5009086"/>
        </p:xfrm>
        <a:graphic>
          <a:graphicData uri="http://schemas.openxmlformats.org/drawingml/2006/table">
            <a:tbl>
              <a:tblPr/>
              <a:tblGrid>
                <a:gridCol w="1944216">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tblGrid>
              <a:tr h="126187">
                <a:tc>
                  <a:txBody>
                    <a:bodyPr/>
                    <a:lstStyle/>
                    <a:p>
                      <a:pPr algn="ctr"/>
                      <a:r>
                        <a:rPr lang="en-AU" sz="600"/>
                        <a:t>Name(s)</a:t>
                      </a:r>
                    </a:p>
                  </a:txBody>
                  <a:tcPr marL="13716" marR="13716" marT="13716" marB="13716" anchor="ctr">
                    <a:lnL>
                      <a:noFill/>
                    </a:lnL>
                    <a:lnR>
                      <a:noFill/>
                    </a:lnR>
                    <a:lnT>
                      <a:noFill/>
                    </a:lnT>
                    <a:lnB>
                      <a:noFill/>
                    </a:lnB>
                    <a:solidFill>
                      <a:srgbClr val="CCDDFF"/>
                    </a:solidFill>
                  </a:tcPr>
                </a:tc>
                <a:tc>
                  <a:txBody>
                    <a:bodyPr/>
                    <a:lstStyle/>
                    <a:p>
                      <a:pPr algn="ctr"/>
                      <a:r>
                        <a:rPr lang="en-AU" sz="600"/>
                        <a:t>Formula</a:t>
                      </a:r>
                    </a:p>
                  </a:txBody>
                  <a:tcPr marL="13716" marR="13716" marT="13716" marB="13716" anchor="ctr">
                    <a:lnL>
                      <a:noFill/>
                    </a:lnL>
                    <a:lnR>
                      <a:noFill/>
                    </a:lnR>
                    <a:lnT>
                      <a:noFill/>
                    </a:lnT>
                    <a:lnB>
                      <a:noFill/>
                    </a:lnB>
                    <a:solidFill>
                      <a:srgbClr val="CCDDFF"/>
                    </a:solidFill>
                  </a:tcPr>
                </a:tc>
                <a:tc>
                  <a:txBody>
                    <a:bodyPr/>
                    <a:lstStyle/>
                    <a:p>
                      <a:pPr algn="ctr"/>
                      <a:r>
                        <a:rPr lang="en-AU" sz="600"/>
                        <a:t>Monomer</a:t>
                      </a:r>
                    </a:p>
                  </a:txBody>
                  <a:tcPr marL="13716" marR="13716" marT="13716" marB="13716" anchor="ctr">
                    <a:lnL>
                      <a:noFill/>
                    </a:lnL>
                    <a:lnR>
                      <a:noFill/>
                    </a:lnR>
                    <a:lnT>
                      <a:noFill/>
                    </a:lnT>
                    <a:lnB>
                      <a:noFill/>
                    </a:lnB>
                    <a:solidFill>
                      <a:srgbClr val="CCDDFF"/>
                    </a:solidFill>
                  </a:tcPr>
                </a:tc>
                <a:tc>
                  <a:txBody>
                    <a:bodyPr/>
                    <a:lstStyle/>
                    <a:p>
                      <a:pPr algn="ctr"/>
                      <a:r>
                        <a:rPr lang="en-AU" sz="600"/>
                        <a:t>Properties</a:t>
                      </a:r>
                    </a:p>
                  </a:txBody>
                  <a:tcPr marL="13716" marR="13716" marT="13716" marB="13716" anchor="ctr">
                    <a:lnL>
                      <a:noFill/>
                    </a:lnL>
                    <a:lnR>
                      <a:noFill/>
                    </a:lnR>
                    <a:lnT>
                      <a:noFill/>
                    </a:lnT>
                    <a:lnB>
                      <a:noFill/>
                    </a:lnB>
                    <a:solidFill>
                      <a:srgbClr val="CCDDFF"/>
                    </a:solidFill>
                  </a:tcPr>
                </a:tc>
                <a:tc>
                  <a:txBody>
                    <a:bodyPr/>
                    <a:lstStyle/>
                    <a:p>
                      <a:pPr algn="ctr"/>
                      <a:r>
                        <a:rPr lang="en-AU" sz="600"/>
                        <a:t>Uses </a:t>
                      </a:r>
                    </a:p>
                  </a:txBody>
                  <a:tcPr marL="13716" marR="13716" marT="13716" marB="13716" anchor="ctr">
                    <a:lnL>
                      <a:noFill/>
                    </a:lnL>
                    <a:lnR>
                      <a:noFill/>
                    </a:lnR>
                    <a:lnT>
                      <a:noFill/>
                    </a:lnT>
                    <a:lnB>
                      <a:noFill/>
                    </a:lnB>
                    <a:solidFill>
                      <a:srgbClr val="CCDDFF"/>
                    </a:solidFill>
                  </a:tcPr>
                </a:tc>
                <a:extLst>
                  <a:ext uri="{0D108BD9-81ED-4DB2-BD59-A6C34878D82A}">
                    <a16:rowId xmlns:a16="http://schemas.microsoft.com/office/drawing/2014/main" val="10000"/>
                  </a:ext>
                </a:extLst>
              </a:tr>
              <a:tr h="323698">
                <a:tc>
                  <a:txBody>
                    <a:bodyPr/>
                    <a:lstStyle/>
                    <a:p>
                      <a:pPr algn="ctr"/>
                      <a:r>
                        <a:rPr lang="en-AU" sz="900" b="1" dirty="0"/>
                        <a:t>Polyethylene</a:t>
                      </a:r>
                      <a:br>
                        <a:rPr lang="en-AU" sz="900" dirty="0"/>
                      </a:br>
                      <a:r>
                        <a:rPr lang="en-AU" sz="900" dirty="0"/>
                        <a:t>low density (LDPE)</a:t>
                      </a:r>
                    </a:p>
                  </a:txBody>
                  <a:tcPr marL="13716" marR="13716" marT="13716" marB="13716" anchor="ctr">
                    <a:lnL>
                      <a:noFill/>
                    </a:lnL>
                    <a:lnR>
                      <a:noFill/>
                    </a:lnR>
                    <a:lnT>
                      <a:noFill/>
                    </a:lnT>
                    <a:lnB>
                      <a:noFill/>
                    </a:lnB>
                  </a:tcPr>
                </a:tc>
                <a:tc>
                  <a:txBody>
                    <a:bodyPr/>
                    <a:lstStyle/>
                    <a:p>
                      <a:pPr algn="ctr"/>
                      <a:r>
                        <a:rPr lang="en-AU" sz="900"/>
                        <a:t>–(CH</a:t>
                      </a:r>
                      <a:r>
                        <a:rPr lang="en-AU" sz="900" baseline="-25000"/>
                        <a:t>2</a:t>
                      </a:r>
                      <a:r>
                        <a:rPr lang="en-AU" sz="900"/>
                        <a:t>-CH</a:t>
                      </a:r>
                      <a:r>
                        <a:rPr lang="en-AU" sz="900" baseline="-25000"/>
                        <a:t>2</a:t>
                      </a:r>
                      <a:r>
                        <a:rPr lang="en-AU" sz="900"/>
                        <a:t>)</a:t>
                      </a:r>
                      <a:r>
                        <a:rPr lang="en-AU" sz="900" baseline="-25000"/>
                        <a:t>n</a:t>
                      </a:r>
                      <a:r>
                        <a:rPr lang="en-AU" sz="900"/>
                        <a:t>–</a:t>
                      </a:r>
                    </a:p>
                  </a:txBody>
                  <a:tcPr marL="13716" marR="13716" marT="13716" marB="13716" anchor="ctr">
                    <a:lnL>
                      <a:noFill/>
                    </a:lnL>
                    <a:lnR>
                      <a:noFill/>
                    </a:lnR>
                    <a:lnT>
                      <a:noFill/>
                    </a:lnT>
                    <a:lnB>
                      <a:noFill/>
                    </a:lnB>
                  </a:tcPr>
                </a:tc>
                <a:tc>
                  <a:txBody>
                    <a:bodyPr/>
                    <a:lstStyle/>
                    <a:p>
                      <a:pPr algn="ctr"/>
                      <a:r>
                        <a:rPr lang="en-AU" sz="900"/>
                        <a:t>ethylene</a:t>
                      </a:r>
                      <a:br>
                        <a:rPr lang="en-AU" sz="900"/>
                      </a:br>
                      <a:r>
                        <a:rPr lang="en-AU" sz="900"/>
                        <a:t>CH</a:t>
                      </a:r>
                      <a:r>
                        <a:rPr lang="en-AU" sz="900" baseline="-25000"/>
                        <a:t>2</a:t>
                      </a:r>
                      <a:r>
                        <a:rPr lang="en-AU" sz="900"/>
                        <a:t>=CH</a:t>
                      </a:r>
                      <a:r>
                        <a:rPr lang="en-AU" sz="900" baseline="-25000"/>
                        <a:t>2</a:t>
                      </a:r>
                      <a:endParaRPr lang="en-AU" sz="900"/>
                    </a:p>
                  </a:txBody>
                  <a:tcPr marL="13716" marR="13716" marT="13716" marB="13716" anchor="ctr">
                    <a:lnL>
                      <a:noFill/>
                    </a:lnL>
                    <a:lnR>
                      <a:noFill/>
                    </a:lnR>
                    <a:lnT>
                      <a:noFill/>
                    </a:lnT>
                    <a:lnB>
                      <a:noFill/>
                    </a:lnB>
                  </a:tcPr>
                </a:tc>
                <a:tc>
                  <a:txBody>
                    <a:bodyPr/>
                    <a:lstStyle/>
                    <a:p>
                      <a:pPr algn="ctr"/>
                      <a:r>
                        <a:rPr lang="en-AU" sz="900"/>
                        <a:t>soft, waxy solid</a:t>
                      </a:r>
                    </a:p>
                  </a:txBody>
                  <a:tcPr marL="13716" marR="13716" marT="13716" marB="13716" anchor="ctr">
                    <a:lnL>
                      <a:noFill/>
                    </a:lnL>
                    <a:lnR>
                      <a:noFill/>
                    </a:lnR>
                    <a:lnT>
                      <a:noFill/>
                    </a:lnT>
                    <a:lnB>
                      <a:noFill/>
                    </a:lnB>
                  </a:tcPr>
                </a:tc>
                <a:tc>
                  <a:txBody>
                    <a:bodyPr/>
                    <a:lstStyle/>
                    <a:p>
                      <a:pPr algn="ctr"/>
                      <a:r>
                        <a:rPr lang="en-AU" sz="900"/>
                        <a:t>film wrap, plastic bags</a:t>
                      </a:r>
                    </a:p>
                  </a:txBody>
                  <a:tcPr marL="13716" marR="13716" marT="13716" marB="13716" anchor="ctr">
                    <a:lnL>
                      <a:noFill/>
                    </a:lnL>
                    <a:lnR>
                      <a:noFill/>
                    </a:lnR>
                    <a:lnT>
                      <a:noFill/>
                    </a:lnT>
                    <a:lnB>
                      <a:noFill/>
                    </a:lnB>
                  </a:tcPr>
                </a:tc>
                <a:extLst>
                  <a:ext uri="{0D108BD9-81ED-4DB2-BD59-A6C34878D82A}">
                    <a16:rowId xmlns:a16="http://schemas.microsoft.com/office/drawing/2014/main" val="10001"/>
                  </a:ext>
                </a:extLst>
              </a:tr>
              <a:tr h="323698">
                <a:tc>
                  <a:txBody>
                    <a:bodyPr/>
                    <a:lstStyle/>
                    <a:p>
                      <a:pPr algn="ctr"/>
                      <a:r>
                        <a:rPr lang="en-AU" sz="900" b="1" dirty="0"/>
                        <a:t>Polyethylene</a:t>
                      </a:r>
                      <a:br>
                        <a:rPr lang="en-AU" sz="900" dirty="0"/>
                      </a:br>
                      <a:r>
                        <a:rPr lang="en-AU" sz="900" dirty="0"/>
                        <a:t>high density (HDPE)</a:t>
                      </a:r>
                    </a:p>
                  </a:txBody>
                  <a:tcPr marL="13716" marR="13716" marT="13716" marB="13716" anchor="ctr">
                    <a:lnL>
                      <a:noFill/>
                    </a:lnL>
                    <a:lnR>
                      <a:noFill/>
                    </a:lnR>
                    <a:lnT>
                      <a:noFill/>
                    </a:lnT>
                    <a:lnB>
                      <a:noFill/>
                    </a:lnB>
                  </a:tcPr>
                </a:tc>
                <a:tc>
                  <a:txBody>
                    <a:bodyPr/>
                    <a:lstStyle/>
                    <a:p>
                      <a:pPr algn="ctr"/>
                      <a:r>
                        <a:rPr lang="en-AU" sz="900" dirty="0"/>
                        <a:t>–(CH</a:t>
                      </a:r>
                      <a:r>
                        <a:rPr lang="en-AU" sz="900" baseline="-25000" dirty="0"/>
                        <a:t>2</a:t>
                      </a:r>
                      <a:r>
                        <a:rPr lang="en-AU" sz="900" dirty="0"/>
                        <a:t>-CH</a:t>
                      </a:r>
                      <a:r>
                        <a:rPr lang="en-AU" sz="900" baseline="-25000" dirty="0"/>
                        <a:t>2</a:t>
                      </a:r>
                      <a:r>
                        <a:rPr lang="en-AU" sz="900" dirty="0"/>
                        <a:t>)</a:t>
                      </a:r>
                      <a:r>
                        <a:rPr lang="en-AU" sz="900" baseline="-25000" dirty="0"/>
                        <a:t>n</a:t>
                      </a:r>
                      <a:r>
                        <a:rPr lang="en-AU" sz="900" dirty="0"/>
                        <a:t>–</a:t>
                      </a:r>
                    </a:p>
                  </a:txBody>
                  <a:tcPr marL="13716" marR="13716" marT="13716" marB="13716" anchor="ctr">
                    <a:lnL>
                      <a:noFill/>
                    </a:lnL>
                    <a:lnR>
                      <a:noFill/>
                    </a:lnR>
                    <a:lnT>
                      <a:noFill/>
                    </a:lnT>
                    <a:lnB>
                      <a:noFill/>
                    </a:lnB>
                  </a:tcPr>
                </a:tc>
                <a:tc>
                  <a:txBody>
                    <a:bodyPr/>
                    <a:lstStyle/>
                    <a:p>
                      <a:pPr algn="ctr"/>
                      <a:r>
                        <a:rPr lang="en-AU" sz="900"/>
                        <a:t>ethylene</a:t>
                      </a:r>
                      <a:br>
                        <a:rPr lang="en-AU" sz="900"/>
                      </a:br>
                      <a:r>
                        <a:rPr lang="en-AU" sz="900"/>
                        <a:t>CH</a:t>
                      </a:r>
                      <a:r>
                        <a:rPr lang="en-AU" sz="900" baseline="-25000"/>
                        <a:t>2</a:t>
                      </a:r>
                      <a:r>
                        <a:rPr lang="en-AU" sz="900"/>
                        <a:t>=CH</a:t>
                      </a:r>
                      <a:r>
                        <a:rPr lang="en-AU" sz="900" baseline="-25000"/>
                        <a:t>2</a:t>
                      </a:r>
                      <a:endParaRPr lang="en-AU" sz="900"/>
                    </a:p>
                  </a:txBody>
                  <a:tcPr marL="13716" marR="13716" marT="13716" marB="13716" anchor="ctr">
                    <a:lnL>
                      <a:noFill/>
                    </a:lnL>
                    <a:lnR>
                      <a:noFill/>
                    </a:lnR>
                    <a:lnT>
                      <a:noFill/>
                    </a:lnT>
                    <a:lnB>
                      <a:noFill/>
                    </a:lnB>
                  </a:tcPr>
                </a:tc>
                <a:tc>
                  <a:txBody>
                    <a:bodyPr/>
                    <a:lstStyle/>
                    <a:p>
                      <a:pPr algn="ctr"/>
                      <a:r>
                        <a:rPr lang="en-AU" sz="900"/>
                        <a:t>rigid, translucent solid</a:t>
                      </a:r>
                    </a:p>
                  </a:txBody>
                  <a:tcPr marL="13716" marR="13716" marT="13716" marB="13716" anchor="ctr">
                    <a:lnL>
                      <a:noFill/>
                    </a:lnL>
                    <a:lnR>
                      <a:noFill/>
                    </a:lnR>
                    <a:lnT>
                      <a:noFill/>
                    </a:lnT>
                    <a:lnB>
                      <a:noFill/>
                    </a:lnB>
                  </a:tcPr>
                </a:tc>
                <a:tc>
                  <a:txBody>
                    <a:bodyPr/>
                    <a:lstStyle/>
                    <a:p>
                      <a:pPr algn="ctr"/>
                      <a:r>
                        <a:rPr lang="en-AU" sz="900"/>
                        <a:t>electrical insulation</a:t>
                      </a:r>
                      <a:br>
                        <a:rPr lang="en-AU" sz="900"/>
                      </a:br>
                      <a:r>
                        <a:rPr lang="en-AU" sz="900"/>
                        <a:t>bottles, toys</a:t>
                      </a:r>
                    </a:p>
                  </a:txBody>
                  <a:tcPr marL="13716" marR="13716" marT="13716" marB="13716" anchor="ctr">
                    <a:lnL>
                      <a:noFill/>
                    </a:lnL>
                    <a:lnR>
                      <a:noFill/>
                    </a:lnR>
                    <a:lnT>
                      <a:noFill/>
                    </a:lnT>
                    <a:lnB>
                      <a:noFill/>
                    </a:lnB>
                  </a:tcPr>
                </a:tc>
                <a:extLst>
                  <a:ext uri="{0D108BD9-81ED-4DB2-BD59-A6C34878D82A}">
                    <a16:rowId xmlns:a16="http://schemas.microsoft.com/office/drawing/2014/main" val="10002"/>
                  </a:ext>
                </a:extLst>
              </a:tr>
              <a:tr h="422453">
                <a:tc>
                  <a:txBody>
                    <a:bodyPr/>
                    <a:lstStyle/>
                    <a:p>
                      <a:pPr algn="ctr"/>
                      <a:r>
                        <a:rPr lang="en-AU" sz="900" b="1"/>
                        <a:t>Polypropylene</a:t>
                      </a:r>
                      <a:br>
                        <a:rPr lang="en-AU" sz="900"/>
                      </a:br>
                      <a:r>
                        <a:rPr lang="en-AU" sz="900"/>
                        <a:t>(PP) different grades</a:t>
                      </a:r>
                    </a:p>
                  </a:txBody>
                  <a:tcPr marL="13716" marR="13716" marT="13716" marB="13716" anchor="ctr">
                    <a:lnL>
                      <a:noFill/>
                    </a:lnL>
                    <a:lnR>
                      <a:noFill/>
                    </a:lnR>
                    <a:lnT>
                      <a:noFill/>
                    </a:lnT>
                    <a:lnB>
                      <a:noFill/>
                    </a:lnB>
                  </a:tcPr>
                </a:tc>
                <a:tc>
                  <a:txBody>
                    <a:bodyPr/>
                    <a:lstStyle/>
                    <a:p>
                      <a:pPr algn="ctr"/>
                      <a:r>
                        <a:rPr lang="en-AU" sz="900" dirty="0"/>
                        <a:t>–[CH</a:t>
                      </a:r>
                      <a:r>
                        <a:rPr lang="en-AU" sz="900" baseline="-25000" dirty="0"/>
                        <a:t>2</a:t>
                      </a:r>
                      <a:r>
                        <a:rPr lang="en-AU" sz="900" dirty="0"/>
                        <a:t>-CH(CH</a:t>
                      </a:r>
                      <a:r>
                        <a:rPr lang="en-AU" sz="900" baseline="-25000" dirty="0"/>
                        <a:t>3</a:t>
                      </a:r>
                      <a:r>
                        <a:rPr lang="en-AU" sz="900" dirty="0"/>
                        <a:t>)]</a:t>
                      </a:r>
                      <a:r>
                        <a:rPr lang="en-AU" sz="900" baseline="-25000" dirty="0"/>
                        <a:t>n</a:t>
                      </a:r>
                      <a:r>
                        <a:rPr lang="en-AU" sz="900" dirty="0"/>
                        <a:t>–</a:t>
                      </a:r>
                    </a:p>
                  </a:txBody>
                  <a:tcPr marL="13716" marR="13716" marT="13716" marB="13716" anchor="ctr">
                    <a:lnL>
                      <a:noFill/>
                    </a:lnL>
                    <a:lnR>
                      <a:noFill/>
                    </a:lnR>
                    <a:lnT>
                      <a:noFill/>
                    </a:lnT>
                    <a:lnB>
                      <a:noFill/>
                    </a:lnB>
                  </a:tcPr>
                </a:tc>
                <a:tc>
                  <a:txBody>
                    <a:bodyPr/>
                    <a:lstStyle/>
                    <a:p>
                      <a:pPr algn="ctr"/>
                      <a:r>
                        <a:rPr lang="en-AU" sz="900"/>
                        <a:t>propylene</a:t>
                      </a:r>
                      <a:br>
                        <a:rPr lang="en-AU" sz="900"/>
                      </a:br>
                      <a:r>
                        <a:rPr lang="en-AU" sz="900"/>
                        <a:t>CH</a:t>
                      </a:r>
                      <a:r>
                        <a:rPr lang="en-AU" sz="900" baseline="-25000"/>
                        <a:t>2</a:t>
                      </a:r>
                      <a:r>
                        <a:rPr lang="en-AU" sz="900"/>
                        <a:t>=CHCH</a:t>
                      </a:r>
                      <a:r>
                        <a:rPr lang="en-AU" sz="900" baseline="-25000"/>
                        <a:t>3</a:t>
                      </a:r>
                      <a:endParaRPr lang="en-AU" sz="900"/>
                    </a:p>
                  </a:txBody>
                  <a:tcPr marL="13716" marR="13716" marT="13716" marB="13716" anchor="ctr">
                    <a:lnL>
                      <a:noFill/>
                    </a:lnL>
                    <a:lnR>
                      <a:noFill/>
                    </a:lnR>
                    <a:lnT>
                      <a:noFill/>
                    </a:lnT>
                    <a:lnB>
                      <a:noFill/>
                    </a:lnB>
                  </a:tcPr>
                </a:tc>
                <a:tc>
                  <a:txBody>
                    <a:bodyPr/>
                    <a:lstStyle/>
                    <a:p>
                      <a:pPr algn="ctr"/>
                      <a:r>
                        <a:rPr lang="en-AU" sz="900" u="sng"/>
                        <a:t>atactic</a:t>
                      </a:r>
                      <a:r>
                        <a:rPr lang="en-AU" sz="900"/>
                        <a:t>: soft, elastic solid</a:t>
                      </a:r>
                      <a:br>
                        <a:rPr lang="en-AU" sz="900"/>
                      </a:br>
                      <a:r>
                        <a:rPr lang="en-AU" sz="900" u="sng"/>
                        <a:t>isotactic</a:t>
                      </a:r>
                      <a:r>
                        <a:rPr lang="en-AU" sz="900"/>
                        <a:t>: hard, strong solid</a:t>
                      </a:r>
                    </a:p>
                  </a:txBody>
                  <a:tcPr marL="13716" marR="13716" marT="13716" marB="13716" anchor="ctr">
                    <a:lnL>
                      <a:noFill/>
                    </a:lnL>
                    <a:lnR>
                      <a:noFill/>
                    </a:lnR>
                    <a:lnT>
                      <a:noFill/>
                    </a:lnT>
                    <a:lnB>
                      <a:noFill/>
                    </a:lnB>
                  </a:tcPr>
                </a:tc>
                <a:tc>
                  <a:txBody>
                    <a:bodyPr/>
                    <a:lstStyle/>
                    <a:p>
                      <a:pPr algn="ctr"/>
                      <a:r>
                        <a:rPr lang="en-AU" sz="900"/>
                        <a:t>similar to LDPE</a:t>
                      </a:r>
                      <a:br>
                        <a:rPr lang="en-AU" sz="900"/>
                      </a:br>
                      <a:r>
                        <a:rPr lang="en-AU" sz="900"/>
                        <a:t>carpet, upholstery</a:t>
                      </a:r>
                    </a:p>
                  </a:txBody>
                  <a:tcPr marL="13716" marR="13716" marT="13716" marB="13716" anchor="ctr">
                    <a:lnL>
                      <a:noFill/>
                    </a:lnL>
                    <a:lnR>
                      <a:noFill/>
                    </a:lnR>
                    <a:lnT>
                      <a:noFill/>
                    </a:lnT>
                    <a:lnB>
                      <a:noFill/>
                    </a:lnB>
                  </a:tcPr>
                </a:tc>
                <a:extLst>
                  <a:ext uri="{0D108BD9-81ED-4DB2-BD59-A6C34878D82A}">
                    <a16:rowId xmlns:a16="http://schemas.microsoft.com/office/drawing/2014/main" val="10003"/>
                  </a:ext>
                </a:extLst>
              </a:tr>
              <a:tr h="323698">
                <a:tc>
                  <a:txBody>
                    <a:bodyPr/>
                    <a:lstStyle/>
                    <a:p>
                      <a:pPr algn="ctr"/>
                      <a:r>
                        <a:rPr lang="en-AU" sz="900" b="1"/>
                        <a:t>Poly(vinyl chloride)</a:t>
                      </a:r>
                      <a:br>
                        <a:rPr lang="en-AU" sz="900"/>
                      </a:br>
                      <a:r>
                        <a:rPr lang="en-AU" sz="900"/>
                        <a:t>(PVC)</a:t>
                      </a:r>
                    </a:p>
                  </a:txBody>
                  <a:tcPr marL="13716" marR="13716" marT="13716" marB="13716" anchor="ctr">
                    <a:lnL>
                      <a:noFill/>
                    </a:lnL>
                    <a:lnR>
                      <a:noFill/>
                    </a:lnR>
                    <a:lnT>
                      <a:noFill/>
                    </a:lnT>
                    <a:lnB>
                      <a:noFill/>
                    </a:lnB>
                  </a:tcPr>
                </a:tc>
                <a:tc>
                  <a:txBody>
                    <a:bodyPr/>
                    <a:lstStyle/>
                    <a:p>
                      <a:pPr algn="ctr"/>
                      <a:r>
                        <a:rPr lang="en-AU" sz="900" dirty="0"/>
                        <a:t>–(CH</a:t>
                      </a:r>
                      <a:r>
                        <a:rPr lang="en-AU" sz="900" baseline="-25000" dirty="0"/>
                        <a:t>2</a:t>
                      </a:r>
                      <a:r>
                        <a:rPr lang="en-AU" sz="900" dirty="0"/>
                        <a:t>-CHCl)</a:t>
                      </a:r>
                      <a:r>
                        <a:rPr lang="en-AU" sz="900" baseline="-25000" dirty="0"/>
                        <a:t>n</a:t>
                      </a:r>
                      <a:r>
                        <a:rPr lang="en-AU" sz="900" dirty="0"/>
                        <a:t>–</a:t>
                      </a:r>
                    </a:p>
                  </a:txBody>
                  <a:tcPr marL="13716" marR="13716" marT="13716" marB="13716" anchor="ctr">
                    <a:lnL>
                      <a:noFill/>
                    </a:lnL>
                    <a:lnR>
                      <a:noFill/>
                    </a:lnR>
                    <a:lnT>
                      <a:noFill/>
                    </a:lnT>
                    <a:lnB>
                      <a:noFill/>
                    </a:lnB>
                  </a:tcPr>
                </a:tc>
                <a:tc>
                  <a:txBody>
                    <a:bodyPr/>
                    <a:lstStyle/>
                    <a:p>
                      <a:pPr algn="ctr"/>
                      <a:r>
                        <a:rPr lang="en-AU" sz="900"/>
                        <a:t>vinyl chloride</a:t>
                      </a:r>
                      <a:br>
                        <a:rPr lang="en-AU" sz="900"/>
                      </a:br>
                      <a:r>
                        <a:rPr lang="en-AU" sz="900"/>
                        <a:t>CH</a:t>
                      </a:r>
                      <a:r>
                        <a:rPr lang="en-AU" sz="900" baseline="-25000"/>
                        <a:t>2</a:t>
                      </a:r>
                      <a:r>
                        <a:rPr lang="en-AU" sz="900"/>
                        <a:t>=CHCl</a:t>
                      </a:r>
                    </a:p>
                  </a:txBody>
                  <a:tcPr marL="13716" marR="13716" marT="13716" marB="13716" anchor="ctr">
                    <a:lnL>
                      <a:noFill/>
                    </a:lnL>
                    <a:lnR>
                      <a:noFill/>
                    </a:lnR>
                    <a:lnT>
                      <a:noFill/>
                    </a:lnT>
                    <a:lnB>
                      <a:noFill/>
                    </a:lnB>
                  </a:tcPr>
                </a:tc>
                <a:tc>
                  <a:txBody>
                    <a:bodyPr/>
                    <a:lstStyle/>
                    <a:p>
                      <a:pPr algn="ctr"/>
                      <a:r>
                        <a:rPr lang="en-AU" sz="900"/>
                        <a:t>strong rigid solid</a:t>
                      </a:r>
                    </a:p>
                  </a:txBody>
                  <a:tcPr marL="13716" marR="13716" marT="13716" marB="13716" anchor="ctr">
                    <a:lnL>
                      <a:noFill/>
                    </a:lnL>
                    <a:lnR>
                      <a:noFill/>
                    </a:lnR>
                    <a:lnT>
                      <a:noFill/>
                    </a:lnT>
                    <a:lnB>
                      <a:noFill/>
                    </a:lnB>
                  </a:tcPr>
                </a:tc>
                <a:tc>
                  <a:txBody>
                    <a:bodyPr/>
                    <a:lstStyle/>
                    <a:p>
                      <a:pPr algn="ctr"/>
                      <a:r>
                        <a:rPr lang="en-AU" sz="900"/>
                        <a:t>pipes, siding, flooring</a:t>
                      </a:r>
                    </a:p>
                  </a:txBody>
                  <a:tcPr marL="13716" marR="13716" marT="13716" marB="13716" anchor="ctr">
                    <a:lnL>
                      <a:noFill/>
                    </a:lnL>
                    <a:lnR>
                      <a:noFill/>
                    </a:lnR>
                    <a:lnT>
                      <a:noFill/>
                    </a:lnT>
                    <a:lnB>
                      <a:noFill/>
                    </a:lnB>
                  </a:tcPr>
                </a:tc>
                <a:extLst>
                  <a:ext uri="{0D108BD9-81ED-4DB2-BD59-A6C34878D82A}">
                    <a16:rowId xmlns:a16="http://schemas.microsoft.com/office/drawing/2014/main" val="10004"/>
                  </a:ext>
                </a:extLst>
              </a:tr>
              <a:tr h="323698">
                <a:tc>
                  <a:txBody>
                    <a:bodyPr/>
                    <a:lstStyle/>
                    <a:p>
                      <a:pPr algn="ctr"/>
                      <a:r>
                        <a:rPr lang="en-AU" sz="900" b="1"/>
                        <a:t>Poly(vinylidene chloride)</a:t>
                      </a:r>
                      <a:br>
                        <a:rPr lang="en-AU" sz="900"/>
                      </a:br>
                      <a:r>
                        <a:rPr lang="en-AU" sz="900"/>
                        <a:t>(Saran A)</a:t>
                      </a:r>
                    </a:p>
                  </a:txBody>
                  <a:tcPr marL="13716" marR="13716" marT="13716" marB="13716" anchor="ctr">
                    <a:lnL>
                      <a:noFill/>
                    </a:lnL>
                    <a:lnR>
                      <a:noFill/>
                    </a:lnR>
                    <a:lnT>
                      <a:noFill/>
                    </a:lnT>
                    <a:lnB>
                      <a:noFill/>
                    </a:lnB>
                  </a:tcPr>
                </a:tc>
                <a:tc>
                  <a:txBody>
                    <a:bodyPr/>
                    <a:lstStyle/>
                    <a:p>
                      <a:pPr algn="ctr"/>
                      <a:r>
                        <a:rPr lang="en-AU" sz="900" dirty="0"/>
                        <a:t>–(CH</a:t>
                      </a:r>
                      <a:r>
                        <a:rPr lang="en-AU" sz="900" baseline="-25000" dirty="0"/>
                        <a:t>2</a:t>
                      </a:r>
                      <a:r>
                        <a:rPr lang="en-AU" sz="900" dirty="0"/>
                        <a:t>-CCl</a:t>
                      </a:r>
                      <a:r>
                        <a:rPr lang="en-AU" sz="900" baseline="-25000" dirty="0"/>
                        <a:t>2</a:t>
                      </a:r>
                      <a:r>
                        <a:rPr lang="en-AU" sz="900" dirty="0"/>
                        <a:t>)</a:t>
                      </a:r>
                      <a:r>
                        <a:rPr lang="en-AU" sz="900" baseline="-25000" dirty="0"/>
                        <a:t>n</a:t>
                      </a:r>
                      <a:r>
                        <a:rPr lang="en-AU" sz="900" dirty="0"/>
                        <a:t>–</a:t>
                      </a:r>
                    </a:p>
                  </a:txBody>
                  <a:tcPr marL="13716" marR="13716" marT="13716" marB="13716" anchor="ctr">
                    <a:lnL>
                      <a:noFill/>
                    </a:lnL>
                    <a:lnR>
                      <a:noFill/>
                    </a:lnR>
                    <a:lnT>
                      <a:noFill/>
                    </a:lnT>
                    <a:lnB>
                      <a:noFill/>
                    </a:lnB>
                  </a:tcPr>
                </a:tc>
                <a:tc>
                  <a:txBody>
                    <a:bodyPr/>
                    <a:lstStyle/>
                    <a:p>
                      <a:pPr algn="ctr"/>
                      <a:r>
                        <a:rPr lang="en-AU" sz="900"/>
                        <a:t>vinylidene chloride</a:t>
                      </a:r>
                      <a:br>
                        <a:rPr lang="en-AU" sz="900"/>
                      </a:br>
                      <a:r>
                        <a:rPr lang="en-AU" sz="900"/>
                        <a:t>CH</a:t>
                      </a:r>
                      <a:r>
                        <a:rPr lang="en-AU" sz="900" baseline="-25000"/>
                        <a:t>2</a:t>
                      </a:r>
                      <a:r>
                        <a:rPr lang="en-AU" sz="900"/>
                        <a:t>=CCl</a:t>
                      </a:r>
                      <a:r>
                        <a:rPr lang="en-AU" sz="900" baseline="-25000"/>
                        <a:t>2</a:t>
                      </a:r>
                      <a:endParaRPr lang="en-AU" sz="900"/>
                    </a:p>
                  </a:txBody>
                  <a:tcPr marL="13716" marR="13716" marT="13716" marB="13716" anchor="ctr">
                    <a:lnL>
                      <a:noFill/>
                    </a:lnL>
                    <a:lnR>
                      <a:noFill/>
                    </a:lnR>
                    <a:lnT>
                      <a:noFill/>
                    </a:lnT>
                    <a:lnB>
                      <a:noFill/>
                    </a:lnB>
                  </a:tcPr>
                </a:tc>
                <a:tc>
                  <a:txBody>
                    <a:bodyPr/>
                    <a:lstStyle/>
                    <a:p>
                      <a:pPr algn="ctr"/>
                      <a:r>
                        <a:rPr lang="en-AU" sz="900"/>
                        <a:t>dense, high-melting solid</a:t>
                      </a:r>
                    </a:p>
                  </a:txBody>
                  <a:tcPr marL="13716" marR="13716" marT="13716" marB="13716" anchor="ctr">
                    <a:lnL>
                      <a:noFill/>
                    </a:lnL>
                    <a:lnR>
                      <a:noFill/>
                    </a:lnR>
                    <a:lnT>
                      <a:noFill/>
                    </a:lnT>
                    <a:lnB>
                      <a:noFill/>
                    </a:lnB>
                  </a:tcPr>
                </a:tc>
                <a:tc>
                  <a:txBody>
                    <a:bodyPr/>
                    <a:lstStyle/>
                    <a:p>
                      <a:pPr algn="ctr"/>
                      <a:r>
                        <a:rPr lang="en-AU" sz="900"/>
                        <a:t>seat covers, films</a:t>
                      </a:r>
                    </a:p>
                  </a:txBody>
                  <a:tcPr marL="13716" marR="13716" marT="13716" marB="13716" anchor="ctr">
                    <a:lnL>
                      <a:noFill/>
                    </a:lnL>
                    <a:lnR>
                      <a:noFill/>
                    </a:lnR>
                    <a:lnT>
                      <a:noFill/>
                    </a:lnT>
                    <a:lnB>
                      <a:noFill/>
                    </a:lnB>
                  </a:tcPr>
                </a:tc>
                <a:extLst>
                  <a:ext uri="{0D108BD9-81ED-4DB2-BD59-A6C34878D82A}">
                    <a16:rowId xmlns:a16="http://schemas.microsoft.com/office/drawing/2014/main" val="10005"/>
                  </a:ext>
                </a:extLst>
              </a:tr>
              <a:tr h="521208">
                <a:tc>
                  <a:txBody>
                    <a:bodyPr/>
                    <a:lstStyle/>
                    <a:p>
                      <a:pPr algn="ctr"/>
                      <a:r>
                        <a:rPr lang="en-AU" sz="900" b="1"/>
                        <a:t>Polystyrene</a:t>
                      </a:r>
                      <a:br>
                        <a:rPr lang="en-AU" sz="900"/>
                      </a:br>
                      <a:r>
                        <a:rPr lang="en-AU" sz="900"/>
                        <a:t>(PS)</a:t>
                      </a:r>
                    </a:p>
                  </a:txBody>
                  <a:tcPr marL="13716" marR="13716" marT="13716" marB="13716" anchor="ctr">
                    <a:lnL>
                      <a:noFill/>
                    </a:lnL>
                    <a:lnR>
                      <a:noFill/>
                    </a:lnR>
                    <a:lnT>
                      <a:noFill/>
                    </a:lnT>
                    <a:lnB>
                      <a:noFill/>
                    </a:lnB>
                  </a:tcPr>
                </a:tc>
                <a:tc>
                  <a:txBody>
                    <a:bodyPr/>
                    <a:lstStyle/>
                    <a:p>
                      <a:pPr algn="ctr"/>
                      <a:r>
                        <a:rPr lang="en-AU" sz="900" dirty="0"/>
                        <a:t>–[CH</a:t>
                      </a:r>
                      <a:r>
                        <a:rPr lang="en-AU" sz="900" baseline="-25000" dirty="0"/>
                        <a:t>2</a:t>
                      </a:r>
                      <a:r>
                        <a:rPr lang="en-AU" sz="900" dirty="0"/>
                        <a:t>-CH(C</a:t>
                      </a:r>
                      <a:r>
                        <a:rPr lang="en-AU" sz="900" baseline="-25000" dirty="0"/>
                        <a:t>6</a:t>
                      </a:r>
                      <a:r>
                        <a:rPr lang="en-AU" sz="900" dirty="0"/>
                        <a:t>H</a:t>
                      </a:r>
                      <a:r>
                        <a:rPr lang="en-AU" sz="900" baseline="-25000" dirty="0"/>
                        <a:t>5</a:t>
                      </a:r>
                      <a:r>
                        <a:rPr lang="en-AU" sz="900" dirty="0"/>
                        <a:t>)]</a:t>
                      </a:r>
                      <a:r>
                        <a:rPr lang="en-AU" sz="900" baseline="-25000" dirty="0"/>
                        <a:t>n</a:t>
                      </a:r>
                      <a:r>
                        <a:rPr lang="en-AU" sz="900" dirty="0"/>
                        <a:t>–</a:t>
                      </a:r>
                    </a:p>
                  </a:txBody>
                  <a:tcPr marL="13716" marR="13716" marT="13716" marB="13716" anchor="ctr">
                    <a:lnL>
                      <a:noFill/>
                    </a:lnL>
                    <a:lnR>
                      <a:noFill/>
                    </a:lnR>
                    <a:lnT>
                      <a:noFill/>
                    </a:lnT>
                    <a:lnB>
                      <a:noFill/>
                    </a:lnB>
                  </a:tcPr>
                </a:tc>
                <a:tc>
                  <a:txBody>
                    <a:bodyPr/>
                    <a:lstStyle/>
                    <a:p>
                      <a:pPr algn="ctr"/>
                      <a:r>
                        <a:rPr lang="en-AU" sz="900"/>
                        <a:t>styrene</a:t>
                      </a:r>
                      <a:br>
                        <a:rPr lang="en-AU" sz="900"/>
                      </a:br>
                      <a:r>
                        <a:rPr lang="en-AU" sz="900"/>
                        <a:t>CH</a:t>
                      </a:r>
                      <a:r>
                        <a:rPr lang="en-AU" sz="900" baseline="-25000"/>
                        <a:t>2</a:t>
                      </a:r>
                      <a:r>
                        <a:rPr lang="en-AU" sz="900"/>
                        <a:t>=CHC</a:t>
                      </a:r>
                      <a:r>
                        <a:rPr lang="en-AU" sz="900" baseline="-25000"/>
                        <a:t>6</a:t>
                      </a:r>
                      <a:r>
                        <a:rPr lang="en-AU" sz="900"/>
                        <a:t>H</a:t>
                      </a:r>
                      <a:r>
                        <a:rPr lang="en-AU" sz="900" baseline="-25000"/>
                        <a:t>5</a:t>
                      </a:r>
                      <a:endParaRPr lang="en-AU" sz="900"/>
                    </a:p>
                  </a:txBody>
                  <a:tcPr marL="13716" marR="13716" marT="13716" marB="13716" anchor="ctr">
                    <a:lnL>
                      <a:noFill/>
                    </a:lnL>
                    <a:lnR>
                      <a:noFill/>
                    </a:lnR>
                    <a:lnT>
                      <a:noFill/>
                    </a:lnT>
                    <a:lnB>
                      <a:noFill/>
                    </a:lnB>
                  </a:tcPr>
                </a:tc>
                <a:tc>
                  <a:txBody>
                    <a:bodyPr/>
                    <a:lstStyle/>
                    <a:p>
                      <a:pPr algn="ctr"/>
                      <a:r>
                        <a:rPr lang="en-AU" sz="900"/>
                        <a:t>hard, rigid, clear solid</a:t>
                      </a:r>
                      <a:br>
                        <a:rPr lang="en-AU" sz="900"/>
                      </a:br>
                      <a:r>
                        <a:rPr lang="en-AU" sz="900"/>
                        <a:t>soluble in organic solvents</a:t>
                      </a:r>
                    </a:p>
                  </a:txBody>
                  <a:tcPr marL="13716" marR="13716" marT="13716" marB="13716" anchor="ctr">
                    <a:lnL>
                      <a:noFill/>
                    </a:lnL>
                    <a:lnR>
                      <a:noFill/>
                    </a:lnR>
                    <a:lnT>
                      <a:noFill/>
                    </a:lnT>
                    <a:lnB>
                      <a:noFill/>
                    </a:lnB>
                  </a:tcPr>
                </a:tc>
                <a:tc>
                  <a:txBody>
                    <a:bodyPr/>
                    <a:lstStyle/>
                    <a:p>
                      <a:pPr algn="ctr"/>
                      <a:r>
                        <a:rPr lang="en-AU" sz="900"/>
                        <a:t>toys, cabinets</a:t>
                      </a:r>
                      <a:br>
                        <a:rPr lang="en-AU" sz="900"/>
                      </a:br>
                      <a:r>
                        <a:rPr lang="en-AU" sz="900"/>
                        <a:t>packaging (foamed)</a:t>
                      </a:r>
                    </a:p>
                  </a:txBody>
                  <a:tcPr marL="13716" marR="13716" marT="13716" marB="13716" anchor="ctr">
                    <a:lnL>
                      <a:noFill/>
                    </a:lnL>
                    <a:lnR>
                      <a:noFill/>
                    </a:lnR>
                    <a:lnT>
                      <a:noFill/>
                    </a:lnT>
                    <a:lnB>
                      <a:noFill/>
                    </a:lnB>
                  </a:tcPr>
                </a:tc>
                <a:extLst>
                  <a:ext uri="{0D108BD9-81ED-4DB2-BD59-A6C34878D82A}">
                    <a16:rowId xmlns:a16="http://schemas.microsoft.com/office/drawing/2014/main" val="10006"/>
                  </a:ext>
                </a:extLst>
              </a:tr>
              <a:tr h="521208">
                <a:tc>
                  <a:txBody>
                    <a:bodyPr/>
                    <a:lstStyle/>
                    <a:p>
                      <a:pPr algn="ctr"/>
                      <a:r>
                        <a:rPr lang="en-AU" sz="900" b="1"/>
                        <a:t>Polyacrylonitrile</a:t>
                      </a:r>
                      <a:br>
                        <a:rPr lang="en-AU" sz="900"/>
                      </a:br>
                      <a:r>
                        <a:rPr lang="en-AU" sz="900"/>
                        <a:t>(PAN, Orlon, Acrilan)</a:t>
                      </a:r>
                    </a:p>
                  </a:txBody>
                  <a:tcPr marL="13716" marR="13716" marT="13716" marB="13716" anchor="ctr">
                    <a:lnL>
                      <a:noFill/>
                    </a:lnL>
                    <a:lnR>
                      <a:noFill/>
                    </a:lnR>
                    <a:lnT>
                      <a:noFill/>
                    </a:lnT>
                    <a:lnB>
                      <a:noFill/>
                    </a:lnB>
                  </a:tcPr>
                </a:tc>
                <a:tc>
                  <a:txBody>
                    <a:bodyPr/>
                    <a:lstStyle/>
                    <a:p>
                      <a:pPr algn="ctr"/>
                      <a:r>
                        <a:rPr lang="en-AU" sz="900" dirty="0"/>
                        <a:t>–(CH</a:t>
                      </a:r>
                      <a:r>
                        <a:rPr lang="en-AU" sz="900" baseline="-25000" dirty="0"/>
                        <a:t>2</a:t>
                      </a:r>
                      <a:r>
                        <a:rPr lang="en-AU" sz="900" dirty="0"/>
                        <a:t>-CHCN)</a:t>
                      </a:r>
                      <a:r>
                        <a:rPr lang="en-AU" sz="900" baseline="-25000" dirty="0"/>
                        <a:t>n</a:t>
                      </a:r>
                      <a:r>
                        <a:rPr lang="en-AU" sz="900" dirty="0"/>
                        <a:t>–</a:t>
                      </a:r>
                    </a:p>
                  </a:txBody>
                  <a:tcPr marL="13716" marR="13716" marT="13716" marB="13716" anchor="ctr">
                    <a:lnL>
                      <a:noFill/>
                    </a:lnL>
                    <a:lnR>
                      <a:noFill/>
                    </a:lnR>
                    <a:lnT>
                      <a:noFill/>
                    </a:lnT>
                    <a:lnB>
                      <a:noFill/>
                    </a:lnB>
                  </a:tcPr>
                </a:tc>
                <a:tc>
                  <a:txBody>
                    <a:bodyPr/>
                    <a:lstStyle/>
                    <a:p>
                      <a:pPr algn="ctr"/>
                      <a:r>
                        <a:rPr lang="en-AU" sz="900"/>
                        <a:t>acrylonitrile</a:t>
                      </a:r>
                      <a:br>
                        <a:rPr lang="en-AU" sz="900"/>
                      </a:br>
                      <a:r>
                        <a:rPr lang="en-AU" sz="900"/>
                        <a:t>CH</a:t>
                      </a:r>
                      <a:r>
                        <a:rPr lang="en-AU" sz="900" baseline="-25000"/>
                        <a:t>2</a:t>
                      </a:r>
                      <a:r>
                        <a:rPr lang="en-AU" sz="900"/>
                        <a:t>=CHCN</a:t>
                      </a:r>
                    </a:p>
                  </a:txBody>
                  <a:tcPr marL="13716" marR="13716" marT="13716" marB="13716" anchor="ctr">
                    <a:lnL>
                      <a:noFill/>
                    </a:lnL>
                    <a:lnR>
                      <a:noFill/>
                    </a:lnR>
                    <a:lnT>
                      <a:noFill/>
                    </a:lnT>
                    <a:lnB>
                      <a:noFill/>
                    </a:lnB>
                  </a:tcPr>
                </a:tc>
                <a:tc>
                  <a:txBody>
                    <a:bodyPr/>
                    <a:lstStyle/>
                    <a:p>
                      <a:pPr algn="ctr"/>
                      <a:r>
                        <a:rPr lang="en-AU" sz="900"/>
                        <a:t>high-melting solid</a:t>
                      </a:r>
                      <a:br>
                        <a:rPr lang="en-AU" sz="900"/>
                      </a:br>
                      <a:r>
                        <a:rPr lang="en-AU" sz="900"/>
                        <a:t>soluble in organic solvents</a:t>
                      </a:r>
                    </a:p>
                  </a:txBody>
                  <a:tcPr marL="13716" marR="13716" marT="13716" marB="13716" anchor="ctr">
                    <a:lnL>
                      <a:noFill/>
                    </a:lnL>
                    <a:lnR>
                      <a:noFill/>
                    </a:lnR>
                    <a:lnT>
                      <a:noFill/>
                    </a:lnT>
                    <a:lnB>
                      <a:noFill/>
                    </a:lnB>
                  </a:tcPr>
                </a:tc>
                <a:tc>
                  <a:txBody>
                    <a:bodyPr/>
                    <a:lstStyle/>
                    <a:p>
                      <a:pPr algn="ctr"/>
                      <a:r>
                        <a:rPr lang="en-AU" sz="900"/>
                        <a:t>rugs, blankets</a:t>
                      </a:r>
                      <a:br>
                        <a:rPr lang="en-AU" sz="900"/>
                      </a:br>
                      <a:r>
                        <a:rPr lang="en-AU" sz="900"/>
                        <a:t>clothing</a:t>
                      </a:r>
                    </a:p>
                  </a:txBody>
                  <a:tcPr marL="13716" marR="13716" marT="13716" marB="13716" anchor="ctr">
                    <a:lnL>
                      <a:noFill/>
                    </a:lnL>
                    <a:lnR>
                      <a:noFill/>
                    </a:lnR>
                    <a:lnT>
                      <a:noFill/>
                    </a:lnT>
                    <a:lnB>
                      <a:noFill/>
                    </a:lnB>
                  </a:tcPr>
                </a:tc>
                <a:extLst>
                  <a:ext uri="{0D108BD9-81ED-4DB2-BD59-A6C34878D82A}">
                    <a16:rowId xmlns:a16="http://schemas.microsoft.com/office/drawing/2014/main" val="10007"/>
                  </a:ext>
                </a:extLst>
              </a:tr>
              <a:tr h="422453">
                <a:tc>
                  <a:txBody>
                    <a:bodyPr/>
                    <a:lstStyle/>
                    <a:p>
                      <a:pPr algn="ctr"/>
                      <a:r>
                        <a:rPr lang="en-AU" sz="900" b="1"/>
                        <a:t>Polytetrafluoroethylene</a:t>
                      </a:r>
                      <a:br>
                        <a:rPr lang="en-AU" sz="900"/>
                      </a:br>
                      <a:r>
                        <a:rPr lang="en-AU" sz="900"/>
                        <a:t>(PTFE, Teflon)</a:t>
                      </a:r>
                    </a:p>
                  </a:txBody>
                  <a:tcPr marL="13716" marR="13716" marT="13716" marB="13716" anchor="ctr">
                    <a:lnL>
                      <a:noFill/>
                    </a:lnL>
                    <a:lnR>
                      <a:noFill/>
                    </a:lnR>
                    <a:lnT>
                      <a:noFill/>
                    </a:lnT>
                    <a:lnB>
                      <a:noFill/>
                    </a:lnB>
                  </a:tcPr>
                </a:tc>
                <a:tc>
                  <a:txBody>
                    <a:bodyPr/>
                    <a:lstStyle/>
                    <a:p>
                      <a:pPr algn="ctr"/>
                      <a:r>
                        <a:rPr lang="en-AU" sz="900" dirty="0"/>
                        <a:t>–(CF</a:t>
                      </a:r>
                      <a:r>
                        <a:rPr lang="en-AU" sz="900" baseline="-25000" dirty="0"/>
                        <a:t>2</a:t>
                      </a:r>
                      <a:r>
                        <a:rPr lang="en-AU" sz="900" dirty="0"/>
                        <a:t>-CF</a:t>
                      </a:r>
                      <a:r>
                        <a:rPr lang="en-AU" sz="900" baseline="-25000" dirty="0"/>
                        <a:t>2</a:t>
                      </a:r>
                      <a:r>
                        <a:rPr lang="en-AU" sz="900" dirty="0"/>
                        <a:t>)</a:t>
                      </a:r>
                      <a:r>
                        <a:rPr lang="en-AU" sz="900" baseline="-25000" dirty="0"/>
                        <a:t>n</a:t>
                      </a:r>
                      <a:r>
                        <a:rPr lang="en-AU" sz="900" dirty="0"/>
                        <a:t>–</a:t>
                      </a:r>
                    </a:p>
                  </a:txBody>
                  <a:tcPr marL="13716" marR="13716" marT="13716" marB="13716" anchor="ctr">
                    <a:lnL>
                      <a:noFill/>
                    </a:lnL>
                    <a:lnR>
                      <a:noFill/>
                    </a:lnR>
                    <a:lnT>
                      <a:noFill/>
                    </a:lnT>
                    <a:lnB>
                      <a:noFill/>
                    </a:lnB>
                  </a:tcPr>
                </a:tc>
                <a:tc>
                  <a:txBody>
                    <a:bodyPr/>
                    <a:lstStyle/>
                    <a:p>
                      <a:pPr algn="ctr"/>
                      <a:r>
                        <a:rPr lang="en-AU" sz="900" dirty="0"/>
                        <a:t>tetrafluoroethylene</a:t>
                      </a:r>
                      <a:br>
                        <a:rPr lang="en-AU" sz="900" dirty="0"/>
                      </a:br>
                      <a:r>
                        <a:rPr lang="en-AU" sz="900" dirty="0"/>
                        <a:t>CF</a:t>
                      </a:r>
                      <a:r>
                        <a:rPr lang="en-AU" sz="900" baseline="-25000" dirty="0"/>
                        <a:t>2</a:t>
                      </a:r>
                      <a:r>
                        <a:rPr lang="en-AU" sz="900" dirty="0"/>
                        <a:t>=CF</a:t>
                      </a:r>
                      <a:r>
                        <a:rPr lang="en-AU" sz="900" baseline="-25000" dirty="0"/>
                        <a:t>2</a:t>
                      </a:r>
                      <a:endParaRPr lang="en-AU" sz="900" dirty="0"/>
                    </a:p>
                  </a:txBody>
                  <a:tcPr marL="13716" marR="13716" marT="13716" marB="13716" anchor="ctr">
                    <a:lnL>
                      <a:noFill/>
                    </a:lnL>
                    <a:lnR>
                      <a:noFill/>
                    </a:lnR>
                    <a:lnT>
                      <a:noFill/>
                    </a:lnT>
                    <a:lnB>
                      <a:noFill/>
                    </a:lnB>
                  </a:tcPr>
                </a:tc>
                <a:tc>
                  <a:txBody>
                    <a:bodyPr/>
                    <a:lstStyle/>
                    <a:p>
                      <a:pPr algn="ctr"/>
                      <a:r>
                        <a:rPr lang="en-AU" sz="900"/>
                        <a:t>resistant, smooth solid</a:t>
                      </a:r>
                    </a:p>
                  </a:txBody>
                  <a:tcPr marL="13716" marR="13716" marT="13716" marB="13716" anchor="ctr">
                    <a:lnL>
                      <a:noFill/>
                    </a:lnL>
                    <a:lnR>
                      <a:noFill/>
                    </a:lnR>
                    <a:lnT>
                      <a:noFill/>
                    </a:lnT>
                    <a:lnB>
                      <a:noFill/>
                    </a:lnB>
                  </a:tcPr>
                </a:tc>
                <a:tc>
                  <a:txBody>
                    <a:bodyPr/>
                    <a:lstStyle/>
                    <a:p>
                      <a:pPr algn="ctr"/>
                      <a:r>
                        <a:rPr lang="en-AU" sz="900"/>
                        <a:t>non-stick surfaces</a:t>
                      </a:r>
                      <a:br>
                        <a:rPr lang="en-AU" sz="900"/>
                      </a:br>
                      <a:r>
                        <a:rPr lang="en-AU" sz="900"/>
                        <a:t>electrical insulation</a:t>
                      </a:r>
                    </a:p>
                  </a:txBody>
                  <a:tcPr marL="13716" marR="13716" marT="13716" marB="13716" anchor="ctr">
                    <a:lnL>
                      <a:noFill/>
                    </a:lnL>
                    <a:lnR>
                      <a:noFill/>
                    </a:lnR>
                    <a:lnT>
                      <a:noFill/>
                    </a:lnT>
                    <a:lnB>
                      <a:noFill/>
                    </a:lnB>
                  </a:tcPr>
                </a:tc>
                <a:extLst>
                  <a:ext uri="{0D108BD9-81ED-4DB2-BD59-A6C34878D82A}">
                    <a16:rowId xmlns:a16="http://schemas.microsoft.com/office/drawing/2014/main" val="10008"/>
                  </a:ext>
                </a:extLst>
              </a:tr>
              <a:tr h="422453">
                <a:tc>
                  <a:txBody>
                    <a:bodyPr/>
                    <a:lstStyle/>
                    <a:p>
                      <a:pPr algn="ctr"/>
                      <a:r>
                        <a:rPr lang="en-AU" sz="900" b="1"/>
                        <a:t>Poly(methyl methacrylate)</a:t>
                      </a:r>
                      <a:br>
                        <a:rPr lang="en-AU" sz="900"/>
                      </a:br>
                      <a:r>
                        <a:rPr lang="en-AU" sz="900"/>
                        <a:t>(PMMA, Lucite, Plexiglas)</a:t>
                      </a:r>
                    </a:p>
                  </a:txBody>
                  <a:tcPr marL="13716" marR="13716" marT="13716" marB="13716" anchor="ctr">
                    <a:lnL>
                      <a:noFill/>
                    </a:lnL>
                    <a:lnR>
                      <a:noFill/>
                    </a:lnR>
                    <a:lnT>
                      <a:noFill/>
                    </a:lnT>
                    <a:lnB>
                      <a:noFill/>
                    </a:lnB>
                  </a:tcPr>
                </a:tc>
                <a:tc>
                  <a:txBody>
                    <a:bodyPr/>
                    <a:lstStyle/>
                    <a:p>
                      <a:pPr algn="ctr"/>
                      <a:r>
                        <a:rPr lang="en-AU" sz="900"/>
                        <a:t>–[CH</a:t>
                      </a:r>
                      <a:r>
                        <a:rPr lang="en-AU" sz="900" baseline="-25000"/>
                        <a:t>2</a:t>
                      </a:r>
                      <a:r>
                        <a:rPr lang="en-AU" sz="900"/>
                        <a:t>-C(CH</a:t>
                      </a:r>
                      <a:r>
                        <a:rPr lang="en-AU" sz="900" baseline="-25000"/>
                        <a:t>3</a:t>
                      </a:r>
                      <a:r>
                        <a:rPr lang="en-AU" sz="900"/>
                        <a:t>)CO</a:t>
                      </a:r>
                      <a:r>
                        <a:rPr lang="en-AU" sz="900" baseline="-25000"/>
                        <a:t>2</a:t>
                      </a:r>
                      <a:r>
                        <a:rPr lang="en-AU" sz="900"/>
                        <a:t>CH</a:t>
                      </a:r>
                      <a:r>
                        <a:rPr lang="en-AU" sz="900" baseline="-25000"/>
                        <a:t>3</a:t>
                      </a:r>
                      <a:r>
                        <a:rPr lang="en-AU" sz="900"/>
                        <a:t>]</a:t>
                      </a:r>
                      <a:r>
                        <a:rPr lang="en-AU" sz="900" baseline="-25000"/>
                        <a:t>n</a:t>
                      </a:r>
                      <a:r>
                        <a:rPr lang="en-AU" sz="900"/>
                        <a:t>–</a:t>
                      </a:r>
                    </a:p>
                  </a:txBody>
                  <a:tcPr marL="13716" marR="13716" marT="13716" marB="13716" anchor="ctr">
                    <a:lnL>
                      <a:noFill/>
                    </a:lnL>
                    <a:lnR>
                      <a:noFill/>
                    </a:lnR>
                    <a:lnT>
                      <a:noFill/>
                    </a:lnT>
                    <a:lnB>
                      <a:noFill/>
                    </a:lnB>
                  </a:tcPr>
                </a:tc>
                <a:tc>
                  <a:txBody>
                    <a:bodyPr/>
                    <a:lstStyle/>
                    <a:p>
                      <a:pPr algn="ctr"/>
                      <a:r>
                        <a:rPr lang="en-AU" sz="900" dirty="0"/>
                        <a:t>methyl methacrylate</a:t>
                      </a:r>
                      <a:br>
                        <a:rPr lang="en-AU" sz="900" dirty="0"/>
                      </a:br>
                      <a:r>
                        <a:rPr lang="en-AU" sz="900" dirty="0"/>
                        <a:t>CH</a:t>
                      </a:r>
                      <a:r>
                        <a:rPr lang="en-AU" sz="900" baseline="-25000" dirty="0"/>
                        <a:t>2</a:t>
                      </a:r>
                      <a:r>
                        <a:rPr lang="en-AU" sz="900" dirty="0"/>
                        <a:t>=C(CH</a:t>
                      </a:r>
                      <a:r>
                        <a:rPr lang="en-AU" sz="900" baseline="-25000" dirty="0"/>
                        <a:t>3</a:t>
                      </a:r>
                      <a:r>
                        <a:rPr lang="en-AU" sz="900" dirty="0"/>
                        <a:t>)CO</a:t>
                      </a:r>
                      <a:r>
                        <a:rPr lang="en-AU" sz="900" baseline="-25000" dirty="0"/>
                        <a:t>2</a:t>
                      </a:r>
                      <a:r>
                        <a:rPr lang="en-AU" sz="900" dirty="0"/>
                        <a:t>CH</a:t>
                      </a:r>
                      <a:r>
                        <a:rPr lang="en-AU" sz="900" baseline="-25000" dirty="0"/>
                        <a:t>3</a:t>
                      </a:r>
                      <a:endParaRPr lang="en-AU" sz="900" dirty="0"/>
                    </a:p>
                  </a:txBody>
                  <a:tcPr marL="13716" marR="13716" marT="13716" marB="13716" anchor="ctr">
                    <a:lnL>
                      <a:noFill/>
                    </a:lnL>
                    <a:lnR>
                      <a:noFill/>
                    </a:lnR>
                    <a:lnT>
                      <a:noFill/>
                    </a:lnT>
                    <a:lnB>
                      <a:noFill/>
                    </a:lnB>
                  </a:tcPr>
                </a:tc>
                <a:tc>
                  <a:txBody>
                    <a:bodyPr/>
                    <a:lstStyle/>
                    <a:p>
                      <a:pPr algn="ctr"/>
                      <a:r>
                        <a:rPr lang="en-AU" sz="900"/>
                        <a:t>hard, transparent solid</a:t>
                      </a:r>
                    </a:p>
                  </a:txBody>
                  <a:tcPr marL="13716" marR="13716" marT="13716" marB="13716" anchor="ctr">
                    <a:lnL>
                      <a:noFill/>
                    </a:lnL>
                    <a:lnR>
                      <a:noFill/>
                    </a:lnR>
                    <a:lnT>
                      <a:noFill/>
                    </a:lnT>
                    <a:lnB>
                      <a:noFill/>
                    </a:lnB>
                  </a:tcPr>
                </a:tc>
                <a:tc>
                  <a:txBody>
                    <a:bodyPr/>
                    <a:lstStyle/>
                    <a:p>
                      <a:pPr algn="ctr"/>
                      <a:r>
                        <a:rPr lang="en-AU" sz="900"/>
                        <a:t>lighting covers, signs</a:t>
                      </a:r>
                      <a:br>
                        <a:rPr lang="en-AU" sz="900"/>
                      </a:br>
                      <a:r>
                        <a:rPr lang="en-AU" sz="900"/>
                        <a:t>skylights</a:t>
                      </a:r>
                    </a:p>
                  </a:txBody>
                  <a:tcPr marL="13716" marR="13716" marT="13716" marB="13716" anchor="ctr">
                    <a:lnL>
                      <a:noFill/>
                    </a:lnL>
                    <a:lnR>
                      <a:noFill/>
                    </a:lnR>
                    <a:lnT>
                      <a:noFill/>
                    </a:lnT>
                    <a:lnB>
                      <a:noFill/>
                    </a:lnB>
                  </a:tcPr>
                </a:tc>
                <a:extLst>
                  <a:ext uri="{0D108BD9-81ED-4DB2-BD59-A6C34878D82A}">
                    <a16:rowId xmlns:a16="http://schemas.microsoft.com/office/drawing/2014/main" val="10009"/>
                  </a:ext>
                </a:extLst>
              </a:tr>
              <a:tr h="323698">
                <a:tc>
                  <a:txBody>
                    <a:bodyPr/>
                    <a:lstStyle/>
                    <a:p>
                      <a:pPr algn="ctr"/>
                      <a:r>
                        <a:rPr lang="en-AU" sz="900" b="1"/>
                        <a:t>Poly(vinyl acetate)</a:t>
                      </a:r>
                      <a:br>
                        <a:rPr lang="en-AU" sz="900"/>
                      </a:br>
                      <a:r>
                        <a:rPr lang="en-AU" sz="900"/>
                        <a:t>(PVAc)</a:t>
                      </a:r>
                    </a:p>
                  </a:txBody>
                  <a:tcPr marL="13716" marR="13716" marT="13716" marB="13716" anchor="ctr">
                    <a:lnL>
                      <a:noFill/>
                    </a:lnL>
                    <a:lnR>
                      <a:noFill/>
                    </a:lnR>
                    <a:lnT>
                      <a:noFill/>
                    </a:lnT>
                    <a:lnB>
                      <a:noFill/>
                    </a:lnB>
                  </a:tcPr>
                </a:tc>
                <a:tc>
                  <a:txBody>
                    <a:bodyPr/>
                    <a:lstStyle/>
                    <a:p>
                      <a:pPr algn="ctr"/>
                      <a:r>
                        <a:rPr lang="en-AU" sz="900"/>
                        <a:t>–(CH</a:t>
                      </a:r>
                      <a:r>
                        <a:rPr lang="en-AU" sz="900" baseline="-25000"/>
                        <a:t>2</a:t>
                      </a:r>
                      <a:r>
                        <a:rPr lang="en-AU" sz="900"/>
                        <a:t>-CHOCOCH</a:t>
                      </a:r>
                      <a:r>
                        <a:rPr lang="en-AU" sz="900" baseline="-25000"/>
                        <a:t>3</a:t>
                      </a:r>
                      <a:r>
                        <a:rPr lang="en-AU" sz="900"/>
                        <a:t>)</a:t>
                      </a:r>
                      <a:r>
                        <a:rPr lang="en-AU" sz="900" baseline="-25000"/>
                        <a:t>n</a:t>
                      </a:r>
                      <a:r>
                        <a:rPr lang="en-AU" sz="900"/>
                        <a:t>–</a:t>
                      </a:r>
                    </a:p>
                  </a:txBody>
                  <a:tcPr marL="13716" marR="13716" marT="13716" marB="13716" anchor="ctr">
                    <a:lnL>
                      <a:noFill/>
                    </a:lnL>
                    <a:lnR>
                      <a:noFill/>
                    </a:lnR>
                    <a:lnT>
                      <a:noFill/>
                    </a:lnT>
                    <a:lnB>
                      <a:noFill/>
                    </a:lnB>
                  </a:tcPr>
                </a:tc>
                <a:tc>
                  <a:txBody>
                    <a:bodyPr/>
                    <a:lstStyle/>
                    <a:p>
                      <a:pPr algn="ctr"/>
                      <a:r>
                        <a:rPr lang="en-AU" sz="900"/>
                        <a:t>vinyl acetate</a:t>
                      </a:r>
                      <a:br>
                        <a:rPr lang="en-AU" sz="900"/>
                      </a:br>
                      <a:r>
                        <a:rPr lang="en-AU" sz="900"/>
                        <a:t>CH</a:t>
                      </a:r>
                      <a:r>
                        <a:rPr lang="en-AU" sz="900" baseline="-25000"/>
                        <a:t>2</a:t>
                      </a:r>
                      <a:r>
                        <a:rPr lang="en-AU" sz="900"/>
                        <a:t>=CHOCOCH</a:t>
                      </a:r>
                      <a:r>
                        <a:rPr lang="en-AU" sz="900" baseline="-25000"/>
                        <a:t>3</a:t>
                      </a:r>
                      <a:endParaRPr lang="en-AU" sz="900"/>
                    </a:p>
                  </a:txBody>
                  <a:tcPr marL="13716" marR="13716" marT="13716" marB="13716" anchor="ctr">
                    <a:lnL>
                      <a:noFill/>
                    </a:lnL>
                    <a:lnR>
                      <a:noFill/>
                    </a:lnR>
                    <a:lnT>
                      <a:noFill/>
                    </a:lnT>
                    <a:lnB>
                      <a:noFill/>
                    </a:lnB>
                  </a:tcPr>
                </a:tc>
                <a:tc>
                  <a:txBody>
                    <a:bodyPr/>
                    <a:lstStyle/>
                    <a:p>
                      <a:pPr algn="ctr"/>
                      <a:r>
                        <a:rPr lang="en-AU" sz="900" dirty="0"/>
                        <a:t>soft, sticky solid</a:t>
                      </a:r>
                    </a:p>
                  </a:txBody>
                  <a:tcPr marL="13716" marR="13716" marT="13716" marB="13716" anchor="ctr">
                    <a:lnL>
                      <a:noFill/>
                    </a:lnL>
                    <a:lnR>
                      <a:noFill/>
                    </a:lnR>
                    <a:lnT>
                      <a:noFill/>
                    </a:lnT>
                    <a:lnB>
                      <a:noFill/>
                    </a:lnB>
                  </a:tcPr>
                </a:tc>
                <a:tc>
                  <a:txBody>
                    <a:bodyPr/>
                    <a:lstStyle/>
                    <a:p>
                      <a:pPr algn="ctr"/>
                      <a:r>
                        <a:rPr lang="en-AU" sz="900" dirty="0"/>
                        <a:t>latex paints, adhesives</a:t>
                      </a:r>
                    </a:p>
                  </a:txBody>
                  <a:tcPr marL="13716" marR="13716" marT="13716" marB="13716" anchor="ctr">
                    <a:lnL>
                      <a:noFill/>
                    </a:lnL>
                    <a:lnR>
                      <a:noFill/>
                    </a:lnR>
                    <a:lnT>
                      <a:noFill/>
                    </a:lnT>
                    <a:lnB>
                      <a:noFill/>
                    </a:lnB>
                  </a:tcPr>
                </a:tc>
                <a:extLst>
                  <a:ext uri="{0D108BD9-81ED-4DB2-BD59-A6C34878D82A}">
                    <a16:rowId xmlns:a16="http://schemas.microsoft.com/office/drawing/2014/main" val="10010"/>
                  </a:ext>
                </a:extLst>
              </a:tr>
              <a:tr h="422453">
                <a:tc>
                  <a:txBody>
                    <a:bodyPr/>
                    <a:lstStyle/>
                    <a:p>
                      <a:pPr algn="ctr"/>
                      <a:r>
                        <a:rPr lang="en-AU" sz="900" b="1"/>
                        <a:t>cis-Polyisoprene</a:t>
                      </a:r>
                      <a:br>
                        <a:rPr lang="en-AU" sz="900"/>
                      </a:br>
                      <a:r>
                        <a:rPr lang="en-AU" sz="900"/>
                        <a:t>natural rubber</a:t>
                      </a:r>
                    </a:p>
                  </a:txBody>
                  <a:tcPr marL="13716" marR="13716" marT="13716" marB="13716" anchor="ctr">
                    <a:lnL>
                      <a:noFill/>
                    </a:lnL>
                    <a:lnR>
                      <a:noFill/>
                    </a:lnR>
                    <a:lnT>
                      <a:noFill/>
                    </a:lnT>
                    <a:lnB>
                      <a:noFill/>
                    </a:lnB>
                  </a:tcPr>
                </a:tc>
                <a:tc>
                  <a:txBody>
                    <a:bodyPr/>
                    <a:lstStyle/>
                    <a:p>
                      <a:pPr algn="ctr"/>
                      <a:r>
                        <a:rPr lang="en-AU" sz="900"/>
                        <a:t>–[CH</a:t>
                      </a:r>
                      <a:r>
                        <a:rPr lang="en-AU" sz="900" baseline="-25000"/>
                        <a:t>2</a:t>
                      </a:r>
                      <a:r>
                        <a:rPr lang="en-AU" sz="900"/>
                        <a:t>-CH=C(CH</a:t>
                      </a:r>
                      <a:r>
                        <a:rPr lang="en-AU" sz="900" baseline="-25000"/>
                        <a:t>3</a:t>
                      </a:r>
                      <a:r>
                        <a:rPr lang="en-AU" sz="900"/>
                        <a:t>)-CH</a:t>
                      </a:r>
                      <a:r>
                        <a:rPr lang="en-AU" sz="900" baseline="-25000"/>
                        <a:t>2</a:t>
                      </a:r>
                      <a:r>
                        <a:rPr lang="en-AU" sz="900"/>
                        <a:t>]</a:t>
                      </a:r>
                      <a:r>
                        <a:rPr lang="en-AU" sz="900" baseline="-25000"/>
                        <a:t>n</a:t>
                      </a:r>
                      <a:r>
                        <a:rPr lang="en-AU" sz="900"/>
                        <a:t>–</a:t>
                      </a:r>
                    </a:p>
                  </a:txBody>
                  <a:tcPr marL="13716" marR="13716" marT="13716" marB="13716" anchor="ctr">
                    <a:lnL>
                      <a:noFill/>
                    </a:lnL>
                    <a:lnR>
                      <a:noFill/>
                    </a:lnR>
                    <a:lnT>
                      <a:noFill/>
                    </a:lnT>
                    <a:lnB>
                      <a:noFill/>
                    </a:lnB>
                  </a:tcPr>
                </a:tc>
                <a:tc>
                  <a:txBody>
                    <a:bodyPr/>
                    <a:lstStyle/>
                    <a:p>
                      <a:pPr algn="ctr"/>
                      <a:r>
                        <a:rPr lang="en-AU" sz="900"/>
                        <a:t>isoprene</a:t>
                      </a:r>
                      <a:br>
                        <a:rPr lang="en-AU" sz="900"/>
                      </a:br>
                      <a:r>
                        <a:rPr lang="en-AU" sz="900"/>
                        <a:t>CH</a:t>
                      </a:r>
                      <a:r>
                        <a:rPr lang="en-AU" sz="900" baseline="-25000"/>
                        <a:t>2</a:t>
                      </a:r>
                      <a:r>
                        <a:rPr lang="en-AU" sz="900"/>
                        <a:t>=CH-C(CH</a:t>
                      </a:r>
                      <a:r>
                        <a:rPr lang="en-AU" sz="900" baseline="-25000"/>
                        <a:t>3</a:t>
                      </a:r>
                      <a:r>
                        <a:rPr lang="en-AU" sz="900"/>
                        <a:t>)=CH</a:t>
                      </a:r>
                      <a:r>
                        <a:rPr lang="en-AU" sz="900" baseline="-25000"/>
                        <a:t>2</a:t>
                      </a:r>
                      <a:endParaRPr lang="en-AU" sz="900"/>
                    </a:p>
                  </a:txBody>
                  <a:tcPr marL="13716" marR="13716" marT="13716" marB="13716" anchor="ctr">
                    <a:lnL>
                      <a:noFill/>
                    </a:lnL>
                    <a:lnR>
                      <a:noFill/>
                    </a:lnR>
                    <a:lnT>
                      <a:noFill/>
                    </a:lnT>
                    <a:lnB>
                      <a:noFill/>
                    </a:lnB>
                  </a:tcPr>
                </a:tc>
                <a:tc>
                  <a:txBody>
                    <a:bodyPr/>
                    <a:lstStyle/>
                    <a:p>
                      <a:pPr algn="ctr"/>
                      <a:r>
                        <a:rPr lang="en-AU" sz="900"/>
                        <a:t>soft, sticky solid</a:t>
                      </a:r>
                    </a:p>
                  </a:txBody>
                  <a:tcPr marL="13716" marR="13716" marT="13716" marB="13716" anchor="ctr">
                    <a:lnL>
                      <a:noFill/>
                    </a:lnL>
                    <a:lnR>
                      <a:noFill/>
                    </a:lnR>
                    <a:lnT>
                      <a:noFill/>
                    </a:lnT>
                    <a:lnB>
                      <a:noFill/>
                    </a:lnB>
                  </a:tcPr>
                </a:tc>
                <a:tc>
                  <a:txBody>
                    <a:bodyPr/>
                    <a:lstStyle/>
                    <a:p>
                      <a:pPr algn="ctr"/>
                      <a:r>
                        <a:rPr lang="en-AU" sz="900" dirty="0"/>
                        <a:t>requires vulcanization</a:t>
                      </a:r>
                      <a:br>
                        <a:rPr lang="en-AU" sz="900" dirty="0"/>
                      </a:br>
                      <a:r>
                        <a:rPr lang="en-AU" sz="900" dirty="0"/>
                        <a:t>for practical use</a:t>
                      </a:r>
                    </a:p>
                  </a:txBody>
                  <a:tcPr marL="13716" marR="13716" marT="13716" marB="13716" anchor="ctr">
                    <a:lnL>
                      <a:noFill/>
                    </a:lnL>
                    <a:lnR>
                      <a:noFill/>
                    </a:lnR>
                    <a:lnT>
                      <a:noFill/>
                    </a:lnT>
                    <a:lnB>
                      <a:noFill/>
                    </a:lnB>
                  </a:tcPr>
                </a:tc>
                <a:extLst>
                  <a:ext uri="{0D108BD9-81ED-4DB2-BD59-A6C34878D82A}">
                    <a16:rowId xmlns:a16="http://schemas.microsoft.com/office/drawing/2014/main" val="10011"/>
                  </a:ext>
                </a:extLst>
              </a:tr>
              <a:tr h="323698">
                <a:tc>
                  <a:txBody>
                    <a:bodyPr/>
                    <a:lstStyle/>
                    <a:p>
                      <a:pPr algn="ctr"/>
                      <a:r>
                        <a:rPr lang="en-AU" sz="900" b="1"/>
                        <a:t>Polychloroprene</a:t>
                      </a:r>
                      <a:r>
                        <a:rPr lang="en-AU" sz="900"/>
                        <a:t> (cis + trans)</a:t>
                      </a:r>
                      <a:br>
                        <a:rPr lang="en-AU" sz="900"/>
                      </a:br>
                      <a:r>
                        <a:rPr lang="en-AU" sz="900"/>
                        <a:t>(Neoprene)</a:t>
                      </a:r>
                    </a:p>
                  </a:txBody>
                  <a:tcPr marL="13716" marR="13716" marT="13716" marB="13716" anchor="ctr">
                    <a:lnL>
                      <a:noFill/>
                    </a:lnL>
                    <a:lnR>
                      <a:noFill/>
                    </a:lnR>
                    <a:lnT>
                      <a:noFill/>
                    </a:lnT>
                    <a:lnB>
                      <a:noFill/>
                    </a:lnB>
                  </a:tcPr>
                </a:tc>
                <a:tc>
                  <a:txBody>
                    <a:bodyPr/>
                    <a:lstStyle/>
                    <a:p>
                      <a:pPr algn="ctr"/>
                      <a:r>
                        <a:rPr lang="en-AU" sz="900"/>
                        <a:t>–[CH</a:t>
                      </a:r>
                      <a:r>
                        <a:rPr lang="en-AU" sz="900" baseline="-25000"/>
                        <a:t>2</a:t>
                      </a:r>
                      <a:r>
                        <a:rPr lang="en-AU" sz="900"/>
                        <a:t>-CH=CCl-CH</a:t>
                      </a:r>
                      <a:r>
                        <a:rPr lang="en-AU" sz="900" baseline="-25000"/>
                        <a:t>2</a:t>
                      </a:r>
                      <a:r>
                        <a:rPr lang="en-AU" sz="900"/>
                        <a:t>]</a:t>
                      </a:r>
                      <a:r>
                        <a:rPr lang="en-AU" sz="900" baseline="-25000"/>
                        <a:t>n</a:t>
                      </a:r>
                      <a:r>
                        <a:rPr lang="en-AU" sz="900"/>
                        <a:t>–</a:t>
                      </a:r>
                    </a:p>
                  </a:txBody>
                  <a:tcPr marL="13716" marR="13716" marT="13716" marB="13716" anchor="ctr">
                    <a:lnL>
                      <a:noFill/>
                    </a:lnL>
                    <a:lnR>
                      <a:noFill/>
                    </a:lnR>
                    <a:lnT>
                      <a:noFill/>
                    </a:lnT>
                    <a:lnB>
                      <a:noFill/>
                    </a:lnB>
                  </a:tcPr>
                </a:tc>
                <a:tc>
                  <a:txBody>
                    <a:bodyPr/>
                    <a:lstStyle/>
                    <a:p>
                      <a:pPr algn="ctr"/>
                      <a:r>
                        <a:rPr lang="en-AU" sz="900"/>
                        <a:t>chloroprene</a:t>
                      </a:r>
                      <a:br>
                        <a:rPr lang="en-AU" sz="900"/>
                      </a:br>
                      <a:r>
                        <a:rPr lang="en-AU" sz="900"/>
                        <a:t>CH</a:t>
                      </a:r>
                      <a:r>
                        <a:rPr lang="en-AU" sz="900" baseline="-25000"/>
                        <a:t>2</a:t>
                      </a:r>
                      <a:r>
                        <a:rPr lang="en-AU" sz="900"/>
                        <a:t>=CH-CCl=CH</a:t>
                      </a:r>
                      <a:r>
                        <a:rPr lang="en-AU" sz="900" baseline="-25000"/>
                        <a:t>2</a:t>
                      </a:r>
                      <a:endParaRPr lang="en-AU" sz="900"/>
                    </a:p>
                  </a:txBody>
                  <a:tcPr marL="13716" marR="13716" marT="13716" marB="13716" anchor="ctr">
                    <a:lnL>
                      <a:noFill/>
                    </a:lnL>
                    <a:lnR>
                      <a:noFill/>
                    </a:lnR>
                    <a:lnT>
                      <a:noFill/>
                    </a:lnT>
                    <a:lnB>
                      <a:noFill/>
                    </a:lnB>
                  </a:tcPr>
                </a:tc>
                <a:tc>
                  <a:txBody>
                    <a:bodyPr/>
                    <a:lstStyle/>
                    <a:p>
                      <a:pPr algn="ctr"/>
                      <a:r>
                        <a:rPr lang="en-AU" sz="900"/>
                        <a:t>tough, rubbery solid</a:t>
                      </a:r>
                    </a:p>
                  </a:txBody>
                  <a:tcPr marL="13716" marR="13716" marT="13716" marB="13716" anchor="ctr">
                    <a:lnL>
                      <a:noFill/>
                    </a:lnL>
                    <a:lnR>
                      <a:noFill/>
                    </a:lnR>
                    <a:lnT>
                      <a:noFill/>
                    </a:lnT>
                    <a:lnB>
                      <a:noFill/>
                    </a:lnB>
                  </a:tcPr>
                </a:tc>
                <a:tc>
                  <a:txBody>
                    <a:bodyPr/>
                    <a:lstStyle/>
                    <a:p>
                      <a:pPr algn="ctr"/>
                      <a:r>
                        <a:rPr lang="en-AU" sz="900" dirty="0"/>
                        <a:t>synthetic rubber</a:t>
                      </a:r>
                      <a:br>
                        <a:rPr lang="en-AU" sz="900" dirty="0"/>
                      </a:br>
                      <a:r>
                        <a:rPr lang="en-AU" sz="900" dirty="0"/>
                        <a:t>oil resistant </a:t>
                      </a:r>
                    </a:p>
                  </a:txBody>
                  <a:tcPr marL="13716" marR="13716" marT="13716" marB="13716" anchor="ctr">
                    <a:lnL>
                      <a:noFill/>
                    </a:lnL>
                    <a:lnR>
                      <a:noFill/>
                    </a:lnR>
                    <a:lnT>
                      <a:noFill/>
                    </a:lnT>
                    <a:lnB>
                      <a:noFill/>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269433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Proteins</a:t>
            </a:r>
          </a:p>
        </p:txBody>
      </p:sp>
      <p:sp>
        <p:nvSpPr>
          <p:cNvPr id="3" name="Content Placeholder 2"/>
          <p:cNvSpPr>
            <a:spLocks noGrp="1"/>
          </p:cNvSpPr>
          <p:nvPr>
            <p:ph idx="1"/>
          </p:nvPr>
        </p:nvSpPr>
        <p:spPr/>
        <p:txBody>
          <a:bodyPr>
            <a:normAutofit fontScale="92500"/>
          </a:bodyPr>
          <a:lstStyle/>
          <a:p>
            <a:r>
              <a:rPr lang="en-AU" sz="2800" dirty="0"/>
              <a:t>Make up about 15% of our bodies</a:t>
            </a:r>
          </a:p>
          <a:p>
            <a:r>
              <a:rPr lang="en-AU" sz="2800" dirty="0"/>
              <a:t>Have molar masses that range from approximately 6000 to over 100 000 grams per mole</a:t>
            </a:r>
          </a:p>
          <a:p>
            <a:r>
              <a:rPr lang="en-AU" sz="2800" dirty="0"/>
              <a:t>Fibrous proteins provide structural integrity and strength for many types of tissue and are the main components of muscles, hair, and cartilage</a:t>
            </a:r>
          </a:p>
          <a:p>
            <a:r>
              <a:rPr lang="en-AU" sz="2800" dirty="0"/>
              <a:t>Globular proteins transport and store oxygen and nutrients, act as catalysts for the thousand of reactions that make life possible, fight invasion of the body by foreign objects, participate in the body’s many regulatory systems</a:t>
            </a:r>
          </a:p>
        </p:txBody>
      </p:sp>
    </p:spTree>
    <p:extLst>
      <p:ext uri="{BB962C8B-B14F-4D97-AF65-F5344CB8AC3E}">
        <p14:creationId xmlns:p14="http://schemas.microsoft.com/office/powerpoint/2010/main" val="233148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a:bodyPr>
          <a:lstStyle/>
          <a:p>
            <a:r>
              <a:rPr lang="en-AU" sz="2800" dirty="0"/>
              <a:t>The building blocks of all proteins are the 	         </a:t>
            </a:r>
            <a:r>
              <a:rPr lang="el-GR" sz="2800" dirty="0"/>
              <a:t>α</a:t>
            </a:r>
            <a:r>
              <a:rPr lang="en-AU" sz="2800" dirty="0"/>
              <a:t>-amino acids</a:t>
            </a:r>
          </a:p>
          <a:p>
            <a:endParaRPr lang="en-AU" sz="2800" dirty="0"/>
          </a:p>
          <a:p>
            <a:endParaRPr lang="en-AU" sz="2800" dirty="0"/>
          </a:p>
          <a:p>
            <a:endParaRPr lang="en-AU" sz="2800" dirty="0"/>
          </a:p>
          <a:p>
            <a:endParaRPr lang="en-AU" sz="2800" dirty="0"/>
          </a:p>
          <a:p>
            <a:r>
              <a:rPr lang="en-AU" sz="2800" dirty="0"/>
              <a:t>These molecules are called </a:t>
            </a:r>
            <a:r>
              <a:rPr lang="el-GR" sz="2800" dirty="0"/>
              <a:t>α</a:t>
            </a:r>
            <a:r>
              <a:rPr lang="en-AU" sz="2800" dirty="0"/>
              <a:t>-amino acids because the amino group (-NH</a:t>
            </a:r>
            <a:r>
              <a:rPr lang="en-AU" sz="2800" baseline="-25000" dirty="0"/>
              <a:t>2</a:t>
            </a:r>
            <a:r>
              <a:rPr lang="en-AU" sz="2800" dirty="0"/>
              <a:t>) is always attached to the </a:t>
            </a:r>
            <a:r>
              <a:rPr lang="el-GR" sz="2800" dirty="0"/>
              <a:t>α</a:t>
            </a:r>
            <a:r>
              <a:rPr lang="en-AU" sz="2800" dirty="0"/>
              <a:t>-carbon, the one next to the carboxyl group (-COOH)</a:t>
            </a:r>
          </a:p>
        </p:txBody>
      </p:sp>
      <p:pic>
        <p:nvPicPr>
          <p:cNvPr id="2050" name="Picture 2" descr="https://upload.wikimedia.org/wikipedia/commons/7/74/Alpha-amino-acid-general-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2060849"/>
            <a:ext cx="3456384" cy="232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7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Polymers</a:t>
            </a:r>
          </a:p>
        </p:txBody>
      </p:sp>
      <p:sp>
        <p:nvSpPr>
          <p:cNvPr id="3" name="Content Placeholder 2"/>
          <p:cNvSpPr>
            <a:spLocks noGrp="1"/>
          </p:cNvSpPr>
          <p:nvPr>
            <p:ph idx="1"/>
          </p:nvPr>
        </p:nvSpPr>
        <p:spPr/>
        <p:txBody>
          <a:bodyPr>
            <a:normAutofit/>
          </a:bodyPr>
          <a:lstStyle/>
          <a:p>
            <a:r>
              <a:rPr lang="en-AU" sz="3600" dirty="0"/>
              <a:t>Sometimes referred to as plastics or synthetics</a:t>
            </a:r>
          </a:p>
          <a:p>
            <a:r>
              <a:rPr lang="en-AU" sz="3600" dirty="0"/>
              <a:t>Can moulded or extruded into shapes consist of extremely large molecules 10000 g/</a:t>
            </a:r>
            <a:r>
              <a:rPr lang="en-AU" sz="3600" dirty="0" err="1"/>
              <a:t>mol</a:t>
            </a:r>
            <a:r>
              <a:rPr lang="en-AU" sz="3600" dirty="0"/>
              <a:t> and above</a:t>
            </a:r>
          </a:p>
          <a:p>
            <a:r>
              <a:rPr lang="en-AU" sz="3600" dirty="0"/>
              <a:t>Often made up of a backbone or chain of atoms in which carbon is dominant</a:t>
            </a:r>
          </a:p>
        </p:txBody>
      </p:sp>
    </p:spTree>
    <p:extLst>
      <p:ext uri="{BB962C8B-B14F-4D97-AF65-F5344CB8AC3E}">
        <p14:creationId xmlns:p14="http://schemas.microsoft.com/office/powerpoint/2010/main" val="2894641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2.chemistry.msu.edu/faculty/reusch/VirtTxtJml/Images3/aminaci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5381"/>
            <a:ext cx="6984776" cy="64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596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Polypeptides </a:t>
            </a:r>
          </a:p>
        </p:txBody>
      </p:sp>
      <p:sp>
        <p:nvSpPr>
          <p:cNvPr id="3" name="Content Placeholder 2"/>
          <p:cNvSpPr>
            <a:spLocks noGrp="1"/>
          </p:cNvSpPr>
          <p:nvPr>
            <p:ph idx="1"/>
          </p:nvPr>
        </p:nvSpPr>
        <p:spPr/>
        <p:txBody>
          <a:bodyPr>
            <a:normAutofit/>
          </a:bodyPr>
          <a:lstStyle/>
          <a:p>
            <a:r>
              <a:rPr lang="en-AU" sz="2800" dirty="0"/>
              <a:t>The protein polymer is built by reactions between amino acids. For example, two amino acids can react as follows, forming a C-N bond with  the elimination of water</a:t>
            </a:r>
          </a:p>
        </p:txBody>
      </p:sp>
      <p:pic>
        <p:nvPicPr>
          <p:cNvPr id="4098" name="Picture 2" descr="http://study.com/cimages/multimages/16/dehydration_synthes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463886"/>
            <a:ext cx="4514042" cy="340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834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92500" lnSpcReduction="10000"/>
          </a:bodyPr>
          <a:lstStyle/>
          <a:p>
            <a:r>
              <a:rPr lang="en-AU" sz="2800" dirty="0"/>
              <a:t>The product shown is a dipeptide. The term peptide comes from the structure																																																											which chemists call a peptide linkage or peptide bond</a:t>
            </a:r>
          </a:p>
          <a:p>
            <a:r>
              <a:rPr lang="en-AU" sz="2800" dirty="0"/>
              <a:t>Additional reactions lengthen the chain to produce a polypeptide and eventually a protein</a:t>
            </a:r>
          </a:p>
        </p:txBody>
      </p:sp>
      <p:pic>
        <p:nvPicPr>
          <p:cNvPr id="5122" name="Picture 2" descr="https://figures.boundless.com/18570/large/figure-03-04-03.j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333" y="2348880"/>
            <a:ext cx="4000500" cy="251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604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AU" sz="2800" dirty="0"/>
              <a:t>The 20 amino acids can be assembled in any order, which makes possible an enormous number of different proteins</a:t>
            </a:r>
          </a:p>
        </p:txBody>
      </p:sp>
      <p:pic>
        <p:nvPicPr>
          <p:cNvPr id="6146" name="Picture 2" descr="http://image.tutorvista.com/content/biomolecules/tripeptide-alanylglycylphenyl-alamine-represent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524" y="3323102"/>
            <a:ext cx="4236556" cy="1789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955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Primary structure</a:t>
            </a:r>
          </a:p>
        </p:txBody>
      </p:sp>
      <p:sp>
        <p:nvSpPr>
          <p:cNvPr id="3" name="Content Placeholder 2"/>
          <p:cNvSpPr>
            <a:spLocks noGrp="1"/>
          </p:cNvSpPr>
          <p:nvPr>
            <p:ph idx="1"/>
          </p:nvPr>
        </p:nvSpPr>
        <p:spPr/>
        <p:txBody>
          <a:bodyPr>
            <a:normAutofit/>
          </a:bodyPr>
          <a:lstStyle/>
          <a:p>
            <a:r>
              <a:rPr lang="en-AU" sz="2800" dirty="0"/>
              <a:t>The order or sequence of amino acids in the protein is called the primary structure</a:t>
            </a:r>
          </a:p>
          <a:p>
            <a:r>
              <a:rPr lang="en-AU" sz="2800" dirty="0"/>
              <a:t>These are indicated by three letter codes for the amino acids, where it is understood that the terminal carboxyl group (C-terminus) is on the right and the terminal amino group (N-terminus) is on the left</a:t>
            </a:r>
          </a:p>
        </p:txBody>
      </p:sp>
      <p:pic>
        <p:nvPicPr>
          <p:cNvPr id="7170" name="Picture 2" descr="http://image.tutorvista.com/content/biomolecules/tripeptide-alanylglycylphenyl-alamine-represent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941168"/>
            <a:ext cx="313372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465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a:t>There are six possible sequences for the </a:t>
            </a:r>
            <a:r>
              <a:rPr lang="en-AU" dirty="0" err="1"/>
              <a:t>tripeptides</a:t>
            </a:r>
            <a:r>
              <a:rPr lang="en-AU" dirty="0"/>
              <a:t> of the amino acids tyrosine (Tyr), </a:t>
            </a:r>
            <a:r>
              <a:rPr lang="en-AU" dirty="0" err="1"/>
              <a:t>histidine</a:t>
            </a:r>
            <a:r>
              <a:rPr lang="en-AU" dirty="0"/>
              <a:t> (His), and cysteine (</a:t>
            </a:r>
            <a:r>
              <a:rPr lang="en-AU" dirty="0" err="1"/>
              <a:t>Cys</a:t>
            </a:r>
            <a:r>
              <a:rPr lang="en-AU" dirty="0"/>
              <a:t>)</a:t>
            </a:r>
          </a:p>
          <a:p>
            <a:r>
              <a:rPr lang="en-AU" dirty="0"/>
              <a:t>Tyr-His-</a:t>
            </a:r>
            <a:r>
              <a:rPr lang="en-AU" dirty="0" err="1"/>
              <a:t>Cys</a:t>
            </a:r>
            <a:r>
              <a:rPr lang="en-AU" dirty="0"/>
              <a:t>		His-Tyr-</a:t>
            </a:r>
            <a:r>
              <a:rPr lang="en-AU" dirty="0" err="1"/>
              <a:t>Cys</a:t>
            </a:r>
            <a:r>
              <a:rPr lang="en-AU" dirty="0"/>
              <a:t>		</a:t>
            </a:r>
            <a:r>
              <a:rPr lang="en-AU" dirty="0" err="1"/>
              <a:t>Cys</a:t>
            </a:r>
            <a:r>
              <a:rPr lang="en-AU" dirty="0"/>
              <a:t>-Tyr-His          Tyr-</a:t>
            </a:r>
            <a:r>
              <a:rPr lang="en-AU" dirty="0" err="1"/>
              <a:t>Cys</a:t>
            </a:r>
            <a:r>
              <a:rPr lang="en-AU" dirty="0"/>
              <a:t>-His		His-</a:t>
            </a:r>
            <a:r>
              <a:rPr lang="en-AU" dirty="0" err="1"/>
              <a:t>Cys</a:t>
            </a:r>
            <a:r>
              <a:rPr lang="en-AU" dirty="0"/>
              <a:t>-Tyr		</a:t>
            </a:r>
            <a:r>
              <a:rPr lang="en-AU" dirty="0" err="1"/>
              <a:t>Cys</a:t>
            </a:r>
            <a:r>
              <a:rPr lang="en-AU" dirty="0"/>
              <a:t>-His-Tyr</a:t>
            </a:r>
          </a:p>
        </p:txBody>
      </p:sp>
    </p:spTree>
    <p:extLst>
      <p:ext uri="{BB962C8B-B14F-4D97-AF65-F5344CB8AC3E}">
        <p14:creationId xmlns:p14="http://schemas.microsoft.com/office/powerpoint/2010/main" val="4020416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Secondary Structure of Proteins</a:t>
            </a:r>
          </a:p>
        </p:txBody>
      </p:sp>
      <p:sp>
        <p:nvSpPr>
          <p:cNvPr id="3" name="Content Placeholder 2"/>
          <p:cNvSpPr>
            <a:spLocks noGrp="1"/>
          </p:cNvSpPr>
          <p:nvPr>
            <p:ph idx="1"/>
          </p:nvPr>
        </p:nvSpPr>
        <p:spPr/>
        <p:txBody>
          <a:bodyPr>
            <a:normAutofit/>
          </a:bodyPr>
          <a:lstStyle/>
          <a:p>
            <a:r>
              <a:rPr lang="en-AU" sz="2800" dirty="0"/>
              <a:t>The primary structure of a protein describes the order of the amino acids, the secondary structure of a protein describes the arrangement of the chain in space</a:t>
            </a:r>
          </a:p>
          <a:p>
            <a:endParaRPr lang="en-AU" sz="2800" dirty="0"/>
          </a:p>
        </p:txBody>
      </p:sp>
      <p:pic>
        <p:nvPicPr>
          <p:cNvPr id="8194" name="Picture 2" descr="http://2012books.lardbucket.org/books/introduction-to-chemistry-general-organic-and-biological/section_21/6d9b4af09c98e66f071eb9560fd984e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 y="3429000"/>
            <a:ext cx="9122742" cy="340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267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dirty="0"/>
              <a:t>α</a:t>
            </a:r>
            <a:r>
              <a:rPr lang="en-AU" dirty="0"/>
              <a:t>-helix </a:t>
            </a:r>
          </a:p>
        </p:txBody>
      </p:sp>
      <p:sp>
        <p:nvSpPr>
          <p:cNvPr id="3" name="Content Placeholder 2"/>
          <p:cNvSpPr>
            <a:spLocks noGrp="1"/>
          </p:cNvSpPr>
          <p:nvPr>
            <p:ph sz="half" idx="1"/>
          </p:nvPr>
        </p:nvSpPr>
        <p:spPr/>
        <p:txBody>
          <a:bodyPr>
            <a:normAutofit fontScale="92500"/>
          </a:bodyPr>
          <a:lstStyle/>
          <a:p>
            <a:r>
              <a:rPr lang="en-AU" sz="2800" dirty="0"/>
              <a:t>One common type of secondary structure is called a </a:t>
            </a:r>
            <a:r>
              <a:rPr lang="el-GR" sz="2800" dirty="0"/>
              <a:t>α</a:t>
            </a:r>
            <a:r>
              <a:rPr lang="en-AU" sz="2800" dirty="0"/>
              <a:t>-helix, which resembles a spiral staircase</a:t>
            </a:r>
          </a:p>
          <a:p>
            <a:r>
              <a:rPr lang="en-AU" sz="2800" dirty="0"/>
              <a:t>The structure is stabilised by hydrogen bonds between amide N-H groups and C=O groups four residues away</a:t>
            </a:r>
          </a:p>
        </p:txBody>
      </p:sp>
      <p:sp>
        <p:nvSpPr>
          <p:cNvPr id="5" name="Content Placeholder 4"/>
          <p:cNvSpPr>
            <a:spLocks noGrp="1"/>
          </p:cNvSpPr>
          <p:nvPr>
            <p:ph sz="half" idx="2"/>
          </p:nvPr>
        </p:nvSpPr>
        <p:spPr/>
        <p:txBody>
          <a:bodyPr>
            <a:normAutofit fontScale="92500"/>
          </a:bodyPr>
          <a:lstStyle/>
          <a:p>
            <a:endParaRPr lang="en-AU"/>
          </a:p>
        </p:txBody>
      </p:sp>
      <p:pic>
        <p:nvPicPr>
          <p:cNvPr id="9218" name="Picture 2" descr="http://www.nslc.wustl.edu/courses/bio2960/labs/02Protein_Structure/a-helix.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412776"/>
            <a:ext cx="2619375"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323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β</a:t>
            </a:r>
            <a:r>
              <a:rPr lang="en-AU" dirty="0"/>
              <a:t>-pleated sheet</a:t>
            </a:r>
          </a:p>
        </p:txBody>
      </p:sp>
      <p:sp>
        <p:nvSpPr>
          <p:cNvPr id="3" name="Content Placeholder 2"/>
          <p:cNvSpPr>
            <a:spLocks noGrp="1"/>
          </p:cNvSpPr>
          <p:nvPr>
            <p:ph sz="half" idx="1"/>
          </p:nvPr>
        </p:nvSpPr>
        <p:spPr/>
        <p:txBody>
          <a:bodyPr/>
          <a:lstStyle/>
          <a:p>
            <a:r>
              <a:rPr lang="en-AU" dirty="0"/>
              <a:t>A </a:t>
            </a:r>
            <a:r>
              <a:rPr lang="el-GR" dirty="0"/>
              <a:t>β</a:t>
            </a:r>
            <a:r>
              <a:rPr lang="en-AU" dirty="0"/>
              <a:t>-pleated sheet differs from an </a:t>
            </a:r>
            <a:r>
              <a:rPr lang="el-GR" dirty="0"/>
              <a:t>α</a:t>
            </a:r>
            <a:r>
              <a:rPr lang="en-AU" dirty="0"/>
              <a:t>-helix in that the peptide chain is extended rather than coiled and the hydrogen bonds occur between residues in adjacent chains</a:t>
            </a:r>
          </a:p>
        </p:txBody>
      </p:sp>
      <p:sp>
        <p:nvSpPr>
          <p:cNvPr id="4" name="Content Placeholder 3"/>
          <p:cNvSpPr>
            <a:spLocks noGrp="1"/>
          </p:cNvSpPr>
          <p:nvPr>
            <p:ph sz="half" idx="2"/>
          </p:nvPr>
        </p:nvSpPr>
        <p:spPr/>
        <p:txBody>
          <a:bodyPr/>
          <a:lstStyle/>
          <a:p>
            <a:endParaRPr lang="en-AU"/>
          </a:p>
        </p:txBody>
      </p:sp>
      <p:pic>
        <p:nvPicPr>
          <p:cNvPr id="10242" name="Picture 2" descr="http://bio3400.nicerweb.com/doc/class/bio1151/Locked/media/ch05/05_20cSilkFibro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257299"/>
            <a:ext cx="5148064" cy="560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311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Tertiary Structure of Proteins</a:t>
            </a:r>
          </a:p>
        </p:txBody>
      </p:sp>
      <p:sp>
        <p:nvSpPr>
          <p:cNvPr id="6" name="Content Placeholder 5"/>
          <p:cNvSpPr>
            <a:spLocks noGrp="1"/>
          </p:cNvSpPr>
          <p:nvPr>
            <p:ph idx="1"/>
          </p:nvPr>
        </p:nvSpPr>
        <p:spPr/>
        <p:txBody>
          <a:bodyPr>
            <a:normAutofit/>
          </a:bodyPr>
          <a:lstStyle/>
          <a:p>
            <a:r>
              <a:rPr lang="en-AU" sz="2800" dirty="0"/>
              <a:t>Describes how the entire protein molecule coils into an overall three dimensional shape</a:t>
            </a:r>
          </a:p>
          <a:p>
            <a:r>
              <a:rPr lang="en-AU" sz="2800" dirty="0"/>
              <a:t>The forces that determine the tertiary structure of a protein are the same forces that act upon any molecule, regardless of size, to provide maximum stability</a:t>
            </a:r>
          </a:p>
          <a:p>
            <a:r>
              <a:rPr lang="en-AU" sz="2800" dirty="0"/>
              <a:t>Particularly important are the hydrophilic (water loving) interaction of the polar side chains on acidic or basic amino acids</a:t>
            </a:r>
          </a:p>
        </p:txBody>
      </p:sp>
    </p:spTree>
    <p:extLst>
      <p:ext uri="{BB962C8B-B14F-4D97-AF65-F5344CB8AC3E}">
        <p14:creationId xmlns:p14="http://schemas.microsoft.com/office/powerpoint/2010/main" val="96961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polymers</a:t>
            </a:r>
          </a:p>
        </p:txBody>
      </p:sp>
      <p:sp>
        <p:nvSpPr>
          <p:cNvPr id="3" name="Content Placeholder 2"/>
          <p:cNvSpPr>
            <a:spLocks noGrp="1"/>
          </p:cNvSpPr>
          <p:nvPr>
            <p:ph idx="1"/>
          </p:nvPr>
        </p:nvSpPr>
        <p:spPr/>
        <p:txBody>
          <a:bodyPr>
            <a:normAutofit/>
          </a:bodyPr>
          <a:lstStyle/>
          <a:p>
            <a:r>
              <a:rPr lang="en-AU" sz="3200" dirty="0"/>
              <a:t>Some polymers are suitable for producing strong threads called fibres</a:t>
            </a:r>
          </a:p>
          <a:p>
            <a:r>
              <a:rPr lang="en-AU" sz="3200" dirty="0"/>
              <a:t>Polymers like PET, HDPE and PVC are called thermoplastics (soften and melt when heated) recyclable</a:t>
            </a:r>
          </a:p>
          <a:p>
            <a:r>
              <a:rPr lang="en-AU" sz="3200" dirty="0"/>
              <a:t>Polymers that do not soften are called thermosetting (burn or decompose)</a:t>
            </a:r>
          </a:p>
        </p:txBody>
      </p:sp>
    </p:spTree>
    <p:extLst>
      <p:ext uri="{BB962C8B-B14F-4D97-AF65-F5344CB8AC3E}">
        <p14:creationId xmlns:p14="http://schemas.microsoft.com/office/powerpoint/2010/main" val="314615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AU" sz="2800" dirty="0"/>
              <a:t>Those acidic or basic amino acids with charged side chains tend to congregate on the exterior of the protein, where they can be solvated by water</a:t>
            </a:r>
          </a:p>
          <a:p>
            <a:r>
              <a:rPr lang="en-AU" sz="2800" dirty="0"/>
              <a:t>Those amino acid with neutral, non polar side chains tend to congregate on the hydrocarbon like interior of a protein molecule, away from the aqueous medium</a:t>
            </a:r>
          </a:p>
        </p:txBody>
      </p:sp>
    </p:spTree>
    <p:extLst>
      <p:ext uri="{BB962C8B-B14F-4D97-AF65-F5344CB8AC3E}">
        <p14:creationId xmlns:p14="http://schemas.microsoft.com/office/powerpoint/2010/main" val="3605639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Watch</a:t>
            </a:r>
          </a:p>
        </p:txBody>
      </p:sp>
      <p:sp>
        <p:nvSpPr>
          <p:cNvPr id="3" name="Content Placeholder 2"/>
          <p:cNvSpPr>
            <a:spLocks noGrp="1"/>
          </p:cNvSpPr>
          <p:nvPr>
            <p:ph idx="1"/>
          </p:nvPr>
        </p:nvSpPr>
        <p:spPr/>
        <p:txBody>
          <a:bodyPr/>
          <a:lstStyle/>
          <a:p>
            <a:r>
              <a:rPr lang="en-AU" dirty="0">
                <a:hlinkClick r:id="rId2"/>
              </a:rPr>
              <a:t>https</a:t>
            </a:r>
            <a:r>
              <a:rPr lang="en-AU">
                <a:hlinkClick r:id="rId2"/>
              </a:rPr>
              <a:t>://www.youtube.com/watch?v=2Jgb_DpaQhM</a:t>
            </a:r>
            <a:r>
              <a:rPr lang="en-AU"/>
              <a:t> </a:t>
            </a:r>
            <a:endParaRPr lang="en-AU" dirty="0"/>
          </a:p>
        </p:txBody>
      </p:sp>
    </p:spTree>
    <p:extLst>
      <p:ext uri="{BB962C8B-B14F-4D97-AF65-F5344CB8AC3E}">
        <p14:creationId xmlns:p14="http://schemas.microsoft.com/office/powerpoint/2010/main" val="47159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polymers</a:t>
            </a:r>
          </a:p>
        </p:txBody>
      </p:sp>
      <p:sp>
        <p:nvSpPr>
          <p:cNvPr id="3" name="Content Placeholder 2"/>
          <p:cNvSpPr>
            <a:spLocks noGrp="1"/>
          </p:cNvSpPr>
          <p:nvPr>
            <p:ph idx="1"/>
          </p:nvPr>
        </p:nvSpPr>
        <p:spPr/>
        <p:txBody>
          <a:bodyPr>
            <a:normAutofit/>
          </a:bodyPr>
          <a:lstStyle/>
          <a:p>
            <a:r>
              <a:rPr lang="en-AU" sz="3200" dirty="0"/>
              <a:t>Occur widely in nature</a:t>
            </a:r>
          </a:p>
          <a:p>
            <a:r>
              <a:rPr lang="en-AU" sz="3200" dirty="0"/>
              <a:t>Polysaccharides, proteins, DNA and RNA</a:t>
            </a:r>
          </a:p>
          <a:p>
            <a:r>
              <a:rPr lang="en-AU" sz="3200" dirty="0"/>
              <a:t>May consist of straight chains of atoms or they may have side chains and sometimes chains are joined to other chains (cross linking)</a:t>
            </a:r>
          </a:p>
        </p:txBody>
      </p:sp>
    </p:spTree>
    <p:extLst>
      <p:ext uri="{BB962C8B-B14F-4D97-AF65-F5344CB8AC3E}">
        <p14:creationId xmlns:p14="http://schemas.microsoft.com/office/powerpoint/2010/main" val="13032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Polymer </a:t>
            </a:r>
          </a:p>
        </p:txBody>
      </p:sp>
      <p:sp>
        <p:nvSpPr>
          <p:cNvPr id="3" name="Content Placeholder 2"/>
          <p:cNvSpPr>
            <a:spLocks noGrp="1"/>
          </p:cNvSpPr>
          <p:nvPr>
            <p:ph idx="1"/>
          </p:nvPr>
        </p:nvSpPr>
        <p:spPr/>
        <p:txBody>
          <a:bodyPr>
            <a:normAutofit/>
          </a:bodyPr>
          <a:lstStyle/>
          <a:p>
            <a:r>
              <a:rPr lang="en-AU" sz="2800" dirty="0"/>
              <a:t>Large molecule built up by repetitive bonding together of many smaller molecules called monomers</a:t>
            </a:r>
          </a:p>
          <a:p>
            <a:r>
              <a:rPr lang="en-AU" sz="2800" dirty="0"/>
              <a:t>Nature makes wide use of biological polymers, cellulose is a polymer built of repeating glucose monomers</a:t>
            </a:r>
          </a:p>
        </p:txBody>
      </p:sp>
      <p:pic>
        <p:nvPicPr>
          <p:cNvPr id="2050" name="Picture 2" descr="http://upload.wikimedia.org/wikipedia/commons/0/0b/Estructura_celulos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437112"/>
            <a:ext cx="641985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90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Proteins</a:t>
            </a:r>
          </a:p>
        </p:txBody>
      </p:sp>
      <p:sp>
        <p:nvSpPr>
          <p:cNvPr id="3" name="Content Placeholder 2"/>
          <p:cNvSpPr>
            <a:spLocks noGrp="1"/>
          </p:cNvSpPr>
          <p:nvPr>
            <p:ph idx="1"/>
          </p:nvPr>
        </p:nvSpPr>
        <p:spPr/>
        <p:txBody>
          <a:bodyPr>
            <a:normAutofit/>
          </a:bodyPr>
          <a:lstStyle/>
          <a:p>
            <a:r>
              <a:rPr lang="en-AU" sz="2800" dirty="0"/>
              <a:t>Proteins are polymers built of 20 repeating amino acid monomers; and nucleic acids are polymers built of 4  repeating nucleotide molecules</a:t>
            </a:r>
          </a:p>
        </p:txBody>
      </p:sp>
      <p:pic>
        <p:nvPicPr>
          <p:cNvPr id="3074" name="Picture 2" descr="http://employees.csbsju.edu/hjakubowski/classes/ch331/bcintro/olproteinintr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573017"/>
            <a:ext cx="3899051"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54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Addition Reactions</a:t>
            </a:r>
          </a:p>
        </p:txBody>
      </p:sp>
      <p:sp>
        <p:nvSpPr>
          <p:cNvPr id="3" name="Content Placeholder 2"/>
          <p:cNvSpPr>
            <a:spLocks noGrp="1"/>
          </p:cNvSpPr>
          <p:nvPr>
            <p:ph idx="1"/>
          </p:nvPr>
        </p:nvSpPr>
        <p:spPr/>
        <p:txBody>
          <a:bodyPr>
            <a:normAutofit/>
          </a:bodyPr>
          <a:lstStyle/>
          <a:p>
            <a:r>
              <a:rPr lang="en-AU" sz="2800" dirty="0"/>
              <a:t>Occur when two reactants add together to form a single product with no atoms ‘left over’</a:t>
            </a:r>
          </a:p>
        </p:txBody>
      </p:sp>
      <p:pic>
        <p:nvPicPr>
          <p:cNvPr id="1026" name="Picture 2" descr="http://c1933542.cdn.cloudfiles.rackspacecloud.com/heliconhe2010/ref9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996952"/>
            <a:ext cx="24955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4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a:bodyPr>
          <a:lstStyle/>
          <a:p>
            <a:r>
              <a:rPr lang="en-AU" sz="2800" dirty="0"/>
              <a:t>The simplest synthetic polymers are those that result when an alkene is treated with a small amount of a radical as an initiator</a:t>
            </a:r>
          </a:p>
          <a:p>
            <a:r>
              <a:rPr lang="en-AU" sz="2800" dirty="0"/>
              <a:t>Ethylene produces polyethylene a large alkane that may have up to 200 000 monomer units</a:t>
            </a:r>
          </a:p>
        </p:txBody>
      </p:sp>
      <p:pic>
        <p:nvPicPr>
          <p:cNvPr id="4098" name="Picture 2" descr="http://preparatorychemistry.com/images/polyethylene_formation_comple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861048"/>
            <a:ext cx="3543300" cy="280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248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Polyethene</a:t>
            </a:r>
            <a:r>
              <a:rPr lang="en-AU" dirty="0"/>
              <a:t>, polyethylene</a:t>
            </a:r>
          </a:p>
        </p:txBody>
      </p:sp>
      <p:sp>
        <p:nvSpPr>
          <p:cNvPr id="3" name="Content Placeholder 2"/>
          <p:cNvSpPr>
            <a:spLocks noGrp="1"/>
          </p:cNvSpPr>
          <p:nvPr>
            <p:ph idx="1"/>
          </p:nvPr>
        </p:nvSpPr>
        <p:spPr/>
        <p:txBody>
          <a:bodyPr>
            <a:normAutofit lnSpcReduction="10000"/>
          </a:bodyPr>
          <a:lstStyle/>
          <a:p>
            <a:r>
              <a:rPr lang="en-AU" sz="3600" dirty="0"/>
              <a:t>Currently most widely used</a:t>
            </a:r>
          </a:p>
          <a:p>
            <a:r>
              <a:rPr lang="en-AU" sz="3600" dirty="0"/>
              <a:t>Depending on manufacturing process </a:t>
            </a:r>
          </a:p>
          <a:p>
            <a:r>
              <a:rPr lang="en-AU" sz="3600" dirty="0"/>
              <a:t>HDPE high density polyethylene</a:t>
            </a:r>
          </a:p>
          <a:p>
            <a:r>
              <a:rPr lang="en-AU" sz="3600" dirty="0"/>
              <a:t>LDPE low density polyethylene</a:t>
            </a:r>
          </a:p>
          <a:p>
            <a:r>
              <a:rPr lang="en-AU" sz="3600" dirty="0"/>
              <a:t>Major reaction joining </a:t>
            </a:r>
            <a:r>
              <a:rPr lang="en-AU" sz="3600" dirty="0" err="1"/>
              <a:t>ethene</a:t>
            </a:r>
            <a:r>
              <a:rPr lang="en-AU" sz="3600" dirty="0"/>
              <a:t> molecules </a:t>
            </a:r>
          </a:p>
          <a:p>
            <a:r>
              <a:rPr lang="en-AU" sz="3600" dirty="0"/>
              <a:t>Side reactions can occur which result in small side chains; results in LDPE</a:t>
            </a:r>
          </a:p>
        </p:txBody>
      </p:sp>
    </p:spTree>
    <p:extLst>
      <p:ext uri="{BB962C8B-B14F-4D97-AF65-F5344CB8AC3E}">
        <p14:creationId xmlns:p14="http://schemas.microsoft.com/office/powerpoint/2010/main" val="3227780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5063</TotalTime>
  <Words>1468</Words>
  <Application>Microsoft Office PowerPoint</Application>
  <PresentationFormat>On-screen Show (4:3)</PresentationFormat>
  <Paragraphs>154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Cambria</vt:lpstr>
      <vt:lpstr>Adjacency</vt:lpstr>
      <vt:lpstr>Polymers and Proteins</vt:lpstr>
      <vt:lpstr>Polymers</vt:lpstr>
      <vt:lpstr>polymers</vt:lpstr>
      <vt:lpstr>polymers</vt:lpstr>
      <vt:lpstr>Polymer </vt:lpstr>
      <vt:lpstr>Proteins</vt:lpstr>
      <vt:lpstr>Addition Reactions</vt:lpstr>
      <vt:lpstr>PowerPoint Presentation</vt:lpstr>
      <vt:lpstr>Polyethene, polyethylene</vt:lpstr>
      <vt:lpstr>POLY - ETHYLENE</vt:lpstr>
      <vt:lpstr>STEPS</vt:lpstr>
      <vt:lpstr>Different monomers</vt:lpstr>
      <vt:lpstr>Polymer condensation</vt:lpstr>
      <vt:lpstr>Polyester </vt:lpstr>
      <vt:lpstr>PowerPoint Presentation</vt:lpstr>
      <vt:lpstr>Nylon</vt:lpstr>
      <vt:lpstr>PowerPoint Presentation</vt:lpstr>
      <vt:lpstr>Proteins</vt:lpstr>
      <vt:lpstr>PowerPoint Presentation</vt:lpstr>
      <vt:lpstr>PowerPoint Presentation</vt:lpstr>
      <vt:lpstr>Polypeptides </vt:lpstr>
      <vt:lpstr>PowerPoint Presentation</vt:lpstr>
      <vt:lpstr>PowerPoint Presentation</vt:lpstr>
      <vt:lpstr>Primary structure</vt:lpstr>
      <vt:lpstr>PowerPoint Presentation</vt:lpstr>
      <vt:lpstr>Secondary Structure of Proteins</vt:lpstr>
      <vt:lpstr>α-helix </vt:lpstr>
      <vt:lpstr>β-pleated sheet</vt:lpstr>
      <vt:lpstr>Tertiary Structure of Proteins</vt:lpstr>
      <vt:lpstr>PowerPoint Presentation</vt:lpstr>
      <vt:lpstr>Watch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Polymers and Proteins</dc:title>
  <dc:creator>LLOYD Bradley</dc:creator>
  <cp:lastModifiedBy>SMITH Karen [Harrisdale Senior High School]</cp:lastModifiedBy>
  <cp:revision>51</cp:revision>
  <dcterms:created xsi:type="dcterms:W3CDTF">2015-11-30T02:11:46Z</dcterms:created>
  <dcterms:modified xsi:type="dcterms:W3CDTF">2023-07-27T07:44:41Z</dcterms:modified>
</cp:coreProperties>
</file>