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handoutMasterIdLst>
    <p:handoutMasterId r:id="rId17"/>
  </p:handout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 id="268" r:id="rId14"/>
    <p:sldId id="269" r:id="rId15"/>
    <p:sldId id="270" r:id="rId16"/>
  </p:sldIdLst>
  <p:sldSz cx="9144000" cy="6858000" type="screen4x3"/>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21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a:defRPr sz="1200"/>
            </a:lvl1pPr>
          </a:lstStyle>
          <a:p>
            <a:fld id="{3E5896C2-9259-47C3-9A4F-104F261D024A}" type="datetimeFigureOut">
              <a:rPr lang="en-AU" smtClean="0"/>
              <a:t>15/03/2023</a:t>
            </a:fld>
            <a:endParaRPr lang="en-AU"/>
          </a:p>
        </p:txBody>
      </p:sp>
      <p:sp>
        <p:nvSpPr>
          <p:cNvPr id="4" name="Footer Placeholder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a:defRPr sz="1200"/>
            </a:lvl1pPr>
          </a:lstStyle>
          <a:p>
            <a:fld id="{A1B65018-28D2-46E4-92DF-66BF94A12395}" type="slidenum">
              <a:rPr lang="en-AU" smtClean="0"/>
              <a:t>‹#›</a:t>
            </a:fld>
            <a:endParaRPr lang="en-AU"/>
          </a:p>
        </p:txBody>
      </p:sp>
    </p:spTree>
    <p:extLst>
      <p:ext uri="{BB962C8B-B14F-4D97-AF65-F5344CB8AC3E}">
        <p14:creationId xmlns:p14="http://schemas.microsoft.com/office/powerpoint/2010/main" val="24913945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59280"/>
            <a:ext cx="6400800" cy="1295400"/>
          </a:xfrm>
        </p:spPr>
        <p:txBody>
          <a:bodyPr/>
          <a:lstStyle/>
          <a:p>
            <a:r>
              <a:rPr lang="en-US"/>
              <a:t>Click to edit Master title style</a:t>
            </a:r>
            <a:endParaRPr lang="en-US" dirty="0"/>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801112"/>
            <a:ext cx="9144000" cy="932688"/>
          </a:xfrm>
          <a:prstGeom prst="rect">
            <a:avLst/>
          </a:prstGeom>
        </p:spPr>
      </p:pic>
      <p:sp>
        <p:nvSpPr>
          <p:cNvPr id="3" name="Subtitle 2"/>
          <p:cNvSpPr>
            <a:spLocks noGrp="1"/>
          </p:cNvSpPr>
          <p:nvPr>
            <p:ph type="subTitle" idx="1"/>
          </p:nvPr>
        </p:nvSpPr>
        <p:spPr>
          <a:xfrm>
            <a:off x="1371600" y="3429000"/>
            <a:ext cx="6400800" cy="762000"/>
          </a:xfrm>
        </p:spPr>
        <p:txBody>
          <a:bodyPr>
            <a:normAutofit/>
          </a:bodyPr>
          <a:lstStyle>
            <a:lvl1pPr marL="0" indent="0" algn="ctr">
              <a:buNone/>
              <a:defRPr sz="2000" i="1" baseline="0">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white"/>
        <p:txBody>
          <a:bodyPr/>
          <a:lstStyle/>
          <a:p>
            <a:fld id="{A5B8D550-B506-45F8-A382-EC82AC976D9C}" type="datetimeFigureOut">
              <a:rPr lang="en-AU" smtClean="0"/>
              <a:t>15/03/2023</a:t>
            </a:fld>
            <a:endParaRPr lang="en-AU"/>
          </a:p>
        </p:txBody>
      </p:sp>
      <p:sp>
        <p:nvSpPr>
          <p:cNvPr id="5" name="Footer Placeholder 4"/>
          <p:cNvSpPr>
            <a:spLocks noGrp="1"/>
          </p:cNvSpPr>
          <p:nvPr>
            <p:ph type="ftr" sz="quarter" idx="11"/>
          </p:nvPr>
        </p:nvSpPr>
        <p:spPr bwMode="white"/>
        <p:txBody>
          <a:bodyPr/>
          <a:lstStyle/>
          <a:p>
            <a:endParaRPr lang="en-AU"/>
          </a:p>
        </p:txBody>
      </p:sp>
      <p:sp>
        <p:nvSpPr>
          <p:cNvPr id="6" name="Slide Number Placeholder 5"/>
          <p:cNvSpPr>
            <a:spLocks noGrp="1"/>
          </p:cNvSpPr>
          <p:nvPr>
            <p:ph type="sldNum" sz="quarter" idx="12"/>
          </p:nvPr>
        </p:nvSpPr>
        <p:spPr/>
        <p:txBody>
          <a:bodyPr/>
          <a:lstStyle/>
          <a:p>
            <a:fld id="{F4B8D053-31BB-489E-B2BA-9B0788CF8550}"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8D550-B506-45F8-A382-EC82AC976D9C}" type="datetimeFigureOut">
              <a:rPr lang="en-AU" smtClean="0"/>
              <a:t>15/03/2023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4B8D053-31BB-489E-B2BA-9B0788CF8550}"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09041"/>
            <a:ext cx="1295400" cy="431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1219199"/>
            <a:ext cx="5181600" cy="4267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8D550-B506-45F8-A382-EC82AC976D9C}" type="datetimeFigureOut">
              <a:rPr lang="en-AU" smtClean="0"/>
              <a:t>15/03/2023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4B8D053-31BB-489E-B2BA-9B0788CF8550}"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371600" y="2438400"/>
            <a:ext cx="6400800" cy="3048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8D550-B506-45F8-A382-EC82AC976D9C}" type="datetimeFigureOut">
              <a:rPr lang="en-AU" smtClean="0"/>
              <a:t>15/03/2023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4B8D053-31BB-489E-B2BA-9B0788CF8550}" type="slidenum">
              <a:rPr lang="en-AU" smtClean="0"/>
              <a:t>‹#›</a:t>
            </a:fld>
            <a:endParaRPr lang="en-AU"/>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B8D550-B506-45F8-A382-EC82AC976D9C}" type="datetimeFigureOut">
              <a:rPr lang="en-AU" smtClean="0"/>
              <a:t>15/03/2023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4B8D053-31BB-489E-B2BA-9B0788CF8550}" type="slidenum">
              <a:rPr lang="en-AU" smtClean="0"/>
              <a:t>‹#›</a:t>
            </a:fld>
            <a:endParaRPr lang="en-AU"/>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
        <p:nvSpPr>
          <p:cNvPr id="2" name="Title 1"/>
          <p:cNvSpPr>
            <a:spLocks noGrp="1"/>
          </p:cNvSpPr>
          <p:nvPr>
            <p:ph type="title"/>
          </p:nvPr>
        </p:nvSpPr>
        <p:spPr>
          <a:xfrm>
            <a:off x="1447800" y="3410267"/>
            <a:ext cx="6248400" cy="1456373"/>
          </a:xfrm>
        </p:spPr>
        <p:txBody>
          <a:bodyPr anchor="t">
            <a:normAutofit/>
          </a:bodyPr>
          <a:lstStyle>
            <a:lvl1pPr algn="ctr">
              <a:defRPr sz="36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1447800" y="1503680"/>
            <a:ext cx="6248400" cy="1566862"/>
          </a:xfrm>
        </p:spPr>
        <p:txBody>
          <a:bodyPr anchor="b"/>
          <a:lstStyle>
            <a:lvl1pPr marL="0" indent="0" algn="ctr">
              <a:buNone/>
              <a:defRPr sz="2000" b="0" i="1"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8" name="Picture 7"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2684462"/>
            <a:ext cx="9144000" cy="93268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Content Placeholder 9"/>
          <p:cNvSpPr>
            <a:spLocks noGrp="1"/>
          </p:cNvSpPr>
          <p:nvPr>
            <p:ph sz="quarter" idx="13"/>
          </p:nvPr>
        </p:nvSpPr>
        <p:spPr>
          <a:xfrm>
            <a:off x="1371600" y="2438400"/>
            <a:ext cx="3124200" cy="312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A5B8D550-B506-45F8-A382-EC82AC976D9C}" type="datetimeFigureOut">
              <a:rPr lang="en-AU" smtClean="0"/>
              <a:t>15/03/2023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4B8D053-31BB-489E-B2BA-9B0788CF8550}" type="slidenum">
              <a:rPr lang="en-AU" smtClean="0"/>
              <a:t>‹#›</a:t>
            </a:fld>
            <a:endParaRPr lang="en-AU"/>
          </a:p>
        </p:txBody>
      </p:sp>
      <p:sp>
        <p:nvSpPr>
          <p:cNvPr id="12" name="Content Placeholder 11"/>
          <p:cNvSpPr>
            <a:spLocks noGrp="1"/>
          </p:cNvSpPr>
          <p:nvPr>
            <p:ph sz="quarter" idx="14"/>
          </p:nvPr>
        </p:nvSpPr>
        <p:spPr>
          <a:xfrm>
            <a:off x="4648200" y="2438400"/>
            <a:ext cx="3124200" cy="3124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flourish2.png"/>
          <p:cNvPicPr>
            <a:picLocks noChangeAspect="1"/>
          </p:cNvPicPr>
          <p:nvPr/>
        </p:nvPicPr>
        <p:blipFill>
          <a:blip r:embed="rId2">
            <a:clrChange>
              <a:clrFrom>
                <a:srgbClr val="000000">
                  <a:alpha val="0"/>
                </a:srgbClr>
              </a:clrFrom>
              <a:clrTo>
                <a:srgbClr val="000000">
                  <a:alpha val="0"/>
                </a:srgbClr>
              </a:clrTo>
            </a:clrChange>
            <a:lum bright="-14000"/>
          </a:blip>
          <a:stretch>
            <a:fillRect/>
          </a:stretch>
        </p:blipFill>
        <p:spPr>
          <a:xfrm>
            <a:off x="0" y="1618488"/>
            <a:ext cx="9144000" cy="932688"/>
          </a:xfrm>
          <a:prstGeom prst="rect">
            <a:avLst/>
          </a:prstGeom>
        </p:spPr>
      </p:pic>
      <p:sp>
        <p:nvSpPr>
          <p:cNvPr id="11" name="Content Placeholder 10"/>
          <p:cNvSpPr>
            <a:spLocks noGrp="1"/>
          </p:cNvSpPr>
          <p:nvPr>
            <p:ph sz="quarter" idx="13"/>
          </p:nvPr>
        </p:nvSpPr>
        <p:spPr>
          <a:xfrm>
            <a:off x="1371600" y="2819400"/>
            <a:ext cx="3124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48200" y="2819400"/>
            <a:ext cx="3124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371600" y="2362201"/>
            <a:ext cx="3125788" cy="451338"/>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5025" y="2359152"/>
            <a:ext cx="3127375" cy="448056"/>
          </a:xfrm>
        </p:spPr>
        <p:txBody>
          <a:bodyPr anchor="b"/>
          <a:lstStyle>
            <a:lvl1pPr marL="0" indent="0" algn="ctr">
              <a:buNone/>
              <a:defRPr sz="18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5B8D550-B506-45F8-A382-EC82AC976D9C}" type="datetimeFigureOut">
              <a:rPr lang="en-AU" smtClean="0"/>
              <a:t>15/03/2023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4B8D053-31BB-489E-B2BA-9B0788CF8550}"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B8D550-B506-45F8-A382-EC82AC976D9C}" type="datetimeFigureOut">
              <a:rPr lang="en-AU" smtClean="0"/>
              <a:t>15/03/2023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4B8D053-31BB-489E-B2BA-9B0788CF8550}" type="slidenum">
              <a:rPr lang="en-AU" smtClean="0"/>
              <a:t>‹#›</a:t>
            </a:fld>
            <a:endParaRPr lang="en-AU"/>
          </a:p>
        </p:txBody>
      </p:sp>
      <p:pic>
        <p:nvPicPr>
          <p:cNvPr id="7" name="Picture 6" descr="flourish2.png"/>
          <p:cNvPicPr>
            <a:picLocks noChangeAspect="1"/>
          </p:cNvPicPr>
          <p:nvPr/>
        </p:nvPicPr>
        <p:blipFill>
          <a:blip r:embed="rId2">
            <a:duotone>
              <a:prstClr val="black"/>
              <a:schemeClr val="tx2">
                <a:tint val="45000"/>
                <a:satMod val="400000"/>
              </a:schemeClr>
            </a:duotone>
            <a:lum bright="-14000"/>
          </a:blip>
          <a:stretch>
            <a:fillRect/>
          </a:stretch>
        </p:blipFill>
        <p:spPr>
          <a:xfrm>
            <a:off x="0" y="1618488"/>
            <a:ext cx="9144000" cy="93268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5B8D550-B506-45F8-A382-EC82AC976D9C}" type="datetimeFigureOut">
              <a:rPr lang="en-AU" smtClean="0"/>
              <a:t>15/03/2023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4B8D053-31BB-489E-B2BA-9B0788CF8550}"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1" y="1676400"/>
            <a:ext cx="2819399" cy="599440"/>
          </a:xfrm>
        </p:spPr>
        <p:txBody>
          <a:bodyPr anchor="b">
            <a:noAutofit/>
          </a:bodyPr>
          <a:lstStyle>
            <a:lvl1pPr algn="ctr">
              <a:defRPr sz="1700" b="1" cap="all" spc="0" baseline="0"/>
            </a:lvl1pPr>
          </a:lstStyle>
          <a:p>
            <a:r>
              <a:rPr lang="en-US"/>
              <a:t>Click to edit Master title style</a:t>
            </a:r>
            <a:endParaRPr lang="en-US" dirty="0"/>
          </a:p>
        </p:txBody>
      </p:sp>
      <p:sp>
        <p:nvSpPr>
          <p:cNvPr id="4" name="Text Placeholder 3"/>
          <p:cNvSpPr>
            <a:spLocks noGrp="1"/>
          </p:cNvSpPr>
          <p:nvPr>
            <p:ph type="body" sz="half" idx="2"/>
          </p:nvPr>
        </p:nvSpPr>
        <p:spPr>
          <a:xfrm>
            <a:off x="4953001" y="2275840"/>
            <a:ext cx="2819399" cy="290576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8D550-B506-45F8-A382-EC82AC976D9C}" type="datetimeFigureOut">
              <a:rPr lang="en-AU" smtClean="0"/>
              <a:t>15/03/2023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4B8D053-31BB-489E-B2BA-9B0788CF8550}" type="slidenum">
              <a:rPr lang="en-AU" smtClean="0"/>
              <a:t>‹#›</a:t>
            </a:fld>
            <a:endParaRPr lang="en-AU"/>
          </a:p>
        </p:txBody>
      </p:sp>
      <p:sp>
        <p:nvSpPr>
          <p:cNvPr id="9" name="Content Placeholder 8"/>
          <p:cNvSpPr>
            <a:spLocks noGrp="1"/>
          </p:cNvSpPr>
          <p:nvPr>
            <p:ph sz="quarter" idx="13"/>
          </p:nvPr>
        </p:nvSpPr>
        <p:spPr>
          <a:xfrm>
            <a:off x="1371600" y="1676400"/>
            <a:ext cx="32766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Plaque 9"/>
          <p:cNvSpPr/>
          <p:nvPr/>
        </p:nvSpPr>
        <p:spPr>
          <a:xfrm>
            <a:off x="1463040" y="1847088"/>
            <a:ext cx="3090672" cy="3090672"/>
          </a:xfrm>
          <a:prstGeom prst="plaque">
            <a:avLst>
              <a:gd name="adj" fmla="val 8438"/>
            </a:avLst>
          </a:prstGeom>
          <a:noFill/>
          <a:ln w="9525">
            <a:solidFill>
              <a:schemeClr val="tx2">
                <a:alpha val="17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53000" y="1676400"/>
            <a:ext cx="2819400" cy="599440"/>
          </a:xfrm>
        </p:spPr>
        <p:txBody>
          <a:bodyPr anchor="b">
            <a:noAutofit/>
          </a:bodyPr>
          <a:lstStyle>
            <a:lvl1pPr algn="ctr">
              <a:defRPr sz="1700" b="1" cap="all" spc="0" baseline="0"/>
            </a:lvl1pPr>
          </a:lstStyle>
          <a:p>
            <a:r>
              <a:rPr lang="en-US"/>
              <a:t>Click to edit Master title style</a:t>
            </a:r>
            <a:endParaRPr lang="en-US" dirty="0"/>
          </a:p>
        </p:txBody>
      </p:sp>
      <p:sp>
        <p:nvSpPr>
          <p:cNvPr id="3" name="Picture Placeholder 2"/>
          <p:cNvSpPr>
            <a:spLocks noGrp="1"/>
          </p:cNvSpPr>
          <p:nvPr>
            <p:ph type="pic" idx="1"/>
          </p:nvPr>
        </p:nvSpPr>
        <p:spPr>
          <a:xfrm>
            <a:off x="1524000" y="1905000"/>
            <a:ext cx="2971800" cy="2971800"/>
          </a:xfrm>
          <a:prstGeom prst="plaque">
            <a:avLst>
              <a:gd name="adj" fmla="val 8341"/>
            </a:avLst>
          </a:prstGeom>
          <a:solidFill>
            <a:schemeClr val="bg1">
              <a:lumMod val="95000"/>
              <a:alpha val="35000"/>
            </a:schemeClr>
          </a:solidFill>
          <a:ln w="98425" cmpd="thinThick">
            <a:noFill/>
            <a:bevel/>
          </a:ln>
        </p:spPr>
        <p:txBody>
          <a:bodyPr>
            <a:normAutofit/>
          </a:bodyPr>
          <a:lstStyle>
            <a:lvl1pPr marL="0" indent="0" algn="ctr">
              <a:buNone/>
              <a:defRPr sz="1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953000" y="2276856"/>
            <a:ext cx="2819400" cy="2875280"/>
          </a:xfrm>
        </p:spPr>
        <p:txBody>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8D550-B506-45F8-A382-EC82AC976D9C}" type="datetimeFigureOut">
              <a:rPr lang="en-AU" smtClean="0"/>
              <a:t>15/03/2023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4B8D053-31BB-489E-B2BA-9B0788CF8550}"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window3.png"/>
          <p:cNvPicPr>
            <a:picLocks noChangeAspect="1"/>
          </p:cNvPicPr>
          <p:nvPr/>
        </p:nvPicPr>
        <p:blipFill>
          <a:blip r:embed="rId13"/>
          <a:stretch>
            <a:fillRect/>
          </a:stretch>
        </p:blipFill>
        <p:spPr>
          <a:xfrm>
            <a:off x="0" y="0"/>
            <a:ext cx="9144000" cy="6858000"/>
          </a:xfrm>
          <a:prstGeom prst="rect">
            <a:avLst/>
          </a:prstGeom>
        </p:spPr>
      </p:pic>
      <p:sp>
        <p:nvSpPr>
          <p:cNvPr id="2" name="Title Placeholder 1"/>
          <p:cNvSpPr>
            <a:spLocks noGrp="1"/>
          </p:cNvSpPr>
          <p:nvPr>
            <p:ph type="title"/>
          </p:nvPr>
        </p:nvSpPr>
        <p:spPr>
          <a:xfrm>
            <a:off x="1371600" y="1295400"/>
            <a:ext cx="6400800" cy="6858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057400"/>
            <a:ext cx="6400800" cy="3429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bwMode="white">
          <a:xfrm>
            <a:off x="304800" y="6356350"/>
            <a:ext cx="2133600" cy="365125"/>
          </a:xfrm>
          <a:prstGeom prst="rect">
            <a:avLst/>
          </a:prstGeom>
          <a:ln>
            <a:noFill/>
          </a:ln>
        </p:spPr>
        <p:txBody>
          <a:bodyPr vert="horz" lIns="91440" tIns="45720" rIns="91440" bIns="45720" rtlCol="0" anchor="ctr"/>
          <a:lstStyle>
            <a:lvl1pPr algn="l">
              <a:defRPr sz="1100" baseline="0">
                <a:solidFill>
                  <a:schemeClr val="accent1">
                    <a:lumMod val="60000"/>
                    <a:lumOff val="40000"/>
                  </a:schemeClr>
                </a:solidFill>
              </a:defRPr>
            </a:lvl1pPr>
          </a:lstStyle>
          <a:p>
            <a:fld id="{A5B8D550-B506-45F8-A382-EC82AC976D9C}" type="datetimeFigureOut">
              <a:rPr lang="en-AU" smtClean="0"/>
              <a:t>15/03/2023</a:t>
            </a:fld>
            <a:endParaRPr lang="en-AU"/>
          </a:p>
        </p:txBody>
      </p:sp>
      <p:sp>
        <p:nvSpPr>
          <p:cNvPr id="5" name="Footer Placeholder 4"/>
          <p:cNvSpPr>
            <a:spLocks noGrp="1"/>
          </p:cNvSpPr>
          <p:nvPr>
            <p:ph type="ftr" sz="quarter" idx="3"/>
          </p:nvPr>
        </p:nvSpPr>
        <p:spPr bwMode="white">
          <a:xfrm>
            <a:off x="2971800" y="6356350"/>
            <a:ext cx="3200400" cy="365125"/>
          </a:xfrm>
          <a:prstGeom prst="rect">
            <a:avLst/>
          </a:prstGeom>
        </p:spPr>
        <p:txBody>
          <a:bodyPr vert="horz" lIns="91440" tIns="45720" rIns="91440" bIns="45720" rtlCol="0" anchor="ctr"/>
          <a:lstStyle>
            <a:lvl1pPr algn="ctr">
              <a:defRPr sz="1100" baseline="0">
                <a:solidFill>
                  <a:schemeClr val="accent1">
                    <a:lumMod val="60000"/>
                    <a:lumOff val="40000"/>
                  </a:schemeClr>
                </a:solidFill>
              </a:defRPr>
            </a:lvl1pPr>
          </a:lstStyle>
          <a:p>
            <a:endParaRPr lang="en-AU"/>
          </a:p>
        </p:txBody>
      </p:sp>
      <p:sp>
        <p:nvSpPr>
          <p:cNvPr id="6" name="Slide Number Placeholder 5"/>
          <p:cNvSpPr>
            <a:spLocks noGrp="1"/>
          </p:cNvSpPr>
          <p:nvPr>
            <p:ph type="sldNum" sz="quarter" idx="4"/>
          </p:nvPr>
        </p:nvSpPr>
        <p:spPr bwMode="white">
          <a:xfrm>
            <a:off x="6675120" y="6364224"/>
            <a:ext cx="2133600" cy="365125"/>
          </a:xfrm>
          <a:prstGeom prst="rect">
            <a:avLst/>
          </a:prstGeom>
        </p:spPr>
        <p:txBody>
          <a:bodyPr vert="horz" lIns="91440" tIns="45720" rIns="91440" bIns="45720" rtlCol="0" anchor="ctr"/>
          <a:lstStyle>
            <a:lvl1pPr algn="r">
              <a:defRPr sz="1200" b="1" baseline="0">
                <a:solidFill>
                  <a:schemeClr val="accent1">
                    <a:lumMod val="60000"/>
                    <a:lumOff val="40000"/>
                  </a:schemeClr>
                </a:solidFill>
              </a:defRPr>
            </a:lvl1pPr>
          </a:lstStyle>
          <a:p>
            <a:fld id="{F4B8D053-31BB-489E-B2BA-9B0788CF8550}"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ctr" defTabSz="914400" rtl="0" eaLnBrk="1" latinLnBrk="0" hangingPunct="1">
        <a:spcBef>
          <a:spcPct val="0"/>
        </a:spcBef>
        <a:buNone/>
        <a:defRPr sz="3600" kern="1200" cap="all" spc="30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274320" algn="l" defTabSz="914400" rtl="0" eaLnBrk="1" latinLnBrk="0" hangingPunct="1">
        <a:lnSpc>
          <a:spcPct val="150000"/>
        </a:lnSpc>
        <a:spcBef>
          <a:spcPct val="20000"/>
        </a:spcBef>
        <a:buClrTx/>
        <a:buFont typeface="Wingdings" pitchFamily="2" charset="2"/>
        <a:buChar char="v"/>
        <a:defRPr sz="1800" kern="1200" baseline="0">
          <a:solidFill>
            <a:schemeClr val="tx1"/>
          </a:solidFill>
          <a:latin typeface="+mn-lt"/>
          <a:ea typeface="+mn-ea"/>
          <a:cs typeface="+mn-cs"/>
        </a:defRPr>
      </a:lvl1pPr>
      <a:lvl2pPr marL="742950" indent="-228600" algn="l" defTabSz="914400" rtl="0" eaLnBrk="1" latinLnBrk="0" hangingPunct="1">
        <a:spcBef>
          <a:spcPct val="20000"/>
        </a:spcBef>
        <a:buClrTx/>
        <a:buFont typeface="Arial" pitchFamily="34" charset="0"/>
        <a:buChar char="•"/>
        <a:defRPr sz="1600" kern="1200" baseline="0">
          <a:solidFill>
            <a:schemeClr val="tx1"/>
          </a:solidFill>
          <a:latin typeface="+mn-lt"/>
          <a:ea typeface="+mn-ea"/>
          <a:cs typeface="+mn-cs"/>
        </a:defRPr>
      </a:lvl2pPr>
      <a:lvl3pPr marL="11430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3pPr>
      <a:lvl4pPr marL="16002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4pPr>
      <a:lvl5pPr marL="2057400" indent="-228600" algn="l" defTabSz="914400" rtl="0" eaLnBrk="1" latinLnBrk="0" hangingPunct="1">
        <a:spcBef>
          <a:spcPct val="20000"/>
        </a:spcBef>
        <a:buClrTx/>
        <a:buFont typeface="Arial" pitchFamily="34" charset="0"/>
        <a:buChar char="•"/>
        <a:defRPr sz="1400" kern="1200" baseline="0">
          <a:solidFill>
            <a:schemeClr val="tx1"/>
          </a:solidFill>
          <a:latin typeface="+mn-lt"/>
          <a:ea typeface="+mn-ea"/>
          <a:cs typeface="+mn-cs"/>
        </a:defRPr>
      </a:lvl5pPr>
      <a:lvl6pPr marL="2514600" indent="-228600" algn="l" defTabSz="914400" rtl="0" eaLnBrk="1" latinLnBrk="0" hangingPunct="1">
        <a:spcBef>
          <a:spcPct val="20000"/>
        </a:spcBef>
        <a:buClrTx/>
        <a:buFont typeface="Arial"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7pPr>
      <a:lvl8pPr marL="3429000" indent="-228600" algn="l" defTabSz="914400" rtl="0" eaLnBrk="1" latinLnBrk="0" hangingPunct="1">
        <a:spcBef>
          <a:spcPct val="20000"/>
        </a:spcBef>
        <a:buClrTx/>
        <a:buFont typeface="Arial" pitchFamily="34" charset="0"/>
        <a:buChar char="•"/>
        <a:defRPr sz="1200" kern="1200" baseline="0">
          <a:solidFill>
            <a:schemeClr val="tx1"/>
          </a:solidFill>
          <a:latin typeface="+mn-lt"/>
          <a:ea typeface="+mn-ea"/>
          <a:cs typeface="+mn-cs"/>
        </a:defRPr>
      </a:lvl8pPr>
      <a:lvl9pPr marL="3886200" indent="-228600" algn="l" defTabSz="914400" rtl="0" eaLnBrk="1" latinLnBrk="0" hangingPunct="1">
        <a:spcBef>
          <a:spcPct val="20000"/>
        </a:spcBef>
        <a:buClrTx/>
        <a:buFont typeface="Arial"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chemistry.about.com/od/factsstructures/ig/Chemical-Structures---P/Phosphoric-Acid-Structure.htm" TargetMode="External"/><Relationship Id="rId2" Type="http://schemas.openxmlformats.org/officeDocument/2006/relationships/hyperlink" Target="http://chemistry.about.com/od/acidsbase1/a/buffers.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en.wikipedia.org/wiki/Carbonic_acid" TargetMode="External"/><Relationship Id="rId13" Type="http://schemas.openxmlformats.org/officeDocument/2006/relationships/hyperlink" Target="http://en.wikipedia.org/wiki/Carbonic_anhydrase" TargetMode="External"/><Relationship Id="rId3" Type="http://schemas.openxmlformats.org/officeDocument/2006/relationships/hyperlink" Target="http://en.wikipedia.org/wiki/Acid-base_homeostasis" TargetMode="External"/><Relationship Id="rId7" Type="http://schemas.openxmlformats.org/officeDocument/2006/relationships/hyperlink" Target="http://en.wikipedia.org/wiki/Water" TargetMode="External"/><Relationship Id="rId12" Type="http://schemas.openxmlformats.org/officeDocument/2006/relationships/hyperlink" Target="http://en.wikipedia.org/wiki/Enzyme" TargetMode="External"/><Relationship Id="rId2" Type="http://schemas.openxmlformats.org/officeDocument/2006/relationships/hyperlink" Target="http://en.wikipedia.org/wiki/Buffer_solution" TargetMode="External"/><Relationship Id="rId1" Type="http://schemas.openxmlformats.org/officeDocument/2006/relationships/slideLayout" Target="../slideLayouts/slideLayout2.xml"/><Relationship Id="rId6" Type="http://schemas.openxmlformats.org/officeDocument/2006/relationships/hyperlink" Target="http://en.wikipedia.org/wiki/Carbon_dioxide" TargetMode="External"/><Relationship Id="rId11" Type="http://schemas.openxmlformats.org/officeDocument/2006/relationships/hyperlink" Target="http://en.wikipedia.org/wiki/Catalysis" TargetMode="External"/><Relationship Id="rId5" Type="http://schemas.openxmlformats.org/officeDocument/2006/relationships/hyperlink" Target="http://en.wikipedia.org/wiki/PH" TargetMode="External"/><Relationship Id="rId10" Type="http://schemas.openxmlformats.org/officeDocument/2006/relationships/hyperlink" Target="http://en.wikipedia.org/wiki/Bicarbonate" TargetMode="External"/><Relationship Id="rId4" Type="http://schemas.openxmlformats.org/officeDocument/2006/relationships/hyperlink" Target="http://en.wikipedia.org/wiki/Blood_plasma" TargetMode="External"/><Relationship Id="rId9" Type="http://schemas.openxmlformats.org/officeDocument/2006/relationships/hyperlink" Target="http://en.wikipedia.org/wiki/Hydrogen_ion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en.wikipedia.org/wiki/Physiology" TargetMode="External"/><Relationship Id="rId3" Type="http://schemas.openxmlformats.org/officeDocument/2006/relationships/hyperlink" Target="http://en.wikipedia.org/wiki/Le_Chatelier's_principle" TargetMode="External"/><Relationship Id="rId7" Type="http://schemas.openxmlformats.org/officeDocument/2006/relationships/hyperlink" Target="http://en.wikipedia.org/wiki/Exhalation" TargetMode="External"/><Relationship Id="rId2" Type="http://schemas.openxmlformats.org/officeDocument/2006/relationships/hyperlink" Target="http://en.wikipedia.org/wiki/Chemical_equilibrium" TargetMode="External"/><Relationship Id="rId1" Type="http://schemas.openxmlformats.org/officeDocument/2006/relationships/slideLayout" Target="../slideLayouts/slideLayout2.xml"/><Relationship Id="rId6" Type="http://schemas.openxmlformats.org/officeDocument/2006/relationships/hyperlink" Target="http://en.wikipedia.org/wiki/Breathing" TargetMode="External"/><Relationship Id="rId11" Type="http://schemas.openxmlformats.org/officeDocument/2006/relationships/hyperlink" Target="http://en.wikipedia.org/wiki/Cellular_respiration" TargetMode="External"/><Relationship Id="rId5" Type="http://schemas.openxmlformats.org/officeDocument/2006/relationships/hyperlink" Target="http://en.wikipedia.org/wiki/Respiratory_compensation" TargetMode="External"/><Relationship Id="rId10" Type="http://schemas.openxmlformats.org/officeDocument/2006/relationships/hyperlink" Target="http://en.wikipedia.org/wiki/Pathophysiology" TargetMode="External"/><Relationship Id="rId4" Type="http://schemas.openxmlformats.org/officeDocument/2006/relationships/hyperlink" Target="http://en.wikipedia.org/wiki/Acidemia" TargetMode="External"/><Relationship Id="rId9" Type="http://schemas.openxmlformats.org/officeDocument/2006/relationships/hyperlink" Target="http://en.wikipedia.org/wiki/Acid-base_imbalanc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Hydrogen_ion" TargetMode="External"/><Relationship Id="rId2" Type="http://schemas.openxmlformats.org/officeDocument/2006/relationships/hyperlink" Target="http://en.wikipedia.org/wiki/PH" TargetMode="External"/><Relationship Id="rId1" Type="http://schemas.openxmlformats.org/officeDocument/2006/relationships/slideLayout" Target="../slideLayouts/slideLayout2.xml"/><Relationship Id="rId6" Type="http://schemas.openxmlformats.org/officeDocument/2006/relationships/hyperlink" Target="http://en.wikipedia.org/wiki/Conjugate_base" TargetMode="External"/><Relationship Id="rId5" Type="http://schemas.openxmlformats.org/officeDocument/2006/relationships/hyperlink" Target="http://en.wikipedia.org/wiki/Weak_acid" TargetMode="External"/><Relationship Id="rId4" Type="http://schemas.openxmlformats.org/officeDocument/2006/relationships/hyperlink" Target="http://en.wikipedia.org/wiki/Aqueous_solution"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Strong_acid" TargetMode="External"/><Relationship Id="rId2" Type="http://schemas.openxmlformats.org/officeDocument/2006/relationships/hyperlink" Target="http://en.wikipedia.org/wiki/PH" TargetMode="External"/><Relationship Id="rId1" Type="http://schemas.openxmlformats.org/officeDocument/2006/relationships/slideLayout" Target="../slideLayouts/slideLayout2.xml"/><Relationship Id="rId4" Type="http://schemas.openxmlformats.org/officeDocument/2006/relationships/hyperlink" Target="http://en.wikipedia.org/wiki/Base_(chemistry)#Strong_bas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en.wikipedia.org/wiki/Carbonic_acid" TargetMode="External"/><Relationship Id="rId2" Type="http://schemas.openxmlformats.org/officeDocument/2006/relationships/hyperlink" Target="http://en.wikipedia.org/wiki/Blood" TargetMode="External"/><Relationship Id="rId1" Type="http://schemas.openxmlformats.org/officeDocument/2006/relationships/slideLayout" Target="../slideLayouts/slideLayout2.xml"/><Relationship Id="rId6" Type="http://schemas.openxmlformats.org/officeDocument/2006/relationships/hyperlink" Target="http://en.wikipedia.org/wiki/Fermentation_(biochemistry)" TargetMode="External"/><Relationship Id="rId5" Type="http://schemas.openxmlformats.org/officeDocument/2006/relationships/hyperlink" Target="http://en.wikipedia.org/wiki/Blood_plasma" TargetMode="External"/><Relationship Id="rId4" Type="http://schemas.openxmlformats.org/officeDocument/2006/relationships/hyperlink" Target="http://en.wikipedia.org/wiki/Bicarbonat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Denaturation_(biochemistry)" TargetMode="External"/><Relationship Id="rId2" Type="http://schemas.openxmlformats.org/officeDocument/2006/relationships/hyperlink" Target="http://en.wikipedia.org/wiki/Enzym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Weak_acid" TargetMode="External"/><Relationship Id="rId2" Type="http://schemas.openxmlformats.org/officeDocument/2006/relationships/hyperlink" Target="http://en.wikipedia.org/wiki/Strong_acid" TargetMode="External"/><Relationship Id="rId1" Type="http://schemas.openxmlformats.org/officeDocument/2006/relationships/slideLayout" Target="../slideLayouts/slideLayout2.xml"/><Relationship Id="rId5" Type="http://schemas.openxmlformats.org/officeDocument/2006/relationships/hyperlink" Target="http://en.wikipedia.org/wiki/Le_Chatelier's_principle" TargetMode="External"/><Relationship Id="rId4" Type="http://schemas.openxmlformats.org/officeDocument/2006/relationships/hyperlink" Target="http://en.wikipedia.org/wiki/Conjugate_bas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BUFFERS</a:t>
            </a:r>
          </a:p>
        </p:txBody>
      </p:sp>
      <p:sp>
        <p:nvSpPr>
          <p:cNvPr id="3" name="Subtitle 2"/>
          <p:cNvSpPr>
            <a:spLocks noGrp="1"/>
          </p:cNvSpPr>
          <p:nvPr>
            <p:ph type="subTitle" idx="1"/>
          </p:nvPr>
        </p:nvSpPr>
        <p:spPr/>
        <p:txBody>
          <a:bodyPr/>
          <a:lstStyle/>
          <a:p>
            <a:r>
              <a:rPr lang="en-AU" dirty="0"/>
              <a:t>Acid and Base EQUILIBRIUM</a:t>
            </a:r>
          </a:p>
        </p:txBody>
      </p:sp>
    </p:spTree>
    <p:extLst>
      <p:ext uri="{BB962C8B-B14F-4D97-AF65-F5344CB8AC3E}">
        <p14:creationId xmlns:p14="http://schemas.microsoft.com/office/powerpoint/2010/main" val="3522386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Ph</a:t>
            </a:r>
            <a:r>
              <a:rPr lang="en-AU" dirty="0"/>
              <a:t> </a:t>
            </a:r>
          </a:p>
        </p:txBody>
      </p:sp>
      <p:sp>
        <p:nvSpPr>
          <p:cNvPr id="3" name="Content Placeholder 2"/>
          <p:cNvSpPr>
            <a:spLocks noGrp="1"/>
          </p:cNvSpPr>
          <p:nvPr>
            <p:ph idx="1"/>
          </p:nvPr>
        </p:nvSpPr>
        <p:spPr/>
        <p:txBody>
          <a:bodyPr>
            <a:normAutofit fontScale="92500" lnSpcReduction="10000"/>
          </a:bodyPr>
          <a:lstStyle/>
          <a:p>
            <a:r>
              <a:rPr lang="en-AU" dirty="0"/>
              <a:t>The equation for pH also shows why pH does not change by much in buffers.</a:t>
            </a:r>
          </a:p>
          <a:p>
            <a:r>
              <a:rPr lang="en-AU" dirty="0"/>
              <a:t>K a =[H + ][A − ]  / [HA]    </a:t>
            </a:r>
          </a:p>
          <a:p>
            <a:r>
              <a:rPr lang="en-AU" dirty="0"/>
              <a:t>pH=</a:t>
            </a:r>
            <a:r>
              <a:rPr lang="en-AU" dirty="0" err="1"/>
              <a:t>pK</a:t>
            </a:r>
            <a:r>
              <a:rPr lang="en-AU" dirty="0"/>
              <a:t> a    +    log[A − ]     /  [HA]    </a:t>
            </a:r>
          </a:p>
          <a:p>
            <a:r>
              <a:rPr lang="en-AU" dirty="0"/>
              <a:t>Where,</a:t>
            </a:r>
          </a:p>
          <a:p>
            <a:r>
              <a:rPr lang="en-AU" dirty="0"/>
              <a:t>A −    is the concentration of the conjugate base</a:t>
            </a:r>
          </a:p>
          <a:p>
            <a:r>
              <a:rPr lang="en-AU" dirty="0"/>
              <a:t>HA   is the concentration of the weak acid</a:t>
            </a:r>
          </a:p>
          <a:p>
            <a:endParaRPr lang="en-AU" dirty="0"/>
          </a:p>
        </p:txBody>
      </p:sp>
    </p:spTree>
    <p:extLst>
      <p:ext uri="{BB962C8B-B14F-4D97-AF65-F5344CB8AC3E}">
        <p14:creationId xmlns:p14="http://schemas.microsoft.com/office/powerpoint/2010/main" val="186899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Phosphate buffer</a:t>
            </a:r>
          </a:p>
        </p:txBody>
      </p:sp>
      <p:sp>
        <p:nvSpPr>
          <p:cNvPr id="3" name="Content Placeholder 2"/>
          <p:cNvSpPr>
            <a:spLocks noGrp="1"/>
          </p:cNvSpPr>
          <p:nvPr>
            <p:ph idx="1"/>
          </p:nvPr>
        </p:nvSpPr>
        <p:spPr/>
        <p:txBody>
          <a:bodyPr/>
          <a:lstStyle/>
          <a:p>
            <a:r>
              <a:rPr lang="en-AU" dirty="0"/>
              <a:t>A phosphate buffer solution is a handy </a:t>
            </a:r>
            <a:r>
              <a:rPr lang="en-AU" dirty="0">
                <a:hlinkClick r:id="rId2"/>
              </a:rPr>
              <a:t>buffer</a:t>
            </a:r>
            <a:r>
              <a:rPr lang="en-AU" dirty="0"/>
              <a:t> to have around, especially for biological applications. Because </a:t>
            </a:r>
            <a:r>
              <a:rPr lang="en-AU" dirty="0">
                <a:hlinkClick r:id="rId3"/>
              </a:rPr>
              <a:t>phosphoric acid</a:t>
            </a:r>
            <a:r>
              <a:rPr lang="en-AU" dirty="0"/>
              <a:t> has multiple dissociation constants, you can prepare phosphate buffers near any of the three </a:t>
            </a:r>
            <a:r>
              <a:rPr lang="en-AU" dirty="0" err="1"/>
              <a:t>pHs</a:t>
            </a:r>
            <a:r>
              <a:rPr lang="en-AU" dirty="0"/>
              <a:t>, which are at 2.15,  6.86 and 12.32. The buffer is most commonly prepared at pH 7 using monosodium phosphate and its conjugate base, disodium phosphate. </a:t>
            </a:r>
          </a:p>
        </p:txBody>
      </p:sp>
    </p:spTree>
    <p:extLst>
      <p:ext uri="{BB962C8B-B14F-4D97-AF65-F5344CB8AC3E}">
        <p14:creationId xmlns:p14="http://schemas.microsoft.com/office/powerpoint/2010/main" val="285697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Bicarbonate</a:t>
            </a:r>
          </a:p>
        </p:txBody>
      </p:sp>
      <p:sp>
        <p:nvSpPr>
          <p:cNvPr id="3" name="Content Placeholder 2"/>
          <p:cNvSpPr>
            <a:spLocks noGrp="1"/>
          </p:cNvSpPr>
          <p:nvPr>
            <p:ph idx="1"/>
          </p:nvPr>
        </p:nvSpPr>
        <p:spPr/>
        <p:txBody>
          <a:bodyPr>
            <a:normAutofit fontScale="77500" lnSpcReduction="20000"/>
          </a:bodyPr>
          <a:lstStyle/>
          <a:p>
            <a:r>
              <a:rPr lang="en-AU" dirty="0"/>
              <a:t>The </a:t>
            </a:r>
            <a:r>
              <a:rPr lang="en-AU" b="1" dirty="0"/>
              <a:t>bicarbonate buffering system</a:t>
            </a:r>
            <a:r>
              <a:rPr lang="en-AU" dirty="0"/>
              <a:t> is an important </a:t>
            </a:r>
            <a:r>
              <a:rPr lang="en-AU" dirty="0">
                <a:hlinkClick r:id="rId2" action="ppaction://hlinkfile" tooltip="Buffer solution"/>
              </a:rPr>
              <a:t>buffer</a:t>
            </a:r>
            <a:r>
              <a:rPr lang="en-AU" dirty="0"/>
              <a:t> system in the </a:t>
            </a:r>
            <a:r>
              <a:rPr lang="en-AU" dirty="0">
                <a:hlinkClick r:id="rId3" action="ppaction://hlinkfile" tooltip="Acid-base homeostasis"/>
              </a:rPr>
              <a:t>acid-base homeostasis</a:t>
            </a:r>
            <a:r>
              <a:rPr lang="en-AU" dirty="0"/>
              <a:t> of living things, including humans. As a buffer, it tends to maintain a relatively constant </a:t>
            </a:r>
            <a:r>
              <a:rPr lang="en-AU" dirty="0">
                <a:hlinkClick r:id="rId4" action="ppaction://hlinkfile" tooltip="Blood plasma"/>
              </a:rPr>
              <a:t>plasma</a:t>
            </a:r>
            <a:r>
              <a:rPr lang="en-AU" dirty="0"/>
              <a:t> </a:t>
            </a:r>
            <a:r>
              <a:rPr lang="en-AU" dirty="0">
                <a:hlinkClick r:id="rId5" action="ppaction://hlinkfile" tooltip="PH"/>
              </a:rPr>
              <a:t>pH</a:t>
            </a:r>
            <a:r>
              <a:rPr lang="en-AU" dirty="0"/>
              <a:t> and counteract any force that would alter. In this system, </a:t>
            </a:r>
            <a:r>
              <a:rPr lang="en-AU" dirty="0">
                <a:hlinkClick r:id="rId6" action="ppaction://hlinkfile" tooltip="Carbon dioxide"/>
              </a:rPr>
              <a:t>carbon dioxide</a:t>
            </a:r>
            <a:r>
              <a:rPr lang="en-AU" dirty="0"/>
              <a:t> (CO</a:t>
            </a:r>
            <a:r>
              <a:rPr lang="en-AU" baseline="-25000" dirty="0"/>
              <a:t>2</a:t>
            </a:r>
            <a:r>
              <a:rPr lang="en-AU" dirty="0"/>
              <a:t>) combines with </a:t>
            </a:r>
            <a:r>
              <a:rPr lang="en-AU" dirty="0">
                <a:hlinkClick r:id="rId7" action="ppaction://hlinkfile" tooltip="Water"/>
              </a:rPr>
              <a:t>water</a:t>
            </a:r>
            <a:r>
              <a:rPr lang="en-AU" dirty="0"/>
              <a:t> (H</a:t>
            </a:r>
            <a:r>
              <a:rPr lang="en-AU" baseline="-25000" dirty="0"/>
              <a:t>2</a:t>
            </a:r>
            <a:r>
              <a:rPr lang="en-AU" dirty="0"/>
              <a:t>O) to form </a:t>
            </a:r>
            <a:r>
              <a:rPr lang="en-AU" dirty="0">
                <a:hlinkClick r:id="rId8" action="ppaction://hlinkfile" tooltip="Carbonic acid"/>
              </a:rPr>
              <a:t>carbonic acid</a:t>
            </a:r>
            <a:r>
              <a:rPr lang="en-AU" dirty="0"/>
              <a:t> (H</a:t>
            </a:r>
            <a:r>
              <a:rPr lang="en-AU" baseline="-25000" dirty="0"/>
              <a:t>2</a:t>
            </a:r>
            <a:r>
              <a:rPr lang="en-AU" dirty="0"/>
              <a:t>CO</a:t>
            </a:r>
            <a:r>
              <a:rPr lang="en-AU" baseline="-25000" dirty="0"/>
              <a:t>3</a:t>
            </a:r>
            <a:r>
              <a:rPr lang="en-AU" dirty="0"/>
              <a:t>), which in turn rapidly dissociates to form </a:t>
            </a:r>
            <a:r>
              <a:rPr lang="en-AU" dirty="0">
                <a:hlinkClick r:id="rId9" action="ppaction://hlinkfile" tooltip="Hydrogen ions"/>
              </a:rPr>
              <a:t>hydrogen ions</a:t>
            </a:r>
            <a:r>
              <a:rPr lang="en-AU" dirty="0"/>
              <a:t> (H</a:t>
            </a:r>
            <a:r>
              <a:rPr lang="en-AU" baseline="30000" dirty="0"/>
              <a:t>+</a:t>
            </a:r>
            <a:r>
              <a:rPr lang="en-AU" dirty="0"/>
              <a:t>) and </a:t>
            </a:r>
            <a:r>
              <a:rPr lang="en-AU" dirty="0">
                <a:hlinkClick r:id="rId10" action="ppaction://hlinkfile" tooltip="Bicarbonate"/>
              </a:rPr>
              <a:t>bicarbonate</a:t>
            </a:r>
            <a:r>
              <a:rPr lang="en-AU" dirty="0"/>
              <a:t> (HCO</a:t>
            </a:r>
            <a:r>
              <a:rPr lang="en-AU" baseline="-25000" dirty="0"/>
              <a:t>3</a:t>
            </a:r>
            <a:r>
              <a:rPr lang="en-AU" baseline="30000" dirty="0"/>
              <a:t>-</a:t>
            </a:r>
            <a:r>
              <a:rPr lang="en-AU" dirty="0"/>
              <a:t> ) as shown in the reactions below.</a:t>
            </a:r>
          </a:p>
          <a:p>
            <a:r>
              <a:rPr lang="pt-BR" dirty="0"/>
              <a:t>2 H</a:t>
            </a:r>
            <a:r>
              <a:rPr lang="pt-BR" baseline="-25000" dirty="0"/>
              <a:t>2</a:t>
            </a:r>
            <a:r>
              <a:rPr lang="pt-BR" dirty="0"/>
              <a:t>O + CO</a:t>
            </a:r>
            <a:r>
              <a:rPr lang="pt-BR" baseline="-25000" dirty="0"/>
              <a:t>2        </a:t>
            </a:r>
            <a:r>
              <a:rPr lang="pt-BR" dirty="0"/>
              <a:t>↔</a:t>
            </a:r>
            <a:r>
              <a:rPr lang="pt-BR" baseline="-25000" dirty="0"/>
              <a:t>         </a:t>
            </a:r>
            <a:r>
              <a:rPr lang="pt-BR" dirty="0"/>
              <a:t>H</a:t>
            </a:r>
            <a:r>
              <a:rPr lang="pt-BR" baseline="-25000" dirty="0"/>
              <a:t>2</a:t>
            </a:r>
            <a:r>
              <a:rPr lang="pt-BR" dirty="0"/>
              <a:t>CO</a:t>
            </a:r>
            <a:r>
              <a:rPr lang="pt-BR" baseline="-25000" dirty="0"/>
              <a:t>3</a:t>
            </a:r>
            <a:r>
              <a:rPr lang="pt-BR" dirty="0"/>
              <a:t> + H</a:t>
            </a:r>
            <a:r>
              <a:rPr lang="pt-BR" baseline="-25000" dirty="0"/>
              <a:t>2</a:t>
            </a:r>
            <a:r>
              <a:rPr lang="pt-BR" dirty="0"/>
              <a:t>O       ↔      H</a:t>
            </a:r>
            <a:r>
              <a:rPr lang="pt-BR" baseline="-25000" dirty="0"/>
              <a:t>3</a:t>
            </a:r>
            <a:r>
              <a:rPr lang="pt-BR" dirty="0"/>
              <a:t>O</a:t>
            </a:r>
            <a:r>
              <a:rPr lang="pt-BR" baseline="30000" dirty="0"/>
              <a:t>+</a:t>
            </a:r>
            <a:r>
              <a:rPr lang="pt-BR" dirty="0"/>
              <a:t> + HCO</a:t>
            </a:r>
            <a:r>
              <a:rPr lang="pt-BR" baseline="-25000" dirty="0"/>
              <a:t>3</a:t>
            </a:r>
            <a:r>
              <a:rPr lang="pt-BR" baseline="30000" dirty="0"/>
              <a:t>-</a:t>
            </a:r>
            <a:r>
              <a:rPr lang="pt-BR" dirty="0"/>
              <a:t> </a:t>
            </a:r>
            <a:br>
              <a:rPr lang="pt-BR" dirty="0"/>
            </a:br>
            <a:r>
              <a:rPr lang="en-AU" dirty="0"/>
              <a:t>The carbon dioxide - carbonic acid equilibrium is </a:t>
            </a:r>
            <a:r>
              <a:rPr lang="en-AU" dirty="0" err="1">
                <a:hlinkClick r:id="rId11" action="ppaction://hlinkfile" tooltip="Catalysis"/>
              </a:rPr>
              <a:t>catalyzed</a:t>
            </a:r>
            <a:r>
              <a:rPr lang="en-AU" dirty="0"/>
              <a:t> by the </a:t>
            </a:r>
            <a:r>
              <a:rPr lang="en-AU" dirty="0">
                <a:hlinkClick r:id="rId12" action="ppaction://hlinkfile" tooltip="Enzyme"/>
              </a:rPr>
              <a:t>enzyme</a:t>
            </a:r>
            <a:r>
              <a:rPr lang="en-AU" dirty="0"/>
              <a:t> </a:t>
            </a:r>
            <a:r>
              <a:rPr lang="en-AU" dirty="0">
                <a:hlinkClick r:id="rId13" action="ppaction://hlinkfile" tooltip="Carbonic anhydrase"/>
              </a:rPr>
              <a:t>carbonic anhydrase</a:t>
            </a:r>
            <a:r>
              <a:rPr lang="en-AU" dirty="0"/>
              <a:t>; the carbonic acid - bicarbonate equilibrium is simple proton dissociation/association and needs no catalyst.</a:t>
            </a:r>
          </a:p>
          <a:p>
            <a:endParaRPr lang="en-AU" dirty="0"/>
          </a:p>
        </p:txBody>
      </p:sp>
    </p:spTree>
    <p:extLst>
      <p:ext uri="{BB962C8B-B14F-4D97-AF65-F5344CB8AC3E}">
        <p14:creationId xmlns:p14="http://schemas.microsoft.com/office/powerpoint/2010/main" val="4122197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bicarbonate</a:t>
            </a:r>
          </a:p>
        </p:txBody>
      </p:sp>
      <p:sp>
        <p:nvSpPr>
          <p:cNvPr id="3" name="Content Placeholder 2"/>
          <p:cNvSpPr>
            <a:spLocks noGrp="1"/>
          </p:cNvSpPr>
          <p:nvPr>
            <p:ph idx="1"/>
          </p:nvPr>
        </p:nvSpPr>
        <p:spPr/>
        <p:txBody>
          <a:bodyPr>
            <a:normAutofit fontScale="55000" lnSpcReduction="20000"/>
          </a:bodyPr>
          <a:lstStyle/>
          <a:p>
            <a:pPr lvl="0"/>
            <a:r>
              <a:rPr lang="en-AU" sz="2000" dirty="0">
                <a:solidFill>
                  <a:prstClr val="black"/>
                </a:solidFill>
                <a:latin typeface="Arial" pitchFamily="34" charset="0"/>
                <a:cs typeface="Arial" pitchFamily="34" charset="0"/>
              </a:rPr>
              <a:t>Any disturbance of the system will be compensated by a shift in the </a:t>
            </a:r>
            <a:r>
              <a:rPr lang="en-AU" sz="2000" dirty="0">
                <a:solidFill>
                  <a:prstClr val="black"/>
                </a:solidFill>
                <a:latin typeface="Arial" pitchFamily="34" charset="0"/>
                <a:cs typeface="Arial" pitchFamily="34" charset="0"/>
                <a:hlinkClick r:id="rId2" action="ppaction://hlinkfile" tooltip="Chemical equilibrium"/>
              </a:rPr>
              <a:t>chemical equilibrium</a:t>
            </a:r>
            <a:r>
              <a:rPr lang="en-AU" sz="2000" dirty="0">
                <a:solidFill>
                  <a:prstClr val="black"/>
                </a:solidFill>
                <a:latin typeface="Arial" pitchFamily="34" charset="0"/>
                <a:cs typeface="Arial" pitchFamily="34" charset="0"/>
              </a:rPr>
              <a:t> according to </a:t>
            </a:r>
            <a:r>
              <a:rPr lang="en-AU" sz="2000" dirty="0">
                <a:solidFill>
                  <a:prstClr val="black"/>
                </a:solidFill>
                <a:latin typeface="Arial" pitchFamily="34" charset="0"/>
                <a:cs typeface="Arial" pitchFamily="34" charset="0"/>
                <a:hlinkClick r:id="rId3" action="ppaction://hlinkfile" tooltip="Le Chatelier's principle"/>
              </a:rPr>
              <a:t>Le Chatelier's principle</a:t>
            </a:r>
            <a:r>
              <a:rPr lang="en-AU" sz="2000" dirty="0">
                <a:solidFill>
                  <a:prstClr val="black"/>
                </a:solidFill>
                <a:latin typeface="Arial" pitchFamily="34" charset="0"/>
                <a:cs typeface="Arial" pitchFamily="34" charset="0"/>
              </a:rPr>
              <a:t>. For example, if one attempted to acidify the blood by dumping in an excess of hydrogen ions (</a:t>
            </a:r>
            <a:r>
              <a:rPr lang="en-AU" sz="2000" dirty="0" err="1">
                <a:solidFill>
                  <a:prstClr val="black"/>
                </a:solidFill>
                <a:latin typeface="Arial" pitchFamily="34" charset="0"/>
                <a:cs typeface="Arial" pitchFamily="34" charset="0"/>
                <a:hlinkClick r:id="rId4" action="ppaction://hlinkfile" tooltip="Acidemia"/>
              </a:rPr>
              <a:t>acidemia</a:t>
            </a:r>
            <a:r>
              <a:rPr lang="en-AU" sz="2000" dirty="0">
                <a:solidFill>
                  <a:prstClr val="black"/>
                </a:solidFill>
                <a:latin typeface="Arial" pitchFamily="34" charset="0"/>
                <a:cs typeface="Arial" pitchFamily="34" charset="0"/>
              </a:rPr>
              <a:t>), some of those hydrogen ions will associate with bicarbonate, forming carbonic acid, resulting in a smaller net increase of acidity than otherwise. This buffering system becomes an even more powerful regulator of acidity when it is coupled with the body's capacity for </a:t>
            </a:r>
            <a:r>
              <a:rPr lang="en-AU" sz="2000" dirty="0">
                <a:solidFill>
                  <a:prstClr val="black"/>
                </a:solidFill>
                <a:latin typeface="Arial" pitchFamily="34" charset="0"/>
                <a:cs typeface="Arial" pitchFamily="34" charset="0"/>
                <a:hlinkClick r:id="rId5" action="ppaction://hlinkfile" tooltip="Respiratory compensation"/>
              </a:rPr>
              <a:t>respiratory compensation</a:t>
            </a:r>
            <a:r>
              <a:rPr lang="en-AU" sz="2000" dirty="0">
                <a:solidFill>
                  <a:prstClr val="black"/>
                </a:solidFill>
                <a:latin typeface="Arial" pitchFamily="34" charset="0"/>
                <a:cs typeface="Arial" pitchFamily="34" charset="0"/>
              </a:rPr>
              <a:t>, in which </a:t>
            </a:r>
            <a:r>
              <a:rPr lang="en-AU" sz="2000" dirty="0">
                <a:solidFill>
                  <a:prstClr val="black"/>
                </a:solidFill>
                <a:latin typeface="Arial" pitchFamily="34" charset="0"/>
                <a:cs typeface="Arial" pitchFamily="34" charset="0"/>
                <a:hlinkClick r:id="rId6" action="ppaction://hlinkfile" tooltip="Breathing"/>
              </a:rPr>
              <a:t>breathing</a:t>
            </a:r>
            <a:r>
              <a:rPr lang="en-AU" sz="2000" dirty="0">
                <a:solidFill>
                  <a:prstClr val="black"/>
                </a:solidFill>
                <a:latin typeface="Arial" pitchFamily="34" charset="0"/>
                <a:cs typeface="Arial" pitchFamily="34" charset="0"/>
              </a:rPr>
              <a:t> is altered to modify the amount of CO</a:t>
            </a:r>
            <a:r>
              <a:rPr lang="en-AU" sz="2000" baseline="-25000" dirty="0">
                <a:solidFill>
                  <a:prstClr val="black"/>
                </a:solidFill>
                <a:latin typeface="Arial" pitchFamily="34" charset="0"/>
                <a:cs typeface="Arial" pitchFamily="34" charset="0"/>
              </a:rPr>
              <a:t>2</a:t>
            </a:r>
            <a:r>
              <a:rPr lang="en-AU" sz="2000" dirty="0">
                <a:solidFill>
                  <a:prstClr val="black"/>
                </a:solidFill>
                <a:latin typeface="Arial" pitchFamily="34" charset="0"/>
                <a:cs typeface="Arial" pitchFamily="34" charset="0"/>
              </a:rPr>
              <a:t> in circulation. In the above example, increased ventilation would increase the loss of CO</a:t>
            </a:r>
            <a:r>
              <a:rPr lang="en-AU" sz="2000" baseline="-25000" dirty="0">
                <a:solidFill>
                  <a:prstClr val="black"/>
                </a:solidFill>
                <a:latin typeface="Arial" pitchFamily="34" charset="0"/>
                <a:cs typeface="Arial" pitchFamily="34" charset="0"/>
              </a:rPr>
              <a:t>2</a:t>
            </a:r>
            <a:r>
              <a:rPr lang="en-AU" sz="2000" dirty="0">
                <a:solidFill>
                  <a:prstClr val="black"/>
                </a:solidFill>
                <a:latin typeface="Arial" pitchFamily="34" charset="0"/>
                <a:cs typeface="Arial" pitchFamily="34" charset="0"/>
              </a:rPr>
              <a:t> to the atmosphere, driving the </a:t>
            </a:r>
            <a:r>
              <a:rPr lang="en-AU" sz="2000" dirty="0" err="1">
                <a:solidFill>
                  <a:prstClr val="black"/>
                </a:solidFill>
                <a:latin typeface="Arial" pitchFamily="34" charset="0"/>
                <a:cs typeface="Arial" pitchFamily="34" charset="0"/>
              </a:rPr>
              <a:t>equilibria</a:t>
            </a:r>
            <a:r>
              <a:rPr lang="en-AU" sz="2000" dirty="0">
                <a:solidFill>
                  <a:prstClr val="black"/>
                </a:solidFill>
                <a:latin typeface="Arial" pitchFamily="34" charset="0"/>
                <a:cs typeface="Arial" pitchFamily="34" charset="0"/>
              </a:rPr>
              <a:t> above to the left. The process could continue until the excess acid is all </a:t>
            </a:r>
            <a:r>
              <a:rPr lang="en-AU" sz="2000" dirty="0">
                <a:solidFill>
                  <a:prstClr val="black"/>
                </a:solidFill>
                <a:latin typeface="Arial" pitchFamily="34" charset="0"/>
                <a:cs typeface="Arial" pitchFamily="34" charset="0"/>
                <a:hlinkClick r:id="rId7" action="ppaction://hlinkfile" tooltip="Exhalation"/>
              </a:rPr>
              <a:t>exhaled</a:t>
            </a:r>
            <a:r>
              <a:rPr lang="en-AU" sz="2000" dirty="0">
                <a:solidFill>
                  <a:prstClr val="black"/>
                </a:solidFill>
                <a:latin typeface="Arial" pitchFamily="34" charset="0"/>
                <a:cs typeface="Arial" pitchFamily="34" charset="0"/>
              </a:rPr>
              <a:t>.</a:t>
            </a:r>
          </a:p>
          <a:p>
            <a:pPr lvl="0"/>
            <a:r>
              <a:rPr lang="en-AU" sz="2000" dirty="0">
                <a:solidFill>
                  <a:prstClr val="black"/>
                </a:solidFill>
                <a:latin typeface="Arial" pitchFamily="34" charset="0"/>
                <a:cs typeface="Arial" pitchFamily="34" charset="0"/>
              </a:rPr>
              <a:t>This process is extremely important in the </a:t>
            </a:r>
            <a:r>
              <a:rPr lang="en-AU" sz="2000" dirty="0">
                <a:solidFill>
                  <a:prstClr val="black"/>
                </a:solidFill>
                <a:latin typeface="Arial" pitchFamily="34" charset="0"/>
                <a:cs typeface="Arial" pitchFamily="34" charset="0"/>
                <a:hlinkClick r:id="rId8" action="ppaction://hlinkfile" tooltip="Physiology"/>
              </a:rPr>
              <a:t>physiology</a:t>
            </a:r>
            <a:r>
              <a:rPr lang="en-AU" sz="2000" dirty="0">
                <a:solidFill>
                  <a:prstClr val="black"/>
                </a:solidFill>
                <a:latin typeface="Arial" pitchFamily="34" charset="0"/>
                <a:cs typeface="Arial" pitchFamily="34" charset="0"/>
              </a:rPr>
              <a:t> of blood-having animals. It manages the many </a:t>
            </a:r>
            <a:r>
              <a:rPr lang="en-AU" sz="2000" dirty="0">
                <a:solidFill>
                  <a:prstClr val="black"/>
                </a:solidFill>
                <a:latin typeface="Arial" pitchFamily="34" charset="0"/>
                <a:cs typeface="Arial" pitchFamily="34" charset="0"/>
                <a:hlinkClick r:id="rId9" action="ppaction://hlinkfile" tooltip="Acid-base imbalance"/>
              </a:rPr>
              <a:t>acid and base imbalances</a:t>
            </a:r>
            <a:r>
              <a:rPr lang="en-AU" sz="2000" dirty="0">
                <a:solidFill>
                  <a:prstClr val="black"/>
                </a:solidFill>
                <a:latin typeface="Arial" pitchFamily="34" charset="0"/>
                <a:cs typeface="Arial" pitchFamily="34" charset="0"/>
              </a:rPr>
              <a:t> that can be produced by both normal and </a:t>
            </a:r>
            <a:r>
              <a:rPr lang="en-AU" sz="2000" dirty="0">
                <a:solidFill>
                  <a:prstClr val="black"/>
                </a:solidFill>
                <a:latin typeface="Arial" pitchFamily="34" charset="0"/>
                <a:cs typeface="Arial" pitchFamily="34" charset="0"/>
                <a:hlinkClick r:id="rId10" action="ppaction://hlinkfile" tooltip="Pathophysiology"/>
              </a:rPr>
              <a:t>abnormal physiology</a:t>
            </a:r>
            <a:r>
              <a:rPr lang="en-AU" sz="2000" dirty="0">
                <a:solidFill>
                  <a:prstClr val="black"/>
                </a:solidFill>
                <a:latin typeface="Arial" pitchFamily="34" charset="0"/>
                <a:cs typeface="Arial" pitchFamily="34" charset="0"/>
              </a:rPr>
              <a:t>. It also affects the handling of carbon dioxide, the constantly produced waste product of </a:t>
            </a:r>
            <a:r>
              <a:rPr lang="en-AU" sz="2000" dirty="0">
                <a:solidFill>
                  <a:prstClr val="black"/>
                </a:solidFill>
                <a:latin typeface="Arial" pitchFamily="34" charset="0"/>
                <a:cs typeface="Arial" pitchFamily="34" charset="0"/>
                <a:hlinkClick r:id="rId11" action="ppaction://hlinkfile" tooltip="Cellular respiration"/>
              </a:rPr>
              <a:t>cellular respiration</a:t>
            </a:r>
            <a:r>
              <a:rPr lang="en-AU" sz="2000" dirty="0">
                <a:solidFill>
                  <a:prstClr val="black"/>
                </a:solidFill>
                <a:latin typeface="Arial" pitchFamily="34" charset="0"/>
                <a:cs typeface="Arial" pitchFamily="34" charset="0"/>
              </a:rPr>
              <a:t>.</a:t>
            </a:r>
          </a:p>
          <a:p>
            <a:pPr indent="0">
              <a:buNone/>
            </a:pPr>
            <a:endParaRPr lang="en-AU" dirty="0"/>
          </a:p>
        </p:txBody>
      </p:sp>
    </p:spTree>
    <p:extLst>
      <p:ext uri="{BB962C8B-B14F-4D97-AF65-F5344CB8AC3E}">
        <p14:creationId xmlns:p14="http://schemas.microsoft.com/office/powerpoint/2010/main" val="2446088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video</a:t>
            </a:r>
          </a:p>
        </p:txBody>
      </p:sp>
      <p:sp>
        <p:nvSpPr>
          <p:cNvPr id="3" name="Content Placeholder 2"/>
          <p:cNvSpPr>
            <a:spLocks noGrp="1"/>
          </p:cNvSpPr>
          <p:nvPr>
            <p:ph idx="1"/>
          </p:nvPr>
        </p:nvSpPr>
        <p:spPr/>
        <p:txBody>
          <a:bodyPr/>
          <a:lstStyle/>
          <a:p>
            <a:r>
              <a:rPr lang="en-AU" dirty="0"/>
              <a:t>U – Tube         Buffers, the acid rain slayer</a:t>
            </a:r>
          </a:p>
          <a:p>
            <a:endParaRPr lang="en-AU" dirty="0"/>
          </a:p>
        </p:txBody>
      </p:sp>
    </p:spTree>
    <p:extLst>
      <p:ext uri="{BB962C8B-B14F-4D97-AF65-F5344CB8AC3E}">
        <p14:creationId xmlns:p14="http://schemas.microsoft.com/office/powerpoint/2010/main" val="112814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Buffer Capacity</a:t>
            </a:r>
          </a:p>
        </p:txBody>
      </p:sp>
      <p:sp>
        <p:nvSpPr>
          <p:cNvPr id="3" name="Content Placeholder 2"/>
          <p:cNvSpPr>
            <a:spLocks noGrp="1"/>
          </p:cNvSpPr>
          <p:nvPr>
            <p:ph idx="1"/>
          </p:nvPr>
        </p:nvSpPr>
        <p:spPr/>
        <p:txBody>
          <a:bodyPr/>
          <a:lstStyle/>
          <a:p>
            <a:r>
              <a:rPr lang="en-AU" dirty="0"/>
              <a:t>Buffer capacity can be defined in many ways. You may find it defined as "maximum amount of either strong acid or strong base that can be added before a significant change in the pH will occur".</a:t>
            </a:r>
          </a:p>
          <a:p>
            <a:r>
              <a:rPr lang="en-AU" dirty="0"/>
              <a:t>Buffer capacity can be also defined as quantity of strong acid or base that must be added to change the pH of one litre of solution by one pH unit.</a:t>
            </a:r>
          </a:p>
        </p:txBody>
      </p:sp>
    </p:spTree>
    <p:extLst>
      <p:ext uri="{BB962C8B-B14F-4D97-AF65-F5344CB8AC3E}">
        <p14:creationId xmlns:p14="http://schemas.microsoft.com/office/powerpoint/2010/main" val="287060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DEFINITION</a:t>
            </a:r>
          </a:p>
        </p:txBody>
      </p:sp>
      <p:sp>
        <p:nvSpPr>
          <p:cNvPr id="3" name="Content Placeholder 2"/>
          <p:cNvSpPr>
            <a:spLocks noGrp="1"/>
          </p:cNvSpPr>
          <p:nvPr>
            <p:ph idx="1"/>
          </p:nvPr>
        </p:nvSpPr>
        <p:spPr/>
        <p:txBody>
          <a:bodyPr>
            <a:normAutofit/>
          </a:bodyPr>
          <a:lstStyle/>
          <a:p>
            <a:r>
              <a:rPr lang="en-AU" sz="2800" dirty="0"/>
              <a:t>A </a:t>
            </a:r>
            <a:r>
              <a:rPr lang="en-AU" sz="2800" b="1" dirty="0"/>
              <a:t>buffer</a:t>
            </a:r>
            <a:r>
              <a:rPr lang="en-AU" sz="2800" dirty="0"/>
              <a:t> (more precisely, </a:t>
            </a:r>
            <a:r>
              <a:rPr lang="en-AU" sz="2800" dirty="0">
                <a:hlinkClick r:id="rId2" tooltip="PH"/>
              </a:rPr>
              <a:t>pH</a:t>
            </a:r>
            <a:r>
              <a:rPr lang="en-AU" sz="2800" dirty="0"/>
              <a:t> buffer or </a:t>
            </a:r>
            <a:r>
              <a:rPr lang="en-AU" sz="2800" dirty="0">
                <a:hlinkClick r:id="rId3" tooltip="Hydrogen ion"/>
              </a:rPr>
              <a:t>hydrogen ion</a:t>
            </a:r>
            <a:r>
              <a:rPr lang="en-AU" sz="2800" dirty="0"/>
              <a:t> buffer) is an </a:t>
            </a:r>
            <a:r>
              <a:rPr lang="en-AU" sz="2800" dirty="0">
                <a:hlinkClick r:id="rId4" tooltip="Aqueous solution"/>
              </a:rPr>
              <a:t>aqueous solution</a:t>
            </a:r>
            <a:r>
              <a:rPr lang="en-AU" sz="2800" dirty="0"/>
              <a:t> consisting of a mixture of a </a:t>
            </a:r>
            <a:r>
              <a:rPr lang="en-AU" sz="2800" dirty="0">
                <a:hlinkClick r:id="rId5" tooltip="Weak acid"/>
              </a:rPr>
              <a:t>weak acid</a:t>
            </a:r>
            <a:r>
              <a:rPr lang="en-AU" sz="2800" dirty="0"/>
              <a:t> and its </a:t>
            </a:r>
            <a:r>
              <a:rPr lang="en-AU" sz="2800" dirty="0">
                <a:hlinkClick r:id="rId6" tooltip="Conjugate base"/>
              </a:rPr>
              <a:t>conjugate base</a:t>
            </a:r>
            <a:r>
              <a:rPr lang="en-AU" sz="2800" dirty="0"/>
              <a:t>, or vice versa</a:t>
            </a:r>
          </a:p>
        </p:txBody>
      </p:sp>
    </p:spTree>
    <p:extLst>
      <p:ext uri="{BB962C8B-B14F-4D97-AF65-F5344CB8AC3E}">
        <p14:creationId xmlns:p14="http://schemas.microsoft.com/office/powerpoint/2010/main" val="2683178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Definition</a:t>
            </a:r>
          </a:p>
        </p:txBody>
      </p:sp>
      <p:sp>
        <p:nvSpPr>
          <p:cNvPr id="3" name="Content Placeholder 2"/>
          <p:cNvSpPr>
            <a:spLocks noGrp="1"/>
          </p:cNvSpPr>
          <p:nvPr>
            <p:ph idx="1"/>
          </p:nvPr>
        </p:nvSpPr>
        <p:spPr/>
        <p:txBody>
          <a:bodyPr>
            <a:noAutofit/>
          </a:bodyPr>
          <a:lstStyle/>
          <a:p>
            <a:r>
              <a:rPr lang="en-AU" sz="2000" dirty="0"/>
              <a:t>Its </a:t>
            </a:r>
            <a:r>
              <a:rPr lang="en-AU" sz="2000" dirty="0">
                <a:hlinkClick r:id="rId2" tooltip="PH"/>
              </a:rPr>
              <a:t>pH</a:t>
            </a:r>
            <a:r>
              <a:rPr lang="en-AU" sz="2000" dirty="0"/>
              <a:t> changes very little when a small amount of </a:t>
            </a:r>
            <a:r>
              <a:rPr lang="en-AU" sz="2000" dirty="0">
                <a:hlinkClick r:id="rId3" tooltip="Strong acid"/>
              </a:rPr>
              <a:t>strong acid</a:t>
            </a:r>
            <a:r>
              <a:rPr lang="en-AU" sz="2000" dirty="0"/>
              <a:t> or </a:t>
            </a:r>
            <a:r>
              <a:rPr lang="en-AU" sz="2000" dirty="0">
                <a:hlinkClick r:id="rId4" tooltip="Base (chemistry)"/>
              </a:rPr>
              <a:t>base</a:t>
            </a:r>
            <a:r>
              <a:rPr lang="en-AU" sz="2000" dirty="0"/>
              <a:t> is added to it and thus it is used to prevent changes in the pH of a solution. </a:t>
            </a:r>
          </a:p>
          <a:p>
            <a:r>
              <a:rPr lang="en-AU" sz="2000" dirty="0"/>
              <a:t>Buffer solutions are used as a means of keeping pH at a nearly constant value in a wide variety of chemical applications. </a:t>
            </a:r>
          </a:p>
        </p:txBody>
      </p:sp>
    </p:spTree>
    <p:extLst>
      <p:ext uri="{BB962C8B-B14F-4D97-AF65-F5344CB8AC3E}">
        <p14:creationId xmlns:p14="http://schemas.microsoft.com/office/powerpoint/2010/main" val="2538194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Examples </a:t>
            </a:r>
          </a:p>
        </p:txBody>
      </p:sp>
      <p:sp>
        <p:nvSpPr>
          <p:cNvPr id="3" name="Content Placeholder 2"/>
          <p:cNvSpPr>
            <a:spLocks noGrp="1"/>
          </p:cNvSpPr>
          <p:nvPr>
            <p:ph idx="1"/>
          </p:nvPr>
        </p:nvSpPr>
        <p:spPr/>
        <p:txBody>
          <a:bodyPr>
            <a:normAutofit fontScale="92500" lnSpcReduction="20000"/>
          </a:bodyPr>
          <a:lstStyle/>
          <a:p>
            <a:r>
              <a:rPr lang="en-AU" dirty="0"/>
              <a:t>Many life forms thrive only in a relatively small pH range so they utilize a buffer solution to maintain a constant </a:t>
            </a:r>
            <a:r>
              <a:rPr lang="en-AU" dirty="0" err="1"/>
              <a:t>pH.</a:t>
            </a:r>
            <a:r>
              <a:rPr lang="en-AU" dirty="0"/>
              <a:t> </a:t>
            </a:r>
          </a:p>
          <a:p>
            <a:r>
              <a:rPr lang="en-AU" dirty="0"/>
              <a:t>One example of a buffer solution found in nature is </a:t>
            </a:r>
            <a:r>
              <a:rPr lang="en-AU" dirty="0">
                <a:hlinkClick r:id="rId2" tooltip="Blood"/>
              </a:rPr>
              <a:t>blood</a:t>
            </a:r>
            <a:r>
              <a:rPr lang="en-AU" dirty="0"/>
              <a:t>.</a:t>
            </a:r>
          </a:p>
          <a:p>
            <a:r>
              <a:rPr lang="en-AU" dirty="0"/>
              <a:t>A buffer of </a:t>
            </a:r>
            <a:r>
              <a:rPr lang="en-AU" dirty="0">
                <a:hlinkClick r:id="rId3" action="ppaction://hlinkfile" tooltip="Carbonic acid"/>
              </a:rPr>
              <a:t>carbonic acid</a:t>
            </a:r>
            <a:r>
              <a:rPr lang="en-AU" dirty="0"/>
              <a:t> (H</a:t>
            </a:r>
            <a:r>
              <a:rPr lang="en-AU" baseline="-25000" dirty="0"/>
              <a:t>2</a:t>
            </a:r>
            <a:r>
              <a:rPr lang="en-AU" dirty="0"/>
              <a:t>CO</a:t>
            </a:r>
            <a:r>
              <a:rPr lang="en-AU" baseline="-25000" dirty="0"/>
              <a:t>3</a:t>
            </a:r>
            <a:r>
              <a:rPr lang="en-AU" dirty="0"/>
              <a:t>) and </a:t>
            </a:r>
            <a:r>
              <a:rPr lang="en-AU" dirty="0">
                <a:hlinkClick r:id="rId4" action="ppaction://hlinkfile" tooltip="Bicarbonate"/>
              </a:rPr>
              <a:t>bicarbonate</a:t>
            </a:r>
            <a:r>
              <a:rPr lang="en-AU" dirty="0"/>
              <a:t> (HCO</a:t>
            </a:r>
            <a:r>
              <a:rPr lang="en-AU" baseline="-25000" dirty="0"/>
              <a:t>3</a:t>
            </a:r>
            <a:r>
              <a:rPr lang="en-AU" baseline="30000" dirty="0"/>
              <a:t>−</a:t>
            </a:r>
            <a:r>
              <a:rPr lang="en-AU" dirty="0"/>
              <a:t>) is present in </a:t>
            </a:r>
            <a:r>
              <a:rPr lang="en-AU" dirty="0">
                <a:hlinkClick r:id="rId5" action="ppaction://hlinkfile" tooltip="Blood plasma"/>
              </a:rPr>
              <a:t>blood plasma</a:t>
            </a:r>
            <a:r>
              <a:rPr lang="en-AU" dirty="0"/>
              <a:t>, to maintain a pH between 7.35 and 7.45.</a:t>
            </a:r>
          </a:p>
          <a:p>
            <a:r>
              <a:rPr lang="en-AU" dirty="0"/>
              <a:t>Industrially, buffer solutions are used in </a:t>
            </a:r>
            <a:r>
              <a:rPr lang="en-AU" dirty="0">
                <a:hlinkClick r:id="rId6" action="ppaction://hlinkfile" tooltip="Fermentation (biochemistry)"/>
              </a:rPr>
              <a:t>fermentation</a:t>
            </a:r>
            <a:r>
              <a:rPr lang="en-AU" dirty="0"/>
              <a:t> processes and in setting the correct conditions for dyes used in colouring fabrics. They are also used in chemical analysis and calibration of pH meters.</a:t>
            </a:r>
          </a:p>
          <a:p>
            <a:endParaRPr lang="en-AU" dirty="0"/>
          </a:p>
          <a:p>
            <a:endParaRPr lang="en-AU" dirty="0"/>
          </a:p>
        </p:txBody>
      </p:sp>
    </p:spTree>
    <p:extLst>
      <p:ext uri="{BB962C8B-B14F-4D97-AF65-F5344CB8AC3E}">
        <p14:creationId xmlns:p14="http://schemas.microsoft.com/office/powerpoint/2010/main" val="4270446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ENzymes</a:t>
            </a:r>
            <a:endParaRPr lang="en-AU" dirty="0"/>
          </a:p>
        </p:txBody>
      </p:sp>
      <p:sp>
        <p:nvSpPr>
          <p:cNvPr id="3" name="Content Placeholder 2"/>
          <p:cNvSpPr>
            <a:spLocks noGrp="1"/>
          </p:cNvSpPr>
          <p:nvPr>
            <p:ph idx="1"/>
          </p:nvPr>
        </p:nvSpPr>
        <p:spPr/>
        <p:txBody>
          <a:bodyPr>
            <a:normAutofit fontScale="92500" lnSpcReduction="10000"/>
          </a:bodyPr>
          <a:lstStyle/>
          <a:p>
            <a:pPr lvl="0"/>
            <a:r>
              <a:rPr lang="en-AU" sz="2000" dirty="0">
                <a:solidFill>
                  <a:prstClr val="black"/>
                </a:solidFill>
              </a:rPr>
              <a:t>Buffer solutions are necessary to keep the correct pH for </a:t>
            </a:r>
            <a:r>
              <a:rPr lang="en-AU" sz="2000" dirty="0">
                <a:solidFill>
                  <a:prstClr val="black"/>
                </a:solidFill>
                <a:hlinkClick r:id="rId2" action="ppaction://hlinkfile" tooltip="Enzyme"/>
              </a:rPr>
              <a:t>enzymes</a:t>
            </a:r>
            <a:r>
              <a:rPr lang="en-AU" sz="2000" dirty="0">
                <a:solidFill>
                  <a:prstClr val="black"/>
                </a:solidFill>
              </a:rPr>
              <a:t> in many organisms to work. </a:t>
            </a:r>
          </a:p>
          <a:p>
            <a:pPr lvl="0"/>
            <a:r>
              <a:rPr lang="en-AU" sz="2000" dirty="0">
                <a:solidFill>
                  <a:prstClr val="black"/>
                </a:solidFill>
              </a:rPr>
              <a:t>Many enzymes work only under very precise conditions; if the pH moves outside of a narrow range, the enzymes slow or stop working and can </a:t>
            </a:r>
            <a:r>
              <a:rPr lang="en-AU" sz="2000" dirty="0">
                <a:solidFill>
                  <a:prstClr val="black"/>
                </a:solidFill>
                <a:hlinkClick r:id="rId3" action="ppaction://hlinkfile" tooltip="Denaturation (biochemistry)"/>
              </a:rPr>
              <a:t>denature</a:t>
            </a:r>
            <a:r>
              <a:rPr lang="en-AU" sz="2000" dirty="0">
                <a:solidFill>
                  <a:prstClr val="black"/>
                </a:solidFill>
              </a:rPr>
              <a:t>. </a:t>
            </a:r>
          </a:p>
          <a:p>
            <a:pPr lvl="0"/>
            <a:r>
              <a:rPr lang="en-AU" sz="2000" dirty="0">
                <a:solidFill>
                  <a:prstClr val="black"/>
                </a:solidFill>
              </a:rPr>
              <a:t>In many cases denaturation can permanently disable their catalytic activity</a:t>
            </a:r>
          </a:p>
          <a:p>
            <a:endParaRPr lang="en-AU" dirty="0"/>
          </a:p>
        </p:txBody>
      </p:sp>
    </p:spTree>
    <p:extLst>
      <p:ext uri="{BB962C8B-B14F-4D97-AF65-F5344CB8AC3E}">
        <p14:creationId xmlns:p14="http://schemas.microsoft.com/office/powerpoint/2010/main" val="228579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they work</a:t>
            </a:r>
          </a:p>
        </p:txBody>
      </p:sp>
      <p:sp>
        <p:nvSpPr>
          <p:cNvPr id="3" name="Content Placeholder 2"/>
          <p:cNvSpPr>
            <a:spLocks noGrp="1"/>
          </p:cNvSpPr>
          <p:nvPr>
            <p:ph idx="1"/>
          </p:nvPr>
        </p:nvSpPr>
        <p:spPr/>
        <p:txBody>
          <a:bodyPr/>
          <a:lstStyle/>
          <a:p>
            <a:r>
              <a:rPr lang="en-AU" dirty="0"/>
              <a:t>When hydrogen ions are added to a buffer, they will be neutralized by the base in the buffer. Hydroxide ions will be neutralized by the acid. These neutralization reactions will not have much effect on the overall pH of the buffer solution. </a:t>
            </a:r>
          </a:p>
        </p:txBody>
      </p:sp>
    </p:spTree>
    <p:extLst>
      <p:ext uri="{BB962C8B-B14F-4D97-AF65-F5344CB8AC3E}">
        <p14:creationId xmlns:p14="http://schemas.microsoft.com/office/powerpoint/2010/main" val="111519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buffers</a:t>
            </a:r>
          </a:p>
        </p:txBody>
      </p:sp>
      <p:sp>
        <p:nvSpPr>
          <p:cNvPr id="3" name="Content Placeholder 2"/>
          <p:cNvSpPr>
            <a:spLocks noGrp="1"/>
          </p:cNvSpPr>
          <p:nvPr>
            <p:ph idx="1"/>
          </p:nvPr>
        </p:nvSpPr>
        <p:spPr/>
        <p:txBody>
          <a:bodyPr>
            <a:normAutofit lnSpcReduction="10000"/>
          </a:bodyPr>
          <a:lstStyle/>
          <a:p>
            <a:r>
              <a:rPr lang="en-AU" dirty="0"/>
              <a:t>Buffer solutions achieve their resistance to pH change because of the presence of an equilibrium between the acid HA and its conjugate base A</a:t>
            </a:r>
            <a:r>
              <a:rPr lang="en-AU" baseline="30000" dirty="0"/>
              <a:t>-</a:t>
            </a:r>
            <a:r>
              <a:rPr lang="en-AU" dirty="0"/>
              <a:t>.</a:t>
            </a:r>
          </a:p>
          <a:p>
            <a:r>
              <a:rPr lang="en-AU" dirty="0"/>
              <a:t>HA    ↔      H</a:t>
            </a:r>
            <a:r>
              <a:rPr lang="en-AU" baseline="30000" dirty="0"/>
              <a:t>+</a:t>
            </a:r>
            <a:r>
              <a:rPr lang="en-AU" dirty="0"/>
              <a:t>  +  A</a:t>
            </a:r>
            <a:r>
              <a:rPr lang="en-AU" baseline="30000" dirty="0"/>
              <a:t>-</a:t>
            </a:r>
          </a:p>
          <a:p>
            <a:r>
              <a:rPr lang="en-AU" dirty="0"/>
              <a:t>When a small amount of </a:t>
            </a:r>
            <a:r>
              <a:rPr lang="en-AU" dirty="0">
                <a:hlinkClick r:id="rId2" action="ppaction://hlinkfile" tooltip="Strong acid"/>
              </a:rPr>
              <a:t>strong acid</a:t>
            </a:r>
            <a:r>
              <a:rPr lang="en-AU" dirty="0"/>
              <a:t> is added to an equilibrium mixture of the </a:t>
            </a:r>
            <a:r>
              <a:rPr lang="en-AU" dirty="0">
                <a:hlinkClick r:id="rId3" action="ppaction://hlinkfile" tooltip="Weak acid"/>
              </a:rPr>
              <a:t>weak acid</a:t>
            </a:r>
            <a:r>
              <a:rPr lang="en-AU" dirty="0"/>
              <a:t> and its </a:t>
            </a:r>
            <a:r>
              <a:rPr lang="en-AU" dirty="0">
                <a:hlinkClick r:id="rId4" action="ppaction://hlinkfile" tooltip="Conjugate base"/>
              </a:rPr>
              <a:t>conjugate base</a:t>
            </a:r>
            <a:r>
              <a:rPr lang="en-AU" dirty="0"/>
              <a:t>, the equilibrium is shifted to the left, in accordance with </a:t>
            </a:r>
            <a:r>
              <a:rPr lang="en-AU" dirty="0">
                <a:hlinkClick r:id="rId5" action="ppaction://hlinkfile" tooltip="Le Chatelier's principle"/>
              </a:rPr>
              <a:t>Le Chatelier's principle</a:t>
            </a:r>
            <a:endParaRPr lang="en-AU" dirty="0"/>
          </a:p>
        </p:txBody>
      </p:sp>
    </p:spTree>
    <p:extLst>
      <p:ext uri="{BB962C8B-B14F-4D97-AF65-F5344CB8AC3E}">
        <p14:creationId xmlns:p14="http://schemas.microsoft.com/office/powerpoint/2010/main" val="2671964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Buffers</a:t>
            </a:r>
          </a:p>
        </p:txBody>
      </p:sp>
      <p:sp>
        <p:nvSpPr>
          <p:cNvPr id="3" name="Content Placeholder 2"/>
          <p:cNvSpPr>
            <a:spLocks noGrp="1"/>
          </p:cNvSpPr>
          <p:nvPr>
            <p:ph idx="1"/>
          </p:nvPr>
        </p:nvSpPr>
        <p:spPr/>
        <p:txBody>
          <a:bodyPr/>
          <a:lstStyle/>
          <a:p>
            <a:pPr lvl="0"/>
            <a:r>
              <a:rPr lang="en-AU" dirty="0">
                <a:solidFill>
                  <a:prstClr val="black"/>
                </a:solidFill>
              </a:rPr>
              <a:t>Addition of a strong acid</a:t>
            </a:r>
          </a:p>
          <a:p>
            <a:pPr lvl="0"/>
            <a:r>
              <a:rPr lang="en-AU" dirty="0">
                <a:solidFill>
                  <a:prstClr val="black"/>
                </a:solidFill>
              </a:rPr>
              <a:t>HA    ↔      H</a:t>
            </a:r>
            <a:r>
              <a:rPr lang="en-AU" baseline="30000" dirty="0">
                <a:solidFill>
                  <a:prstClr val="black"/>
                </a:solidFill>
              </a:rPr>
              <a:t>+</a:t>
            </a:r>
            <a:r>
              <a:rPr lang="en-AU" dirty="0">
                <a:solidFill>
                  <a:prstClr val="black"/>
                </a:solidFill>
              </a:rPr>
              <a:t>  +  A</a:t>
            </a:r>
            <a:r>
              <a:rPr lang="en-AU" baseline="30000" dirty="0">
                <a:solidFill>
                  <a:prstClr val="black"/>
                </a:solidFill>
              </a:rPr>
              <a:t>-</a:t>
            </a:r>
          </a:p>
          <a:p>
            <a:r>
              <a:rPr lang="en-AU" dirty="0"/>
              <a:t>Because of this, the hydrogen ion concentration increases by less than the amount expected for the quantity of strong acid added.</a:t>
            </a:r>
          </a:p>
        </p:txBody>
      </p:sp>
    </p:spTree>
    <p:extLst>
      <p:ext uri="{BB962C8B-B14F-4D97-AF65-F5344CB8AC3E}">
        <p14:creationId xmlns:p14="http://schemas.microsoft.com/office/powerpoint/2010/main" val="136481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Buffers</a:t>
            </a:r>
          </a:p>
        </p:txBody>
      </p:sp>
      <p:sp>
        <p:nvSpPr>
          <p:cNvPr id="3" name="Content Placeholder 2"/>
          <p:cNvSpPr>
            <a:spLocks noGrp="1"/>
          </p:cNvSpPr>
          <p:nvPr>
            <p:ph idx="1"/>
          </p:nvPr>
        </p:nvSpPr>
        <p:spPr/>
        <p:txBody>
          <a:bodyPr>
            <a:normAutofit fontScale="77500" lnSpcReduction="20000"/>
          </a:bodyPr>
          <a:lstStyle/>
          <a:p>
            <a:r>
              <a:rPr lang="en-AU" dirty="0"/>
              <a:t>if strong alkali ( soluble base) is added to the mixture the hydrogen ion concentration decreases by less than the amount expected for the quantity of alkali added.</a:t>
            </a:r>
          </a:p>
          <a:p>
            <a:r>
              <a:rPr lang="en-AU" dirty="0"/>
              <a:t>The hydrogen ion concentration decreases by less than the amount expected because most of the added hydroxide ion is consumed in the reaction</a:t>
            </a:r>
          </a:p>
          <a:p>
            <a:r>
              <a:rPr lang="en-AU" dirty="0"/>
              <a:t>OH</a:t>
            </a:r>
            <a:r>
              <a:rPr lang="en-AU" baseline="30000" dirty="0"/>
              <a:t>-</a:t>
            </a:r>
            <a:r>
              <a:rPr lang="en-AU" dirty="0"/>
              <a:t> + HA → H</a:t>
            </a:r>
            <a:r>
              <a:rPr lang="en-AU" baseline="-25000" dirty="0"/>
              <a:t>2</a:t>
            </a:r>
            <a:r>
              <a:rPr lang="en-AU" dirty="0"/>
              <a:t>O + A</a:t>
            </a:r>
            <a:r>
              <a:rPr lang="en-AU" baseline="30000" dirty="0"/>
              <a:t>-</a:t>
            </a:r>
            <a:r>
              <a:rPr lang="en-AU" dirty="0"/>
              <a:t> and only a little is consumed in the neutralization reaction which results in an increase in </a:t>
            </a:r>
            <a:r>
              <a:rPr lang="en-AU" dirty="0" err="1"/>
              <a:t>pH.</a:t>
            </a:r>
            <a:endParaRPr lang="en-AU" dirty="0"/>
          </a:p>
          <a:p>
            <a:r>
              <a:rPr lang="en-AU" dirty="0"/>
              <a:t>OH</a:t>
            </a:r>
            <a:r>
              <a:rPr lang="en-AU" baseline="30000" dirty="0"/>
              <a:t>-</a:t>
            </a:r>
            <a:r>
              <a:rPr lang="en-AU" dirty="0"/>
              <a:t> + H</a:t>
            </a:r>
            <a:r>
              <a:rPr lang="en-AU" baseline="30000" dirty="0"/>
              <a:t>+</a:t>
            </a:r>
            <a:r>
              <a:rPr lang="en-AU" dirty="0"/>
              <a:t> → H</a:t>
            </a:r>
            <a:r>
              <a:rPr lang="en-AU" baseline="-25000" dirty="0"/>
              <a:t>2</a:t>
            </a:r>
            <a:r>
              <a:rPr lang="en-AU" dirty="0"/>
              <a:t>O Once the acid is more than 95% deprotonated the pH rises rapidly because most of the added alkali is consumed in the neutralization reaction.</a:t>
            </a:r>
          </a:p>
          <a:p>
            <a:endParaRPr lang="en-AU" dirty="0"/>
          </a:p>
        </p:txBody>
      </p:sp>
    </p:spTree>
    <p:extLst>
      <p:ext uri="{BB962C8B-B14F-4D97-AF65-F5344CB8AC3E}">
        <p14:creationId xmlns:p14="http://schemas.microsoft.com/office/powerpoint/2010/main" val="1671773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utur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Black 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70000"/>
              </a:schemeClr>
            </a:gs>
            <a:gs pos="100000">
              <a:schemeClr val="phClr">
                <a:shade val="80000"/>
              </a:schemeClr>
            </a:gs>
          </a:gsLst>
          <a:path path="circle">
            <a:fillToRect l="50000" t="100000" r="100000" b="100000"/>
          </a:path>
        </a:gradFill>
        <a:blipFill rotWithShape="1">
          <a:blip xmlns:r="http://schemas.openxmlformats.org/officeDocument/2006/relationships" r:embed="rId1">
            <a:duotone>
              <a:schemeClr val="phClr">
                <a:shade val="30000"/>
                <a:satMod val="200000"/>
              </a:schemeClr>
              <a:schemeClr val="phClr">
                <a:tint val="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Couture</Template>
  <TotalTime>90</TotalTime>
  <Words>1054</Words>
  <Application>Microsoft Office PowerPoint</Application>
  <PresentationFormat>On-screen Show (4:3)</PresentationFormat>
  <Paragraphs>51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Garamond</vt:lpstr>
      <vt:lpstr>Wingdings</vt:lpstr>
      <vt:lpstr>Couture</vt:lpstr>
      <vt:lpstr>BUFFERS</vt:lpstr>
      <vt:lpstr>DEFINITION</vt:lpstr>
      <vt:lpstr>Definition</vt:lpstr>
      <vt:lpstr>Examples </vt:lpstr>
      <vt:lpstr>ENzymes</vt:lpstr>
      <vt:lpstr>How they work</vt:lpstr>
      <vt:lpstr>buffers</vt:lpstr>
      <vt:lpstr>Buffers</vt:lpstr>
      <vt:lpstr>Buffers</vt:lpstr>
      <vt:lpstr>Ph </vt:lpstr>
      <vt:lpstr>Phosphate buffer</vt:lpstr>
      <vt:lpstr>Bicarbonate</vt:lpstr>
      <vt:lpstr>bicarbonate</vt:lpstr>
      <vt:lpstr>video</vt:lpstr>
      <vt:lpstr>Buffer Capacity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BUFFERS</dc:title>
  <dc:creator>SMITH Karen</dc:creator>
  <cp:lastModifiedBy>SMITH Karen [Harrisdale Senior High School]</cp:lastModifiedBy>
  <cp:revision>14</cp:revision>
  <cp:lastPrinted>2014-05-08T01:46:46Z</cp:lastPrinted>
  <dcterms:created xsi:type="dcterms:W3CDTF">2014-05-05T06:48:40Z</dcterms:created>
  <dcterms:modified xsi:type="dcterms:W3CDTF">2023-03-15T07:55:26Z</dcterms:modified>
</cp:coreProperties>
</file>