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Barnes" initials="AB" lastIdx="1" clrIdx="0">
    <p:extLst>
      <p:ext uri="{19B8F6BF-5375-455C-9EA6-DF929625EA0E}">
        <p15:presenceInfo xmlns:p15="http://schemas.microsoft.com/office/powerpoint/2012/main" userId="109555fc7c5cb1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DAF4A-4F6A-414C-93C5-99086CA77E88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BF5A6-0122-4D00-918E-8D390E24CA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E24B-075B-4F85-BF05-5AB94709A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33791-B550-480F-BF82-8CCA4865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135EA-9822-4A2C-B375-A0139E9A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8798-CCEB-41E2-98ED-B4AC17F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D4FA-4986-48BC-B16A-5351149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5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1357-A320-4D48-A711-E1683AFD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C073-8C5B-4B6E-AF7B-A78D5478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0013-B2FB-4222-98D4-D53918A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9CAD-59E6-4ED8-BE15-6F88C80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6087-8A09-4D94-A5EC-68069BD4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4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39718-2057-482D-884C-8D90F2068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539A-ED49-41B1-8D62-8DA4199E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906B-A718-489A-997F-3CD9BF1B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AD98-A5DB-4179-B6C5-60E35873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83BC-6435-4F92-856E-A5B8795C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94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C92D-D137-435E-961A-6FA69FF8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5756-2C57-43F4-A61A-DB5C0A31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3DCB-139B-4FD3-90E6-4867E1B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A98F-1FED-4C68-A83A-30E007D7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D1A4-CDC9-42D5-A91B-B70807F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8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6AE2-91CB-42F8-8B47-E6D46D27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6D4E-1354-4346-BD82-5B5A1F03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F0EC-7518-4592-BCC7-C6078BD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B9E2-0652-4248-A8AA-96F1811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0126-B7A8-4743-A53B-A23EB16D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0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78F-349C-456C-8953-AA984545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848B-0228-4804-878D-978749859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34650-07E9-4320-BD2E-B638F25D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F4E7-232C-4FC9-B983-FE972680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EFF8-CFD0-4FB2-90EE-FB55DBC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B7C62-C7CE-44BB-9D75-6E4586AF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6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D5F-8196-461D-88E0-0E158B5E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56F3-7079-49E9-8C72-1179D797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CB01-6558-4618-8AC6-782548EE6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C6BC9-2E39-4ED9-B9C6-21C1710D2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565FF-D192-4586-967D-B5FC58677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FF56-664C-4FD5-81CE-8459261B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473A2-E4C8-4F42-9D69-DA126D4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06188-EE9D-4917-8992-228863C7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6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8DA-05FE-493C-97CB-1E58F2E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5514A-4E08-436F-A6DE-39AB215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7A42-B576-49B2-A77B-29481A32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99C4-04BA-4D43-B1A7-C1CB695A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2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0B98F-BD61-4E4E-BCA2-5E88F4F5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1ADE7-8382-4F98-8E73-7E557046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43894-BA12-41F2-A61B-04C7C741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8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8448-CD02-4093-9289-135E6FDD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74C1-DC1E-4629-B1AC-41A49BF2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2F0B-AD0C-4B91-A760-E283389B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B101-EC52-42E1-9AB3-32A158DC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D5EF4-093A-49CA-817F-E0EA5F16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3F3C1-543D-48FC-B1B8-6BFB23C7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1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CFA-19D1-494C-A5DA-05007F0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C1E2B-CA81-4367-BA82-593C84B0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B8C39-88D3-4D4D-8CA1-89488DD7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8636-EB74-470B-9ED2-6ADAD4AD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C6C20-C864-4047-8859-3668FE12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49B02-05D9-448C-8AE8-88F2C1AB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2C8B6-BD63-40E4-B0CD-66037FDF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F824B-A61E-408A-BBA4-8EF344A4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71AA-6676-47B7-96AA-D0F668F6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EE99-A0BE-4178-8C25-149A0F141F51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0EE8-939D-4603-A4E1-6543A229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7CE6-90C3-4937-A383-4FAF8F63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E361-A1CC-4564-9F63-A8C2A2AC7C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E33693-FE80-4917-AEA7-483376DB7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66241-C67C-4160-9066-8C516F4DCD0D}"/>
              </a:ext>
            </a:extLst>
          </p:cNvPr>
          <p:cNvSpPr txBox="1"/>
          <p:nvPr/>
        </p:nvSpPr>
        <p:spPr>
          <a:xfrm>
            <a:off x="422898" y="576263"/>
            <a:ext cx="49777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Atomic Absorption Spectroscopy</a:t>
            </a:r>
          </a:p>
        </p:txBody>
      </p:sp>
      <p:sp>
        <p:nvSpPr>
          <p:cNvPr id="77" name="Slide Number Placeholder 4">
            <a:extLst>
              <a:ext uri="{FF2B5EF4-FFF2-40B4-BE49-F238E27FC236}">
                <a16:creationId xmlns:a16="http://schemas.microsoft.com/office/drawing/2014/main" id="{571D9C16-36A8-460D-9F4C-BE495BA3C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234" y="17463"/>
            <a:ext cx="826009" cy="737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411D842-D027-45A2-981F-6B76E11E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6000" y="1044740"/>
            <a:ext cx="389995" cy="46642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Image result for atomic absorption flame">
            <a:extLst>
              <a:ext uri="{FF2B5EF4-FFF2-40B4-BE49-F238E27FC236}">
                <a16:creationId xmlns:a16="http://schemas.microsoft.com/office/drawing/2014/main" id="{CDA86DA6-FC82-464F-A5EE-7F011904A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r="13564"/>
          <a:stretch/>
        </p:blipFill>
        <p:spPr bwMode="auto">
          <a:xfrm>
            <a:off x="6387757" y="1046828"/>
            <a:ext cx="5804243" cy="466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0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69373-2B52-47D4-8BE6-BB0C419C7ED8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Determining iron concentration</a:t>
            </a:r>
            <a:endParaRPr lang="en-AU" sz="2800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A5B870B8-C8FD-440E-8CB6-C57C63F5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20" y="2062163"/>
            <a:ext cx="2819400" cy="1371600"/>
          </a:xfrm>
          <a:prstGeom prst="curvedDownArrow">
            <a:avLst>
              <a:gd name="adj1" fmla="val 41111"/>
              <a:gd name="adj2" fmla="val 8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040DF19A-AD19-4174-A2A2-D7234C0F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20" y="4043363"/>
            <a:ext cx="841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76888F03-35BF-4DDA-86FF-3C981F19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2976563"/>
            <a:ext cx="1295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id="{F8266A73-EDDC-436B-8DB1-5D002AC2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" y="4500563"/>
            <a:ext cx="1905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Fe: </a:t>
            </a:r>
            <a:br>
              <a:rPr lang="en-GB" altLang="en-US" sz="2400">
                <a:latin typeface="Arial Narrow" panose="020B0606020202030204" pitchFamily="34" charset="0"/>
              </a:rPr>
            </a:br>
            <a:r>
              <a:rPr lang="en-GB" altLang="en-US" sz="2400">
                <a:latin typeface="Arial Narrow" panose="020B0606020202030204" pitchFamily="34" charset="0"/>
              </a:rPr>
              <a:t>0.05 </a:t>
            </a:r>
            <a:br>
              <a:rPr lang="en-GB" altLang="en-US" sz="2400">
                <a:latin typeface="Arial Narrow" panose="020B0606020202030204" pitchFamily="34" charset="0"/>
              </a:rPr>
            </a:br>
            <a:r>
              <a:rPr lang="en-GB" altLang="en-US" sz="2400">
                <a:latin typeface="Arial Narrow" panose="020B0606020202030204" pitchFamily="34" charset="0"/>
              </a:rPr>
              <a:t>mg mL</a:t>
            </a:r>
            <a:r>
              <a:rPr lang="en-GB" altLang="en-US" sz="2400" baseline="30000">
                <a:latin typeface="Arial Narrow" panose="020B0606020202030204" pitchFamily="34" charset="0"/>
              </a:rPr>
              <a:t>-1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3BD85AE8-66AA-402F-8439-792C6221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4043363"/>
            <a:ext cx="841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660E57C3-6F5C-481D-A6F8-9BCAAFB8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4043363"/>
            <a:ext cx="841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842E284-D0B2-4210-A770-205DBC8F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4043363"/>
            <a:ext cx="841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4436671C-C977-462C-8191-F9DC895D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20" y="4043363"/>
            <a:ext cx="841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D6AFD31D-BD8E-476A-ABBF-F9D3B846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20" y="5719763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50.00 mL volumetric flasks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96257443-CE95-431E-B7EF-B0EC3517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320" y="244316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1.00 mL pipette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AD259A7-9722-4FDB-95FB-216FC33C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720" y="3357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2 mL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7BAF0A5-91A6-434D-AA01-A959706B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320" y="3357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1 mL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01FEA1B1-1CFD-473B-8644-9680D38A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920" y="3357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3 mL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2A7A846A-2A71-4C0C-B248-AC798745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520" y="3357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4 mL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2DFE656A-DBE6-419F-AAE5-40245673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20" y="33575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latin typeface="Arial Narrow" panose="020B0606020202030204" pitchFamily="34" charset="0"/>
              </a:rPr>
              <a:t>5 mL</a:t>
            </a:r>
            <a:endParaRPr lang="en-GB" altLang="en-US" sz="2400" baseline="30000">
              <a:latin typeface="Arial Narrow" panose="020B0606020202030204" pitchFamily="34" charset="0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F83E08D8-A35E-49AC-8F49-B6FC29BE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20" y="1909763"/>
            <a:ext cx="228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17BAD-B9E1-4467-BBCD-2E3B50BC3BF1}"/>
              </a:ext>
            </a:extLst>
          </p:cNvPr>
          <p:cNvSpPr txBox="1"/>
          <p:nvPr/>
        </p:nvSpPr>
        <p:spPr>
          <a:xfrm>
            <a:off x="8091170" y="2747963"/>
            <a:ext cx="3991610" cy="28050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Make a solution with a known amount of iron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Dilute this to give five or more samples with different concentrations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6776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69373-2B52-47D4-8BE6-BB0C419C7ED8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Determining iron concentration</a:t>
            </a:r>
            <a:endParaRPr lang="en-AU" sz="2800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A7113302-F2E8-437D-9E9B-4F884CA28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172841"/>
              </p:ext>
            </p:extLst>
          </p:nvPr>
        </p:nvGraphicFramePr>
        <p:xfrm>
          <a:off x="-330140" y="1424782"/>
          <a:ext cx="7550089" cy="49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608" imgH="3160776" progId="Excel.Sheet.8">
                  <p:embed/>
                </p:oleObj>
              </mc:Choice>
              <mc:Fallback>
                <p:oleObj name="Worksheet" r:id="rId3" imgW="4864608" imgH="3160776" progId="Excel.Sheet.8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2DEA7087-BC68-4B50-9121-BF7794448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0140" y="1424782"/>
                        <a:ext cx="7550089" cy="490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ED5A0E-2CF6-476F-8303-FE838D4D4E3E}"/>
              </a:ext>
            </a:extLst>
          </p:cNvPr>
          <p:cNvSpPr txBox="1"/>
          <p:nvPr/>
        </p:nvSpPr>
        <p:spPr>
          <a:xfrm>
            <a:off x="7305675" y="1655624"/>
            <a:ext cx="496252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/>
              <a:t>Plot a graph of the known concentrations against the absorption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/>
              <a:t>Determine the equation for the line of best fit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/>
              <a:t>Use this to determine the concentration of an unknown sample from its absorption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4004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69373-2B52-47D4-8BE6-BB0C419C7ED8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Pros and Cons of AAS</a:t>
            </a: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B2861-10DF-4B50-80B0-BAB4CDAB82C4}"/>
              </a:ext>
            </a:extLst>
          </p:cNvPr>
          <p:cNvSpPr txBox="1"/>
          <p:nvPr/>
        </p:nvSpPr>
        <p:spPr>
          <a:xfrm>
            <a:off x="257175" y="1116388"/>
            <a:ext cx="116395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Advantages of AAS: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specific, because the atom of particular elements can only absorb energy at their characteristic frequency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independent of flame temperature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sample preparation relatively easy, just dissolve the sample in dilute acid or water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C317B-373C-4C80-98D0-DFFF03C0226B}"/>
              </a:ext>
            </a:extLst>
          </p:cNvPr>
          <p:cNvSpPr txBox="1"/>
          <p:nvPr/>
        </p:nvSpPr>
        <p:spPr>
          <a:xfrm>
            <a:off x="152400" y="3944846"/>
            <a:ext cx="116395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Disadvantages of AAS: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Have a use a separate lamp for each element you want to identify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Doesn’t work for all elements, e.g. cannot be used for Mo or Si as they form oxides in the flame instead of atomizing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Anions present in the sample can affect the signal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2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pic>
        <p:nvPicPr>
          <p:cNvPr id="14" name="Picture 13" descr="A close up of a fire&#10;&#10;Description automatically generated">
            <a:extLst>
              <a:ext uri="{FF2B5EF4-FFF2-40B4-BE49-F238E27FC236}">
                <a16:creationId xmlns:a16="http://schemas.microsoft.com/office/drawing/2014/main" id="{A65BD6B7-9A18-42B7-B135-6FF7387E5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278096"/>
            <a:ext cx="3476625" cy="2178685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69FADF2-4E3E-413B-ACB9-7A46F9357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42" y="3788052"/>
            <a:ext cx="3060233" cy="2354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6EE7AE-173A-4075-9B7F-D5E842719590}"/>
              </a:ext>
            </a:extLst>
          </p:cNvPr>
          <p:cNvSpPr txBox="1"/>
          <p:nvPr/>
        </p:nvSpPr>
        <p:spPr>
          <a:xfrm>
            <a:off x="4567127" y="3788052"/>
            <a:ext cx="7743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Flame test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metal cations produced different colours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An electron absorbs energy, moves into an excited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The electron relaxes back to the ground state, releasing the excess energy as a photon (light energy)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We see this as different colours</a:t>
            </a:r>
          </a:p>
        </p:txBody>
      </p:sp>
    </p:spTree>
    <p:extLst>
      <p:ext uri="{BB962C8B-B14F-4D97-AF65-F5344CB8AC3E}">
        <p14:creationId xmlns:p14="http://schemas.microsoft.com/office/powerpoint/2010/main" val="13722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spectra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828CC26-ABA1-43B3-8618-2AED31DA444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314824"/>
            <a:ext cx="11671300" cy="3565525"/>
          </a:xfrm>
          <a:prstGeom prst="rect">
            <a:avLst/>
          </a:prstGeom>
        </p:spPr>
        <p:txBody>
          <a:bodyPr tIns="10800" rIns="18000" bIns="108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3100" lvl="1" indent="-200025" defTabSz="765175">
              <a:lnSpc>
                <a:spcPct val="150000"/>
              </a:lnSpc>
              <a:spcAft>
                <a:spcPct val="10000"/>
              </a:spcAft>
              <a:tabLst>
                <a:tab pos="3911600" algn="l"/>
                <a:tab pos="9245600" algn="r"/>
              </a:tabLst>
            </a:pPr>
            <a:r>
              <a:rPr lang="en-GB" altLang="en-US" dirty="0"/>
              <a:t>The level and quantities of energy supplied to excite e</a:t>
            </a:r>
            <a:r>
              <a:rPr lang="en-GB" altLang="en-US" baseline="30000" dirty="0"/>
              <a:t>-</a:t>
            </a:r>
            <a:r>
              <a:rPr lang="en-GB" altLang="en-US" dirty="0"/>
              <a:t>’s can be measured and studied - the </a:t>
            </a:r>
            <a:r>
              <a:rPr lang="en-GB" altLang="en-US" b="1" i="1" dirty="0"/>
              <a:t>absorption spectroscopy </a:t>
            </a:r>
          </a:p>
          <a:p>
            <a:pPr marL="673100" lvl="1" indent="-200025" defTabSz="765175">
              <a:lnSpc>
                <a:spcPct val="150000"/>
              </a:lnSpc>
              <a:spcAft>
                <a:spcPct val="10000"/>
              </a:spcAft>
              <a:tabLst>
                <a:tab pos="3911600" algn="l"/>
                <a:tab pos="9245600" algn="r"/>
              </a:tabLst>
            </a:pPr>
            <a:r>
              <a:rPr lang="en-GB" altLang="en-US" dirty="0"/>
              <a:t>The level and quantities of energy emitted by excited e</a:t>
            </a:r>
            <a:r>
              <a:rPr lang="en-GB" altLang="en-US" baseline="30000" dirty="0"/>
              <a:t>-</a:t>
            </a:r>
            <a:r>
              <a:rPr lang="en-GB" altLang="en-US" dirty="0"/>
              <a:t>s, as they return to their ground state, can be measured and studied by means of the </a:t>
            </a:r>
            <a:r>
              <a:rPr lang="en-GB" altLang="en-US" b="1" i="1" dirty="0"/>
              <a:t>emission spectroscopy </a:t>
            </a:r>
          </a:p>
          <a:p>
            <a:pPr marL="673100" lvl="1" indent="-200025" defTabSz="765175">
              <a:lnSpc>
                <a:spcPct val="150000"/>
              </a:lnSpc>
              <a:spcAft>
                <a:spcPct val="10000"/>
              </a:spcAft>
              <a:tabLst>
                <a:tab pos="3911600" algn="l"/>
                <a:tab pos="9245600" algn="r"/>
              </a:tabLst>
            </a:pPr>
            <a:r>
              <a:rPr lang="en-GB" altLang="en-US" dirty="0"/>
              <a:t>The level and quantities of energy absorbed or emitted are specific for a substance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C93A75C-16CC-4943-8A91-6F33EDEABDE3}"/>
              </a:ext>
            </a:extLst>
          </p:cNvPr>
          <p:cNvSpPr txBox="1">
            <a:spLocks noChangeArrowheads="1"/>
          </p:cNvSpPr>
          <p:nvPr/>
        </p:nvSpPr>
        <p:spPr>
          <a:xfrm>
            <a:off x="5492405" y="4701177"/>
            <a:ext cx="6400800" cy="1739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400" dirty="0"/>
              <a:t>The energy gap for emission is exactly the same as for absorption.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All systems are more stable at lower energy. Even in the flame, most of the atoms will be in their lowest energy state.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11" name="Picture 4" descr="aa1">
            <a:extLst>
              <a:ext uri="{FF2B5EF4-FFF2-40B4-BE49-F238E27FC236}">
                <a16:creationId xmlns:a16="http://schemas.microsoft.com/office/drawing/2014/main" id="{165B4A4B-A70D-4DB3-8869-99F045931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/>
          <a:stretch/>
        </p:blipFill>
        <p:spPr bwMode="auto">
          <a:xfrm>
            <a:off x="1457325" y="4496409"/>
            <a:ext cx="3826565" cy="214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Absorption Spectroscopy (AAS)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DAEAB74-8BF0-4DC6-AF6C-8E093F3DBA1C}"/>
              </a:ext>
            </a:extLst>
          </p:cNvPr>
          <p:cNvSpPr txBox="1">
            <a:spLocks noChangeArrowheads="1"/>
          </p:cNvSpPr>
          <p:nvPr/>
        </p:nvSpPr>
        <p:spPr>
          <a:xfrm>
            <a:off x="314739" y="1444624"/>
            <a:ext cx="11562522" cy="151891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dirty="0"/>
              <a:t>A. Walsh, "The application of atomic absorption spectra to chemical analysis", </a:t>
            </a:r>
            <a:r>
              <a:rPr lang="en-GB" altLang="en-US" i="1" dirty="0" err="1"/>
              <a:t>Spectrochimica</a:t>
            </a:r>
            <a:r>
              <a:rPr lang="en-GB" altLang="en-US" i="1" dirty="0"/>
              <a:t> Acta, </a:t>
            </a:r>
            <a:r>
              <a:rPr lang="en-GB" altLang="en-US" dirty="0"/>
              <a:t>1955,</a:t>
            </a:r>
            <a:r>
              <a:rPr lang="en-GB" altLang="en-US" b="1" dirty="0"/>
              <a:t> 7</a:t>
            </a:r>
            <a:r>
              <a:rPr lang="en-GB" altLang="en-US" dirty="0"/>
              <a:t>, 108-117. 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F2511D9-949F-4D8B-B601-7978F69E5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1"/>
          <a:stretch/>
        </p:blipFill>
        <p:spPr bwMode="auto">
          <a:xfrm>
            <a:off x="1274624" y="3061026"/>
            <a:ext cx="9360246" cy="367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4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AAS – the general idea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E6123-B0D6-4FCA-81D9-F8297B7389B3}"/>
              </a:ext>
            </a:extLst>
          </p:cNvPr>
          <p:cNvSpPr txBox="1"/>
          <p:nvPr/>
        </p:nvSpPr>
        <p:spPr>
          <a:xfrm>
            <a:off x="390525" y="1444624"/>
            <a:ext cx="1122997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Technique is based on the principle that free atoms generated in an atomizer can absorb energy at specific frequencies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AAS quantifies how much energy is being absorbed as a function of concentration. The more atoms of that element present the more energy is absorbed at those frequencies.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Concentration measurement are usually determined from a calibration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AAS is used to detect metals and metalloids in environmental samples (it is a common technique in a mine site laboratory)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7686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AAS – schematic of the instrument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C2219B-7B97-400B-AC44-72C498673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33" y="1732757"/>
            <a:ext cx="8921817" cy="44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6257A-809A-4E23-BA09-D18E50C62389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AAS – instrument in detail</a:t>
            </a:r>
            <a:endParaRPr lang="en-A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AA3C9-A92E-443F-A173-CCF885B8B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4" b="63646"/>
          <a:stretch/>
        </p:blipFill>
        <p:spPr>
          <a:xfrm>
            <a:off x="1765233" y="1732757"/>
            <a:ext cx="1816167" cy="1619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55ABE-353F-4434-A5B4-A7140DF43193}"/>
              </a:ext>
            </a:extLst>
          </p:cNvPr>
          <p:cNvSpPr txBox="1"/>
          <p:nvPr/>
        </p:nvSpPr>
        <p:spPr>
          <a:xfrm>
            <a:off x="4076700" y="1838325"/>
            <a:ext cx="770572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Hollow Cathode Lamp (HCL)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contains an anode (typically made of tungsten) and a cathode made of the element you are investigating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Why? You apply a potential difference, this excites electrons in the element, and they emit photons (light) at specific frequencies (the elements characteristic emission spectrum)</a:t>
            </a:r>
          </a:p>
        </p:txBody>
      </p:sp>
    </p:spTree>
    <p:extLst>
      <p:ext uri="{BB962C8B-B14F-4D97-AF65-F5344CB8AC3E}">
        <p14:creationId xmlns:p14="http://schemas.microsoft.com/office/powerpoint/2010/main" val="12819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BB111-DD92-4205-AE4B-02364E903254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AAS – instrument in detail</a:t>
            </a:r>
            <a:endParaRPr lang="en-A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C9945-1381-4210-8D53-7F98A8C8E5CD}"/>
              </a:ext>
            </a:extLst>
          </p:cNvPr>
          <p:cNvSpPr txBox="1"/>
          <p:nvPr/>
        </p:nvSpPr>
        <p:spPr>
          <a:xfrm>
            <a:off x="66675" y="1501045"/>
            <a:ext cx="711517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sample is mixed with a flammable gas and oxidizing agent (e.g. acetylene gas and air)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Then passed through a slit burner producing a long thin flame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light from the HCL passes through the flame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Atoms with electrons that require that exact frequency of light absorb some of the incoming light.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the out-going light will be less than the incoming light</a:t>
            </a:r>
            <a:endParaRPr lang="en-AU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28CCF5-237D-47E3-BE05-127CBBD44E2C}"/>
              </a:ext>
            </a:extLst>
          </p:cNvPr>
          <p:cNvSpPr/>
          <p:nvPr/>
        </p:nvSpPr>
        <p:spPr>
          <a:xfrm>
            <a:off x="7694295" y="2844799"/>
            <a:ext cx="12096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 descr="A picture containing indoor, cabinet, kitchen, sink&#10;&#10;Description automatically generated">
            <a:extLst>
              <a:ext uri="{FF2B5EF4-FFF2-40B4-BE49-F238E27FC236}">
                <a16:creationId xmlns:a16="http://schemas.microsoft.com/office/drawing/2014/main" id="{B3C41DC2-0F00-410C-A170-0C3B6713E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r="21636"/>
          <a:stretch/>
        </p:blipFill>
        <p:spPr>
          <a:xfrm>
            <a:off x="9018269" y="2259011"/>
            <a:ext cx="1447801" cy="174307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3A4FC2-0748-453B-B689-BD0886D819F7}"/>
              </a:ext>
            </a:extLst>
          </p:cNvPr>
          <p:cNvSpPr/>
          <p:nvPr/>
        </p:nvSpPr>
        <p:spPr>
          <a:xfrm>
            <a:off x="10580369" y="3093996"/>
            <a:ext cx="895351" cy="22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BE57-2F25-4419-8BAC-A851C670B3D5}"/>
              </a:ext>
            </a:extLst>
          </p:cNvPr>
          <p:cNvSpPr txBox="1"/>
          <p:nvPr/>
        </p:nvSpPr>
        <p:spPr>
          <a:xfrm>
            <a:off x="7751444" y="3441702"/>
            <a:ext cx="10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100FC-A285-48A1-AE7F-2FF0A7F37D1D}"/>
              </a:ext>
            </a:extLst>
          </p:cNvPr>
          <p:cNvSpPr txBox="1"/>
          <p:nvPr/>
        </p:nvSpPr>
        <p:spPr>
          <a:xfrm>
            <a:off x="10580369" y="3429000"/>
            <a:ext cx="108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867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3F0F4B-8D41-4A1C-BBC5-46D60EC0E53F}"/>
              </a:ext>
            </a:extLst>
          </p:cNvPr>
          <p:cNvSpPr/>
          <p:nvPr/>
        </p:nvSpPr>
        <p:spPr>
          <a:xfrm>
            <a:off x="1457325" y="1092993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AFA94-049B-40CD-A677-E63700BA5032}"/>
              </a:ext>
            </a:extLst>
          </p:cNvPr>
          <p:cNvSpPr/>
          <p:nvPr/>
        </p:nvSpPr>
        <p:spPr>
          <a:xfrm>
            <a:off x="152400" y="918369"/>
            <a:ext cx="8629650" cy="77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picture containing object, black, clock, sitting&#10;&#10;Description automatically generated">
            <a:extLst>
              <a:ext uri="{FF2B5EF4-FFF2-40B4-BE49-F238E27FC236}">
                <a16:creationId xmlns:a16="http://schemas.microsoft.com/office/drawing/2014/main" id="{D6C13266-FEA4-4904-81FF-4219A134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0" y="4107"/>
            <a:ext cx="3409950" cy="134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BAF19-7274-46C3-9973-D768DF63C49A}"/>
              </a:ext>
            </a:extLst>
          </p:cNvPr>
          <p:cNvSpPr txBox="1"/>
          <p:nvPr/>
        </p:nvSpPr>
        <p:spPr>
          <a:xfrm>
            <a:off x="257175" y="21814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AAS – instrument in detail</a:t>
            </a: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B918-C540-406C-AB56-549E30620E5B}"/>
              </a:ext>
            </a:extLst>
          </p:cNvPr>
          <p:cNvSpPr txBox="1"/>
          <p:nvPr/>
        </p:nvSpPr>
        <p:spPr>
          <a:xfrm>
            <a:off x="361950" y="1685925"/>
            <a:ext cx="114966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light is focused and detected, giving a reading on a display or computer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how is this used to determine the amount of metal in an unknown sample?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</a:t>
            </a:r>
            <a:endParaRPr lang="en-AU" sz="24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3E16B-61C0-4903-971F-EB83DF4ED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475008"/>
            <a:ext cx="7419975" cy="31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Helvetica Neue Medium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12</cp:revision>
  <dcterms:created xsi:type="dcterms:W3CDTF">2020-02-09T14:50:53Z</dcterms:created>
  <dcterms:modified xsi:type="dcterms:W3CDTF">2021-03-05T01:28:10Z</dcterms:modified>
</cp:coreProperties>
</file>