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Libre Franklin"/>
      <p:regular r:id="rId17"/>
      <p:bold r:id="rId18"/>
      <p:italic r:id="rId19"/>
      <p:boldItalic r:id="rId20"/>
    </p:embeddedFont>
    <p:embeddedFont>
      <p:font typeface="Century Schoolbook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jRSXzVSioTDKHyHi4W7hfab7mR1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boldItalic.fntdata"/><Relationship Id="rId22" Type="http://schemas.openxmlformats.org/officeDocument/2006/relationships/font" Target="fonts/CenturySchoolbook-bold.fntdata"/><Relationship Id="rId21" Type="http://schemas.openxmlformats.org/officeDocument/2006/relationships/font" Target="fonts/CenturySchoolbook-regular.fntdata"/><Relationship Id="rId24" Type="http://schemas.openxmlformats.org/officeDocument/2006/relationships/font" Target="fonts/CenturySchoolbook-boldItalic.fntdata"/><Relationship Id="rId23" Type="http://schemas.openxmlformats.org/officeDocument/2006/relationships/font" Target="fonts/CenturySchoolbook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ibreFranklin-regular.fntdata"/><Relationship Id="rId16" Type="http://schemas.openxmlformats.org/officeDocument/2006/relationships/slide" Target="slides/slide12.xml"/><Relationship Id="rId19" Type="http://schemas.openxmlformats.org/officeDocument/2006/relationships/font" Target="fonts/LibreFranklin-italic.fntdata"/><Relationship Id="rId18" Type="http://schemas.openxmlformats.org/officeDocument/2006/relationships/font" Target="fonts/LibreFranklin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4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4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entury Schoolbook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" type="body"/>
          </p:nvPr>
        </p:nvSpPr>
        <p:spPr>
          <a:xfrm rot="5400000">
            <a:off x="4269977" y="-1352782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24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entury Schoolbook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8" name="Google Shape;88;p24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4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4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7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Century Schoolbook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1" type="body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2" type="body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19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5" name="Google Shape;55;p19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21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entury Schoolbook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21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8" name="Google Shape;68;p21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2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entury Schoolbook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22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5" name="Google Shape;75;p2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Century Schoolbook"/>
              <a:buNone/>
              <a:defRPr b="0" i="0" sz="2600" u="none" cap="none" strike="noStrike">
                <a:solidFill>
                  <a:srgbClr val="3F3F3F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 b="11409" l="0" r="0" t="432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"/>
          <p:cNvSpPr/>
          <p:nvPr/>
        </p:nvSpPr>
        <p:spPr>
          <a:xfrm rot="10800000">
            <a:off x="-3" y="4530071"/>
            <a:ext cx="12191999" cy="232792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6000">
                <a:srgbClr val="000000">
                  <a:alpha val="38823"/>
                </a:srgbClr>
              </a:gs>
              <a:gs pos="100000">
                <a:srgbClr val="000000">
                  <a:alpha val="80000"/>
                </a:srgbClr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01" name="Google Shape;101;p1"/>
          <p:cNvSpPr txBox="1"/>
          <p:nvPr>
            <p:ph type="ctrTitle"/>
          </p:nvPr>
        </p:nvSpPr>
        <p:spPr>
          <a:xfrm>
            <a:off x="2103121" y="4727173"/>
            <a:ext cx="7985759" cy="8688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entury Schoolbook"/>
              <a:buNone/>
            </a:pPr>
            <a:r>
              <a:rPr lang="en-US" sz="4000">
                <a:solidFill>
                  <a:schemeClr val="lt1"/>
                </a:solidFill>
              </a:rPr>
              <a:t>PERIODICITY</a:t>
            </a:r>
            <a:endParaRPr sz="4000">
              <a:solidFill>
                <a:schemeClr val="lt1"/>
              </a:solidFill>
            </a:endParaRPr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2615738" y="5680637"/>
            <a:ext cx="6960524" cy="598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en-US" sz="2000">
                <a:solidFill>
                  <a:schemeClr val="lt1"/>
                </a:solidFill>
              </a:rPr>
              <a:t>TRENDS IN THE PERIODIC TABLE (1)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 txBox="1"/>
          <p:nvPr>
            <p:ph type="title"/>
          </p:nvPr>
        </p:nvSpPr>
        <p:spPr>
          <a:xfrm>
            <a:off x="575894" y="729658"/>
            <a:ext cx="110295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Century Schoolbook"/>
              <a:buNone/>
            </a:pPr>
            <a:r>
              <a:rPr lang="en-US"/>
              <a:t>1. ATOMIC RADIUS</a:t>
            </a:r>
            <a:endParaRPr/>
          </a:p>
        </p:txBody>
      </p:sp>
      <p:sp>
        <p:nvSpPr>
          <p:cNvPr id="186" name="Google Shape;186;p10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10"/>
          <p:cNvSpPr txBox="1"/>
          <p:nvPr/>
        </p:nvSpPr>
        <p:spPr>
          <a:xfrm>
            <a:off x="501747" y="1412085"/>
            <a:ext cx="10056600" cy="2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168641" y="1546075"/>
            <a:ext cx="7322100" cy="50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Char char="◼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Moving down the group</a:t>
            </a:r>
            <a:endParaRPr/>
          </a:p>
          <a:p>
            <a:pPr indent="-306000" lvl="1" marL="6300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 dominates:</a:t>
            </a:r>
            <a:endParaRPr/>
          </a:p>
          <a:p>
            <a:pPr indent="-306000" lvl="1" marL="6300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Moving down a group there is one more electron shell added to the atom. The full inner shells shield the outer electrons keeping Z</a:t>
            </a:r>
            <a:r>
              <a:rPr b="0" baseline="-2500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eff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the same for the group.  As added shell is further away from the nucleus, the atomic radii gets larger.</a:t>
            </a:r>
            <a:endParaRPr/>
          </a:p>
          <a:p>
            <a:pPr indent="-306000" lvl="1" marL="6300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Note:	The effective nuclear charge remains constant despite the increase in nuclear charge as there is an extra full inner core shell to shield the nucleus.</a:t>
            </a:r>
            <a:endParaRPr/>
          </a:p>
          <a:p>
            <a:pPr indent="-165792" lvl="1" marL="6300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792" lvl="1" marL="6300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qph.fs.quoracdn.net/main-qimg-aa0f4afafb54b048d9f5a6af6f24fd38-c" id="189" name="Google Shape;18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2815" y="1546075"/>
            <a:ext cx="4710544" cy="460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64600" y="767123"/>
            <a:ext cx="712201" cy="1782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>
            <p:ph type="title"/>
          </p:nvPr>
        </p:nvSpPr>
        <p:spPr>
          <a:xfrm>
            <a:off x="575894" y="729658"/>
            <a:ext cx="11029616" cy="5439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Century Schoolbook"/>
              <a:buNone/>
            </a:pPr>
            <a:r>
              <a:rPr lang="en-US"/>
              <a:t>1. ATOMIC RADIUS</a:t>
            </a:r>
            <a:endParaRPr/>
          </a:p>
        </p:txBody>
      </p:sp>
      <p:sp>
        <p:nvSpPr>
          <p:cNvPr id="196" name="Google Shape;196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501747" y="1412085"/>
            <a:ext cx="10056553" cy="2275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320992" y="1590339"/>
            <a:ext cx="10621327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Char char="◼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Moving across a period</a:t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6000" lvl="1" marL="6300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="0" baseline="-2500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eff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dominates:	</a:t>
            </a:r>
            <a:endParaRPr/>
          </a:p>
          <a:p>
            <a:pPr indent="-306000" lvl="1" marL="630000" marR="0" rtl="0" algn="l"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Char char="◼"/>
            </a:pP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As we move across a period, the electrons are added to the same outer shell.  As the full inner shells shielding the nuclear charge remains the same, Z</a:t>
            </a:r>
            <a:r>
              <a:rPr b="0" baseline="-2500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eff</a:t>
            </a:r>
            <a:r>
              <a:rPr b="0" i="0" lang="en-US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rises across the period.  This pulls the outer electron shell closer decreasing atomic radii.</a:t>
            </a:r>
            <a:endParaRPr b="0" i="0" sz="24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792" lvl="0" marL="306000" marR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None/>
            </a:pPr>
            <a:r>
              <a:t/>
            </a:r>
            <a:endParaRPr sz="24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2016" y="4306868"/>
            <a:ext cx="8479277" cy="1821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"/>
          <p:cNvSpPr txBox="1"/>
          <p:nvPr>
            <p:ph type="title"/>
          </p:nvPr>
        </p:nvSpPr>
        <p:spPr>
          <a:xfrm>
            <a:off x="575894" y="729658"/>
            <a:ext cx="11029616" cy="5439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Century Schoolbook"/>
              <a:buNone/>
            </a:pPr>
            <a:r>
              <a:rPr lang="en-US"/>
              <a:t>1. ATOMIC RADIUS</a:t>
            </a:r>
            <a:endParaRPr/>
          </a:p>
        </p:txBody>
      </p:sp>
      <p:sp>
        <p:nvSpPr>
          <p:cNvPr id="205" name="Google Shape;205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12"/>
          <p:cNvSpPr txBox="1"/>
          <p:nvPr/>
        </p:nvSpPr>
        <p:spPr>
          <a:xfrm>
            <a:off x="254577" y="1489949"/>
            <a:ext cx="3684582" cy="3561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We can also represent this as a graph of Radius vs Atomic number</a:t>
            </a:r>
            <a:endParaRPr/>
          </a:p>
          <a:p>
            <a:pPr indent="-306000" lvl="0" marL="3060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</a:pPr>
            <a:r>
              <a:rPr lang="en-US"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The graph clearly shows TWO trends</a:t>
            </a:r>
            <a:endParaRPr/>
          </a:p>
          <a:p>
            <a:pPr indent="-306000" lvl="0" marL="3060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Trend 1: Atomic radius increases down a group as seen here with Li, Na and K</a:t>
            </a:r>
            <a:endParaRPr/>
          </a:p>
          <a:p>
            <a:pPr indent="-306000" lvl="0" marL="3060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Trend 2: Atomic radius decrease left to right across a period as seen here with Li to Ne.</a:t>
            </a:r>
            <a:endParaRPr/>
          </a:p>
          <a:p>
            <a:pPr indent="-200844" lvl="0" marL="306000" marR="0" rtl="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12"/>
          <p:cNvPicPr preferRelativeResize="0"/>
          <p:nvPr/>
        </p:nvPicPr>
        <p:blipFill rotWithShape="1">
          <a:blip r:embed="rId3">
            <a:alphaModFix/>
          </a:blip>
          <a:srcRect b="2818" l="13385" r="9703" t="6498"/>
          <a:stretch/>
        </p:blipFill>
        <p:spPr>
          <a:xfrm>
            <a:off x="4450709" y="1001643"/>
            <a:ext cx="7165397" cy="5286376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12"/>
          <p:cNvSpPr/>
          <p:nvPr/>
        </p:nvSpPr>
        <p:spPr>
          <a:xfrm rot="-944075">
            <a:off x="5941329" y="1642927"/>
            <a:ext cx="4786119" cy="4093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9" name="Google Shape;209;p12"/>
          <p:cNvSpPr/>
          <p:nvPr/>
        </p:nvSpPr>
        <p:spPr>
          <a:xfrm rot="2702097">
            <a:off x="4936958" y="4088422"/>
            <a:ext cx="3145971" cy="543971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rnd" cmpd="sng" w="222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rt, table&#10;&#10;Description automatically generated" id="107" name="Google Shape;107;p2"/>
          <p:cNvPicPr preferRelativeResize="0"/>
          <p:nvPr/>
        </p:nvPicPr>
        <p:blipFill rotWithShape="1">
          <a:blip r:embed="rId3">
            <a:alphaModFix/>
          </a:blip>
          <a:srcRect b="12950" l="0" r="0" t="24037"/>
          <a:stretch/>
        </p:blipFill>
        <p:spPr>
          <a:xfrm>
            <a:off x="4342021" y="2871979"/>
            <a:ext cx="7515781" cy="355193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"/>
          <p:cNvSpPr txBox="1"/>
          <p:nvPr>
            <p:ph type="title"/>
          </p:nvPr>
        </p:nvSpPr>
        <p:spPr>
          <a:xfrm>
            <a:off x="575894" y="729658"/>
            <a:ext cx="11029616" cy="5439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Century Schoolbook"/>
              <a:buNone/>
            </a:pPr>
            <a:r>
              <a:rPr lang="en-US"/>
              <a:t>INQUIRY INTO THE TRENDS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680720" y="1469448"/>
            <a:ext cx="10840719" cy="2805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the trends and patterns that exist within the Periodic table. These trends can help us to predict an elements properties. The three trends we will be studying are: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Atomic radius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Ionisation energy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Schoolbook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Electronegativity</a:t>
            </a:r>
            <a:endParaRPr/>
          </a:p>
        </p:txBody>
      </p:sp>
      <p:sp>
        <p:nvSpPr>
          <p:cNvPr id="110" name="Google Shape;110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575894" y="729658"/>
            <a:ext cx="110295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Century Schoolbook"/>
              <a:buNone/>
            </a:pPr>
            <a:r>
              <a:rPr lang="en-US"/>
              <a:t>1. ATOMIC RADIUS</a:t>
            </a:r>
            <a:endParaRPr/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361602" y="1426210"/>
            <a:ext cx="5367600" cy="33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distance between the nucleus and the outer most valance electrons</a:t>
            </a:r>
            <a:endParaRPr/>
          </a:p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Cannot be measured for an individual atom but we can measure the distance between two atoms in a bond. From this we can calculate the atomic radius.</a:t>
            </a:r>
            <a:endParaRPr/>
          </a:p>
        </p:txBody>
      </p:sp>
      <p:pic>
        <p:nvPicPr>
          <p:cNvPr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9520" y="1122037"/>
            <a:ext cx="2345353" cy="259434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"/>
          <p:cNvSpPr txBox="1"/>
          <p:nvPr/>
        </p:nvSpPr>
        <p:spPr>
          <a:xfrm>
            <a:off x="8723135" y="1261339"/>
            <a:ext cx="21258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covalent radius is one half the distance between identical covalently bonded atoms</a:t>
            </a:r>
            <a:endParaRPr/>
          </a:p>
        </p:txBody>
      </p:sp>
      <p:pic>
        <p:nvPicPr>
          <p:cNvPr id="120" name="Google Shape;120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9322" y="3946900"/>
            <a:ext cx="2398045" cy="267021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3"/>
          <p:cNvSpPr txBox="1"/>
          <p:nvPr/>
        </p:nvSpPr>
        <p:spPr>
          <a:xfrm>
            <a:off x="8717097" y="4211545"/>
            <a:ext cx="21258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 metallic radius is one half the distance between nuclei of adjacent atoms in a crystal of the element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>
            <p:ph type="title"/>
          </p:nvPr>
        </p:nvSpPr>
        <p:spPr>
          <a:xfrm>
            <a:off x="575894" y="729658"/>
            <a:ext cx="110295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Century Schoolbook"/>
              <a:buNone/>
            </a:pPr>
            <a:r>
              <a:rPr lang="en-US"/>
              <a:t>1. ATOMIC RADIUS</a:t>
            </a:r>
            <a:endParaRPr/>
          </a:p>
        </p:txBody>
      </p:sp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picture containing keyboard&#10;&#10;Description automatically generated" id="128" name="Google Shape;1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7037" y="1001643"/>
            <a:ext cx="6282273" cy="546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/>
        </p:nvSpPr>
        <p:spPr>
          <a:xfrm>
            <a:off x="294641" y="1466850"/>
            <a:ext cx="4753500" cy="22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trend: 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 a group?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Across a period?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 the table as a whole?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>
            <p:ph type="title"/>
          </p:nvPr>
        </p:nvSpPr>
        <p:spPr>
          <a:xfrm>
            <a:off x="575894" y="729658"/>
            <a:ext cx="11029616" cy="5439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Century Schoolbook"/>
              <a:buNone/>
            </a:pPr>
            <a:r>
              <a:rPr lang="en-US"/>
              <a:t>1. ATOMIC RADIUS</a:t>
            </a:r>
            <a:endParaRPr/>
          </a:p>
        </p:txBody>
      </p:sp>
      <p:sp>
        <p:nvSpPr>
          <p:cNvPr id="135" name="Google Shape;135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501747" y="1412085"/>
            <a:ext cx="10056553" cy="2275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6000" lvl="0" marL="30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Char char="◼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Group Trend – As you go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down a column</a:t>
            </a: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atomic radius increases</a:t>
            </a:r>
            <a:endParaRPr/>
          </a:p>
          <a:p>
            <a:pPr indent="-306000" lvl="0" marL="306000" marR="0" rtl="0" algn="l">
              <a:lnSpc>
                <a:spcPct val="15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Char char="◼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Period Trend – As you go </a:t>
            </a:r>
            <a:r>
              <a:rPr lang="en-US" sz="24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across a period</a:t>
            </a: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(L to R), </a:t>
            </a:r>
            <a:r>
              <a:rPr lang="en-US" sz="2400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rPr>
              <a:t>atomic radius decreases</a:t>
            </a:r>
            <a:endParaRPr/>
          </a:p>
          <a:p>
            <a:pPr indent="-306000" lvl="0" marL="3060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Char char="◼"/>
            </a:pP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Whole table Trend – As go from </a:t>
            </a:r>
            <a:r>
              <a:rPr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bottom left to top right</a:t>
            </a:r>
            <a:r>
              <a:rPr lang="en-US" sz="24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 (diagonal),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atomic radius decreases</a:t>
            </a:r>
            <a:endParaRPr/>
          </a:p>
        </p:txBody>
      </p:sp>
      <p:pic>
        <p:nvPicPr>
          <p:cNvPr descr="A picture containing keyboard&#10;&#10;Description automatically generated" id="137" name="Google Shape;137;p5"/>
          <p:cNvPicPr preferRelativeResize="0"/>
          <p:nvPr/>
        </p:nvPicPr>
        <p:blipFill rotWithShape="1">
          <a:blip r:embed="rId3">
            <a:alphaModFix/>
          </a:blip>
          <a:srcRect b="2206" l="2358" r="75657" t="14163"/>
          <a:stretch/>
        </p:blipFill>
        <p:spPr>
          <a:xfrm>
            <a:off x="10120508" y="729658"/>
            <a:ext cx="1686244" cy="55820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8" name="Google Shape;138;p5"/>
          <p:cNvGrpSpPr/>
          <p:nvPr/>
        </p:nvGrpSpPr>
        <p:grpSpPr>
          <a:xfrm>
            <a:off x="1995805" y="4121176"/>
            <a:ext cx="6599555" cy="1863064"/>
            <a:chOff x="2834640" y="5000625"/>
            <a:chExt cx="5285047" cy="1339215"/>
          </a:xfrm>
        </p:grpSpPr>
        <p:pic>
          <p:nvPicPr>
            <p:cNvPr descr="A picture containing keyboard&#10;&#10;Description automatically generated" id="139" name="Google Shape;139;p5"/>
            <p:cNvPicPr preferRelativeResize="0"/>
            <p:nvPr/>
          </p:nvPicPr>
          <p:blipFill rotWithShape="1">
            <a:blip r:embed="rId4">
              <a:alphaModFix/>
            </a:blip>
            <a:srcRect b="62112" l="11587" r="4287" t="25580"/>
            <a:stretch/>
          </p:blipFill>
          <p:spPr>
            <a:xfrm>
              <a:off x="2834640" y="5666994"/>
              <a:ext cx="5285047" cy="67284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cture containing keyboard&#10;&#10;Description automatically generated" id="140" name="Google Shape;140;p5"/>
            <p:cNvPicPr preferRelativeResize="0"/>
            <p:nvPr/>
          </p:nvPicPr>
          <p:blipFill rotWithShape="1">
            <a:blip r:embed="rId5">
              <a:alphaModFix/>
            </a:blip>
            <a:srcRect b="87173" l="11848" r="4024" t="637"/>
            <a:stretch/>
          </p:blipFill>
          <p:spPr>
            <a:xfrm>
              <a:off x="2834640" y="5000625"/>
              <a:ext cx="5285047" cy="66637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>
            <p:ph type="title"/>
          </p:nvPr>
        </p:nvSpPr>
        <p:spPr>
          <a:xfrm>
            <a:off x="575894" y="729658"/>
            <a:ext cx="110295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Century Schoolbook"/>
              <a:buNone/>
            </a:pPr>
            <a:r>
              <a:rPr lang="en-US"/>
              <a:t>1. ATOMIC RADIUS</a:t>
            </a:r>
            <a:endParaRPr/>
          </a:p>
        </p:txBody>
      </p:sp>
      <p:sp>
        <p:nvSpPr>
          <p:cNvPr id="146" name="Google Shape;146;p6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"/>
          <p:cNvSpPr txBox="1"/>
          <p:nvPr/>
        </p:nvSpPr>
        <p:spPr>
          <a:xfrm>
            <a:off x="501747" y="1412085"/>
            <a:ext cx="10056600" cy="2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ge result for periodic table shape trends atomic radii" id="148" name="Google Shape;148;p6"/>
          <p:cNvPicPr preferRelativeResize="0"/>
          <p:nvPr/>
        </p:nvPicPr>
        <p:blipFill rotWithShape="1">
          <a:blip r:embed="rId3">
            <a:alphaModFix/>
          </a:blip>
          <a:srcRect b="11855" l="0" r="0" t="0"/>
          <a:stretch/>
        </p:blipFill>
        <p:spPr>
          <a:xfrm>
            <a:off x="2260529" y="1348502"/>
            <a:ext cx="6538987" cy="4878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575894" y="729658"/>
            <a:ext cx="110295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Century Schoolbook"/>
              <a:buNone/>
            </a:pPr>
            <a:r>
              <a:rPr lang="en-US"/>
              <a:t>1. ATOMIC RADIUS</a:t>
            </a:r>
            <a:endParaRPr/>
          </a:p>
        </p:txBody>
      </p:sp>
      <p:sp>
        <p:nvSpPr>
          <p:cNvPr id="154" name="Google Shape;154;p7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7"/>
          <p:cNvSpPr txBox="1"/>
          <p:nvPr/>
        </p:nvSpPr>
        <p:spPr>
          <a:xfrm>
            <a:off x="501747" y="1412085"/>
            <a:ext cx="10056600" cy="2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7"/>
          <p:cNvSpPr txBox="1"/>
          <p:nvPr/>
        </p:nvSpPr>
        <p:spPr>
          <a:xfrm>
            <a:off x="361602" y="1426210"/>
            <a:ext cx="10005600" cy="16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Explaining the trends – need to consider two factors to explain the trend:</a:t>
            </a:r>
            <a:endParaRPr/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 Quantum Number (n)</a:t>
            </a:r>
            <a:endParaRPr/>
          </a:p>
          <a:p>
            <a:pPr indent="-285750" lvl="2" marL="12001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nuclear charge (Z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</p:txBody>
      </p:sp>
      <p:pic>
        <p:nvPicPr>
          <p:cNvPr descr="mage result for principal quantum number"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4545" y="3429000"/>
            <a:ext cx="4145477" cy="28197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agram&#10;&#10;Description automatically generated" id="158" name="Google Shape;158;p7"/>
          <p:cNvPicPr preferRelativeResize="0"/>
          <p:nvPr/>
        </p:nvPicPr>
        <p:blipFill rotWithShape="1">
          <a:blip r:embed="rId4">
            <a:alphaModFix/>
          </a:blip>
          <a:srcRect b="0" l="3984" r="0" t="0"/>
          <a:stretch/>
        </p:blipFill>
        <p:spPr>
          <a:xfrm>
            <a:off x="6577512" y="2771856"/>
            <a:ext cx="4507043" cy="36520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"/>
          <p:cNvSpPr txBox="1"/>
          <p:nvPr>
            <p:ph type="title"/>
          </p:nvPr>
        </p:nvSpPr>
        <p:spPr>
          <a:xfrm>
            <a:off x="575894" y="729658"/>
            <a:ext cx="110295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Century Schoolbook"/>
              <a:buNone/>
            </a:pPr>
            <a:r>
              <a:rPr lang="en-US"/>
              <a:t>1. ATOMIC RADIUS</a:t>
            </a:r>
            <a:endParaRPr/>
          </a:p>
        </p:txBody>
      </p:sp>
      <p:sp>
        <p:nvSpPr>
          <p:cNvPr id="164" name="Google Shape;164;p8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8"/>
          <p:cNvSpPr txBox="1"/>
          <p:nvPr/>
        </p:nvSpPr>
        <p:spPr>
          <a:xfrm>
            <a:off x="501747" y="1412085"/>
            <a:ext cx="10056600" cy="2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8"/>
          <p:cNvSpPr txBox="1"/>
          <p:nvPr/>
        </p:nvSpPr>
        <p:spPr>
          <a:xfrm>
            <a:off x="501747" y="1258351"/>
            <a:ext cx="1000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Principal Quantum Number (n)</a:t>
            </a:r>
            <a:endParaRPr/>
          </a:p>
          <a:p>
            <a:pPr indent="-1905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mage result for principal quantum number" id="167" name="Google Shape;16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7284" y="3602310"/>
            <a:ext cx="4145477" cy="2819733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8"/>
          <p:cNvSpPr txBox="1"/>
          <p:nvPr/>
        </p:nvSpPr>
        <p:spPr>
          <a:xfrm>
            <a:off x="1305574" y="1871565"/>
            <a:ext cx="106590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number of shells using the Bohr model of the atom.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The first shell is n=1, the next shell is n=2</a:t>
            </a:r>
            <a:endParaRPr/>
          </a:p>
          <a:p>
            <a:pPr indent="0" lvl="0" marL="0" marR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the quantum number tells us how many shells of electrons there are.</a:t>
            </a:r>
            <a:endParaRPr/>
          </a:p>
          <a:p>
            <a:pPr indent="-165792" lvl="0" marL="306000" marR="0" rtl="0" algn="l">
              <a:lnSpc>
                <a:spcPct val="11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 txBox="1"/>
          <p:nvPr/>
        </p:nvSpPr>
        <p:spPr>
          <a:xfrm>
            <a:off x="5558299" y="4006134"/>
            <a:ext cx="52014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shell is a different distance from the nucleus.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further away the electron shell is the attractive force of the positive nucleus to the electrons decreases.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type="title"/>
          </p:nvPr>
        </p:nvSpPr>
        <p:spPr>
          <a:xfrm>
            <a:off x="575894" y="729658"/>
            <a:ext cx="11029500" cy="54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Century Schoolbook"/>
              <a:buNone/>
            </a:pPr>
            <a:r>
              <a:rPr lang="en-US"/>
              <a:t>1. ATOMIC RADIUS</a:t>
            </a:r>
            <a:endParaRPr/>
          </a:p>
        </p:txBody>
      </p:sp>
      <p:sp>
        <p:nvSpPr>
          <p:cNvPr id="175" name="Google Shape;175;p9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501747" y="1412085"/>
            <a:ext cx="10056600" cy="22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8"/>
              <a:buFont typeface="Noto Sans Symbols"/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237586" y="1258351"/>
            <a:ext cx="8262300" cy="50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Effective nuclear charge (Z</a:t>
            </a:r>
            <a:r>
              <a:rPr baseline="-2500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Recall – atomic radius is from nucleus and valence electrons. The electrons (negatively charged) are electrostatically attracted to the positive nucleus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positive nucleus is shielded by the inner (core) electrons (makes it less attractive to the valence e-)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larger Z</a:t>
            </a:r>
            <a:r>
              <a:rPr b="0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pull the valence shell closer to the nucleus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iagram&#10;&#10;Description automatically generated" id="178" name="Google Shape;178;p9"/>
          <p:cNvPicPr preferRelativeResize="0"/>
          <p:nvPr/>
        </p:nvPicPr>
        <p:blipFill rotWithShape="1">
          <a:blip r:embed="rId3">
            <a:alphaModFix/>
          </a:blip>
          <a:srcRect b="8096" l="24467" r="-7" t="0"/>
          <a:stretch/>
        </p:blipFill>
        <p:spPr>
          <a:xfrm>
            <a:off x="8764177" y="838166"/>
            <a:ext cx="2563303" cy="2426422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9"/>
          <p:cNvSpPr txBox="1"/>
          <p:nvPr/>
        </p:nvSpPr>
        <p:spPr>
          <a:xfrm>
            <a:off x="699355" y="2153426"/>
            <a:ext cx="6904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baseline="-2500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Z – (# of core electrons)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7618" y="3909781"/>
            <a:ext cx="3644075" cy="251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Blue">
      <a:dk1>
        <a:srgbClr val="000000"/>
      </a:dk1>
      <a:lt1>
        <a:srgbClr val="FFFFFF"/>
      </a:lt1>
      <a:dk2>
        <a:srgbClr val="153A63"/>
      </a:dk2>
      <a:lt2>
        <a:srgbClr val="DBEFF9"/>
      </a:lt2>
      <a:accent1>
        <a:srgbClr val="0F6FC6"/>
      </a:accent1>
      <a:accent2>
        <a:srgbClr val="009DD9"/>
      </a:accent2>
      <a:accent3>
        <a:srgbClr val="09B8C0"/>
      </a:accent3>
      <a:accent4>
        <a:srgbClr val="0EBC8C"/>
      </a:accent4>
      <a:accent5>
        <a:srgbClr val="71B959"/>
      </a:accent5>
      <a:accent6>
        <a:srgbClr val="96B042"/>
      </a:accent6>
      <a:hlink>
        <a:srgbClr val="C37400"/>
      </a:hlink>
      <a:folHlink>
        <a:srgbClr val="4F908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2020-03-08T06:23:20Z</dcterms:created>
  <dc:creator>Alison Barnes</dc:creator>
</cp:coreProperties>
</file>