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Libre Franklin"/>
      <p:regular r:id="rId27"/>
      <p:bold r:id="rId28"/>
      <p:italic r:id="rId29"/>
      <p:boldItalic r:id="rId30"/>
    </p:embeddedFont>
    <p:embeddedFont>
      <p:font typeface="Century Schoolbook"/>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5" roundtripDataSignature="AMtx7mh75jgP0WNbf9qneT+fpXSU3ccV2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LibreFranklin-bold.fntdata"/><Relationship Id="rId27" Type="http://schemas.openxmlformats.org/officeDocument/2006/relationships/font" Target="fonts/LibreFranklin-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ibreFranklin-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CenturySchoolbook-regular.fntdata"/><Relationship Id="rId30" Type="http://schemas.openxmlformats.org/officeDocument/2006/relationships/font" Target="fonts/LibreFranklin-boldItalic.fntdata"/><Relationship Id="rId11" Type="http://schemas.openxmlformats.org/officeDocument/2006/relationships/slide" Target="slides/slide7.xml"/><Relationship Id="rId33" Type="http://schemas.openxmlformats.org/officeDocument/2006/relationships/font" Target="fonts/CenturySchoolbook-italic.fntdata"/><Relationship Id="rId10" Type="http://schemas.openxmlformats.org/officeDocument/2006/relationships/slide" Target="slides/slide6.xml"/><Relationship Id="rId32" Type="http://schemas.openxmlformats.org/officeDocument/2006/relationships/font" Target="fonts/CenturySchoolbook-bold.fntdata"/><Relationship Id="rId13" Type="http://schemas.openxmlformats.org/officeDocument/2006/relationships/slide" Target="slides/slide9.xml"/><Relationship Id="rId35" Type="http://customschemas.google.com/relationships/presentationmetadata" Target="metadata"/><Relationship Id="rId12" Type="http://schemas.openxmlformats.org/officeDocument/2006/relationships/slide" Target="slides/slide8.xml"/><Relationship Id="rId34" Type="http://schemas.openxmlformats.org/officeDocument/2006/relationships/font" Target="fonts/CenturySchoolbook-boldItalic.fnt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4"/>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4"/>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Century Schoolbook"/>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4"/>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4"/>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3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33"/>
          <p:cNvSpPr txBox="1"/>
          <p:nvPr>
            <p:ph idx="1" type="body"/>
          </p:nvPr>
        </p:nvSpPr>
        <p:spPr>
          <a:xfrm rot="5400000">
            <a:off x="4269977" y="-1352782"/>
            <a:ext cx="3652047"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1" name="Google Shape;81;p3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3"/>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4" name="Shape 84"/>
        <p:cNvGrpSpPr/>
        <p:nvPr/>
      </p:nvGrpSpPr>
      <p:grpSpPr>
        <a:xfrm>
          <a:off x="0" y="0"/>
          <a:ext cx="0" cy="0"/>
          <a:chOff x="0" y="0"/>
          <a:chExt cx="0" cy="0"/>
        </a:xfrm>
      </p:grpSpPr>
      <p:sp>
        <p:nvSpPr>
          <p:cNvPr id="85" name="Google Shape;85;p34"/>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34"/>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600"/>
              <a:buFont typeface="Century Schoolbook"/>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4"/>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8" name="Google Shape;88;p34"/>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34"/>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4"/>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34"/>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3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25"/>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5"/>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26"/>
          <p:cNvSpPr txBox="1"/>
          <p:nvPr>
            <p:ph type="title"/>
          </p:nvPr>
        </p:nvSpPr>
        <p:spPr>
          <a:xfrm>
            <a:off x="581192" y="702156"/>
            <a:ext cx="11029616" cy="118872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6"/>
          <p:cNvSpPr txBox="1"/>
          <p:nvPr>
            <p:ph idx="1" type="body"/>
          </p:nvPr>
        </p:nvSpPr>
        <p:spPr>
          <a:xfrm>
            <a:off x="581192" y="2340864"/>
            <a:ext cx="11029615" cy="3634486"/>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33" name="Google Shape;33;p2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6"/>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27"/>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7"/>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Century Schoolbook"/>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7"/>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0" name="Google Shape;40;p2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7"/>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3" name="Shape 43"/>
        <p:cNvGrpSpPr/>
        <p:nvPr/>
      </p:nvGrpSpPr>
      <p:grpSpPr>
        <a:xfrm>
          <a:off x="0" y="0"/>
          <a:ext cx="0" cy="0"/>
          <a:chOff x="0" y="0"/>
          <a:chExt cx="0" cy="0"/>
        </a:xfrm>
      </p:grpSpPr>
      <p:sp>
        <p:nvSpPr>
          <p:cNvPr id="44" name="Google Shape;44;p2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8"/>
          <p:cNvSpPr txBox="1"/>
          <p:nvPr>
            <p:ph idx="1" type="body"/>
          </p:nvPr>
        </p:nvSpPr>
        <p:spPr>
          <a:xfrm>
            <a:off x="581193" y="2228003"/>
            <a:ext cx="5194767"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6" name="Google Shape;46;p28"/>
          <p:cNvSpPr txBox="1"/>
          <p:nvPr>
            <p:ph idx="2" type="body"/>
          </p:nvPr>
        </p:nvSpPr>
        <p:spPr>
          <a:xfrm>
            <a:off x="6416039" y="2228003"/>
            <a:ext cx="5194769" cy="3633047"/>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7" name="Google Shape;47;p2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8"/>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0" name="Shape 50"/>
        <p:cNvGrpSpPr/>
        <p:nvPr/>
      </p:nvGrpSpPr>
      <p:grpSpPr>
        <a:xfrm>
          <a:off x="0" y="0"/>
          <a:ext cx="0" cy="0"/>
          <a:chOff x="0" y="0"/>
          <a:chExt cx="0" cy="0"/>
        </a:xfrm>
      </p:grpSpPr>
      <p:sp>
        <p:nvSpPr>
          <p:cNvPr id="51" name="Google Shape;51;p29"/>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9"/>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29"/>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29"/>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5" name="Google Shape;55;p29"/>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6" name="Google Shape;56;p2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9"/>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3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30"/>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3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31"/>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31"/>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Century Schoolbook"/>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1"/>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7" name="Google Shape;67;p31"/>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8" name="Google Shape;68;p31"/>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31"/>
          <p:cNvSpPr txBox="1"/>
          <p:nvPr>
            <p:ph idx="11" type="ftr"/>
          </p:nvPr>
        </p:nvSpPr>
        <p:spPr>
          <a:xfrm>
            <a:off x="581192" y="6452590"/>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1"/>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32"/>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Century Schoolbook"/>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2"/>
          <p:cNvSpPr/>
          <p:nvPr>
            <p:ph idx="2" type="pic"/>
          </p:nvPr>
        </p:nvSpPr>
        <p:spPr>
          <a:xfrm>
            <a:off x="447817" y="641350"/>
            <a:ext cx="11290859" cy="3651249"/>
          </a:xfrm>
          <a:prstGeom prst="rect">
            <a:avLst/>
          </a:prstGeom>
          <a:noFill/>
          <a:ln>
            <a:noFill/>
          </a:ln>
        </p:spPr>
      </p:sp>
      <p:sp>
        <p:nvSpPr>
          <p:cNvPr id="74" name="Google Shape;74;p32"/>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5" name="Google Shape;75;p3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2"/>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600"/>
              <a:buFont typeface="Century Schoolbook"/>
              <a:buNone/>
              <a:defRPr b="0" i="0" sz="2600" u="none" cap="none" strike="noStrike">
                <a:solidFill>
                  <a:srgbClr val="3F3F3F"/>
                </a:solidFill>
                <a:latin typeface="Century Schoolbook"/>
                <a:ea typeface="Century Schoolbook"/>
                <a:cs typeface="Century Schoolbook"/>
                <a:sym typeface="Century Schoolbook"/>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23"/>
          <p:cNvSpPr txBox="1"/>
          <p:nvPr>
            <p:ph idx="1" type="body"/>
          </p:nvPr>
        </p:nvSpPr>
        <p:spPr>
          <a:xfrm>
            <a:off x="581192" y="2336002"/>
            <a:ext cx="11029616" cy="3652047"/>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23"/>
          <p:cNvSpPr txBox="1"/>
          <p:nvPr>
            <p:ph idx="11" type="ftr"/>
          </p:nvPr>
        </p:nvSpPr>
        <p:spPr>
          <a:xfrm>
            <a:off x="581192" y="6423914"/>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23"/>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3"/>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3"/>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gif"/><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jp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pic>
        <p:nvPicPr>
          <p:cNvPr id="99" name="Google Shape;99;p1"/>
          <p:cNvPicPr preferRelativeResize="0"/>
          <p:nvPr/>
        </p:nvPicPr>
        <p:blipFill rotWithShape="1">
          <a:blip r:embed="rId3">
            <a:alphaModFix/>
          </a:blip>
          <a:srcRect b="11409" l="0" r="0" t="4321"/>
          <a:stretch/>
        </p:blipFill>
        <p:spPr>
          <a:xfrm>
            <a:off x="20" y="10"/>
            <a:ext cx="12191980" cy="6857990"/>
          </a:xfrm>
          <a:prstGeom prst="rect">
            <a:avLst/>
          </a:prstGeom>
          <a:noFill/>
          <a:ln>
            <a:noFill/>
          </a:ln>
        </p:spPr>
      </p:pic>
      <p:sp>
        <p:nvSpPr>
          <p:cNvPr id="100" name="Google Shape;100;p1"/>
          <p:cNvSpPr/>
          <p:nvPr/>
        </p:nvSpPr>
        <p:spPr>
          <a:xfrm rot="10800000">
            <a:off x="-3" y="4530071"/>
            <a:ext cx="12191999" cy="2327926"/>
          </a:xfrm>
          <a:prstGeom prst="rect">
            <a:avLst/>
          </a:prstGeom>
          <a:gradFill>
            <a:gsLst>
              <a:gs pos="0">
                <a:srgbClr val="000000">
                  <a:alpha val="0"/>
                </a:srgbClr>
              </a:gs>
              <a:gs pos="56000">
                <a:srgbClr val="000000">
                  <a:alpha val="38823"/>
                </a:srgbClr>
              </a:gs>
              <a:gs pos="100000">
                <a:srgbClr val="000000">
                  <a:alpha val="80000"/>
                </a:srgbClr>
              </a:gs>
            </a:gsLst>
            <a:lin ang="16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Libre Franklin"/>
              <a:ea typeface="Libre Franklin"/>
              <a:cs typeface="Libre Franklin"/>
              <a:sym typeface="Libre Franklin"/>
            </a:endParaRPr>
          </a:p>
        </p:txBody>
      </p:sp>
      <p:sp>
        <p:nvSpPr>
          <p:cNvPr id="101" name="Google Shape;101;p1"/>
          <p:cNvSpPr txBox="1"/>
          <p:nvPr>
            <p:ph type="ctrTitle"/>
          </p:nvPr>
        </p:nvSpPr>
        <p:spPr>
          <a:xfrm>
            <a:off x="2103121" y="4727173"/>
            <a:ext cx="7985759" cy="86882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lt1"/>
              </a:buClr>
              <a:buSzPts val="4000"/>
              <a:buFont typeface="Century Schoolbook"/>
              <a:buNone/>
            </a:pPr>
            <a:r>
              <a:rPr lang="en-US" sz="4000">
                <a:solidFill>
                  <a:schemeClr val="lt1"/>
                </a:solidFill>
              </a:rPr>
              <a:t>PERIODICITY</a:t>
            </a:r>
            <a:endParaRPr sz="4000">
              <a:solidFill>
                <a:schemeClr val="lt1"/>
              </a:solidFill>
            </a:endParaRPr>
          </a:p>
        </p:txBody>
      </p:sp>
      <p:sp>
        <p:nvSpPr>
          <p:cNvPr id="102" name="Google Shape;102;p1"/>
          <p:cNvSpPr txBox="1"/>
          <p:nvPr>
            <p:ph idx="1" type="subTitle"/>
          </p:nvPr>
        </p:nvSpPr>
        <p:spPr>
          <a:xfrm>
            <a:off x="2615738" y="5680637"/>
            <a:ext cx="6960524" cy="598516"/>
          </a:xfrm>
          <a:prstGeom prst="rect">
            <a:avLst/>
          </a:prstGeom>
          <a:noFill/>
          <a:ln>
            <a:noFill/>
          </a:ln>
        </p:spPr>
        <p:txBody>
          <a:bodyPr anchorCtr="0" anchor="t" bIns="45700" lIns="91425" spcFirstLastPara="1" rIns="91425" wrap="square" tIns="45700">
            <a:normAutofit/>
          </a:bodyPr>
          <a:lstStyle/>
          <a:p>
            <a:pPr indent="0" lvl="0" marL="0" rtl="0" algn="ctr">
              <a:lnSpc>
                <a:spcPct val="110000"/>
              </a:lnSpc>
              <a:spcBef>
                <a:spcPts val="0"/>
              </a:spcBef>
              <a:spcAft>
                <a:spcPts val="0"/>
              </a:spcAft>
              <a:buSzPts val="1840"/>
              <a:buNone/>
            </a:pPr>
            <a:r>
              <a:rPr lang="en-US" sz="2000">
                <a:solidFill>
                  <a:schemeClr val="lt1"/>
                </a:solidFill>
              </a:rPr>
              <a:t>TRENDS IN THE PERIODIC TABLE (2)</a:t>
            </a:r>
            <a:endParaRPr sz="20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ph type="title"/>
          </p:nvPr>
        </p:nvSpPr>
        <p:spPr>
          <a:xfrm>
            <a:off x="575894" y="729658"/>
            <a:ext cx="11029616" cy="54397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600"/>
              <a:buFont typeface="Century Schoolbook"/>
              <a:buNone/>
            </a:pPr>
            <a:r>
              <a:rPr lang="en-US"/>
              <a:t>2. FIRST IONISATION ENERGY</a:t>
            </a:r>
            <a:endParaRPr/>
          </a:p>
        </p:txBody>
      </p:sp>
      <p:sp>
        <p:nvSpPr>
          <p:cNvPr id="179" name="Google Shape;179;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0" name="Google Shape;180;p10"/>
          <p:cNvSpPr txBox="1"/>
          <p:nvPr/>
        </p:nvSpPr>
        <p:spPr>
          <a:xfrm>
            <a:off x="205740" y="1390846"/>
            <a:ext cx="5148580" cy="4289919"/>
          </a:xfrm>
          <a:prstGeom prst="rect">
            <a:avLst/>
          </a:prstGeom>
          <a:noFill/>
          <a:ln>
            <a:noFill/>
          </a:ln>
        </p:spPr>
        <p:txBody>
          <a:bodyPr anchorCtr="0" anchor="t" bIns="45700" lIns="91425" spcFirstLastPara="1" rIns="91425" wrap="square" tIns="45700">
            <a:noAutofit/>
          </a:bodyPr>
          <a:lstStyle/>
          <a:p>
            <a:pPr indent="-306000" lvl="0" marL="306000" marR="0" rtl="0" algn="l">
              <a:lnSpc>
                <a:spcPct val="150000"/>
              </a:lnSpc>
              <a:spcBef>
                <a:spcPts val="0"/>
              </a:spcBef>
              <a:spcAft>
                <a:spcPts val="0"/>
              </a:spcAft>
              <a:buClr>
                <a:schemeClr val="accent1"/>
              </a:buClr>
              <a:buSzPts val="2208"/>
              <a:buFont typeface="Noto Sans Symbols"/>
              <a:buChar char="◼"/>
            </a:pPr>
            <a:r>
              <a:rPr lang="en-US" sz="2400">
                <a:solidFill>
                  <a:srgbClr val="3F3F3F"/>
                </a:solidFill>
                <a:latin typeface="Calibri"/>
                <a:ea typeface="Calibri"/>
                <a:cs typeface="Calibri"/>
                <a:sym typeface="Calibri"/>
              </a:rPr>
              <a:t>It is possible to represent this trend as a graph of First ionisation energy vs atomic number</a:t>
            </a:r>
            <a:endParaRPr/>
          </a:p>
          <a:p>
            <a:pPr indent="-306000" lvl="0" marL="306000" marR="0" rtl="0" algn="l">
              <a:lnSpc>
                <a:spcPct val="150000"/>
              </a:lnSpc>
              <a:spcBef>
                <a:spcPts val="1080"/>
              </a:spcBef>
              <a:spcAft>
                <a:spcPts val="0"/>
              </a:spcAft>
              <a:buClr>
                <a:schemeClr val="accent1"/>
              </a:buClr>
              <a:buSzPts val="2208"/>
              <a:buFont typeface="Noto Sans Symbols"/>
              <a:buChar char="◼"/>
            </a:pPr>
            <a:r>
              <a:rPr lang="en-US" sz="2400">
                <a:solidFill>
                  <a:srgbClr val="FF0000"/>
                </a:solidFill>
                <a:latin typeface="Calibri"/>
                <a:ea typeface="Calibri"/>
                <a:cs typeface="Calibri"/>
                <a:sym typeface="Calibri"/>
              </a:rPr>
              <a:t>Trend 1: Ionisation energy increases from L to R in a period seen here with Li to Ne</a:t>
            </a:r>
            <a:endParaRPr/>
          </a:p>
          <a:p>
            <a:pPr indent="-306000" lvl="0" marL="306000" marR="0" rtl="0" algn="l">
              <a:lnSpc>
                <a:spcPct val="150000"/>
              </a:lnSpc>
              <a:spcBef>
                <a:spcPts val="1080"/>
              </a:spcBef>
              <a:spcAft>
                <a:spcPts val="0"/>
              </a:spcAft>
              <a:buClr>
                <a:schemeClr val="accent1"/>
              </a:buClr>
              <a:buSzPts val="2208"/>
              <a:buFont typeface="Noto Sans Symbols"/>
              <a:buChar char="◼"/>
            </a:pPr>
            <a:r>
              <a:rPr lang="en-US" sz="2400">
                <a:solidFill>
                  <a:srgbClr val="0070C0"/>
                </a:solidFill>
                <a:latin typeface="Calibri"/>
                <a:ea typeface="Calibri"/>
                <a:cs typeface="Calibri"/>
                <a:sym typeface="Calibri"/>
              </a:rPr>
              <a:t>Trend 2: Ionisation energy decreases down a group as seen here with He to Ne to Ar</a:t>
            </a:r>
            <a:endParaRPr sz="2400">
              <a:solidFill>
                <a:srgbClr val="0070C0"/>
              </a:solidFill>
              <a:latin typeface="Calibri"/>
              <a:ea typeface="Calibri"/>
              <a:cs typeface="Calibri"/>
              <a:sym typeface="Calibri"/>
            </a:endParaRPr>
          </a:p>
          <a:p>
            <a:pPr indent="-165792" lvl="0" marL="306000" marR="0" rtl="0" algn="l">
              <a:lnSpc>
                <a:spcPct val="110000"/>
              </a:lnSpc>
              <a:spcBef>
                <a:spcPts val="1080"/>
              </a:spcBef>
              <a:spcAft>
                <a:spcPts val="0"/>
              </a:spcAft>
              <a:buClr>
                <a:schemeClr val="accent1"/>
              </a:buClr>
              <a:buSzPts val="2208"/>
              <a:buFont typeface="Noto Sans Symbols"/>
              <a:buNone/>
            </a:pPr>
            <a:r>
              <a:t/>
            </a:r>
            <a:endParaRPr sz="2400">
              <a:solidFill>
                <a:srgbClr val="3F3F3F"/>
              </a:solidFill>
              <a:latin typeface="Calibri"/>
              <a:ea typeface="Calibri"/>
              <a:cs typeface="Calibri"/>
              <a:sym typeface="Calibri"/>
            </a:endParaRPr>
          </a:p>
        </p:txBody>
      </p:sp>
      <p:pic>
        <p:nvPicPr>
          <p:cNvPr id="181" name="Google Shape;181;p10"/>
          <p:cNvPicPr preferRelativeResize="0"/>
          <p:nvPr/>
        </p:nvPicPr>
        <p:blipFill rotWithShape="1">
          <a:blip r:embed="rId3">
            <a:alphaModFix/>
          </a:blip>
          <a:srcRect b="4688" l="1971" r="5960" t="2963"/>
          <a:stretch/>
        </p:blipFill>
        <p:spPr>
          <a:xfrm>
            <a:off x="5267325" y="1981199"/>
            <a:ext cx="6591300" cy="3109215"/>
          </a:xfrm>
          <a:prstGeom prst="rect">
            <a:avLst/>
          </a:prstGeom>
          <a:noFill/>
          <a:ln>
            <a:noFill/>
          </a:ln>
        </p:spPr>
      </p:pic>
      <p:sp>
        <p:nvSpPr>
          <p:cNvPr id="182" name="Google Shape;182;p10"/>
          <p:cNvSpPr/>
          <p:nvPr/>
        </p:nvSpPr>
        <p:spPr>
          <a:xfrm rot="601188">
            <a:off x="6522341" y="2105840"/>
            <a:ext cx="4786119" cy="409324"/>
          </a:xfrm>
          <a:prstGeom prst="rightArrow">
            <a:avLst>
              <a:gd fmla="val 50000" name="adj1"/>
              <a:gd fmla="val 50000" name="adj2"/>
            </a:avLst>
          </a:prstGeom>
          <a:solidFill>
            <a:schemeClr val="accent1"/>
          </a:solidFill>
          <a:ln cap="rnd" cmpd="sng" w="22225">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83" name="Google Shape;183;p10"/>
          <p:cNvSpPr/>
          <p:nvPr/>
        </p:nvSpPr>
        <p:spPr>
          <a:xfrm rot="-3395995">
            <a:off x="6218837" y="3360764"/>
            <a:ext cx="2398359" cy="318345"/>
          </a:xfrm>
          <a:prstGeom prst="rightArrow">
            <a:avLst>
              <a:gd fmla="val 50000" name="adj1"/>
              <a:gd fmla="val 50000" name="adj2"/>
            </a:avLst>
          </a:prstGeom>
          <a:solidFill>
            <a:srgbClr val="FF0000"/>
          </a:solidFill>
          <a:ln cap="rnd" cmpd="sng" w="222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1"/>
          <p:cNvSpPr txBox="1"/>
          <p:nvPr>
            <p:ph type="title"/>
          </p:nvPr>
        </p:nvSpPr>
        <p:spPr>
          <a:xfrm>
            <a:off x="575894" y="729658"/>
            <a:ext cx="11029616" cy="54397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600"/>
              <a:buFont typeface="Century Schoolbook"/>
              <a:buNone/>
            </a:pPr>
            <a:r>
              <a:rPr lang="en-US"/>
              <a:t>HIGHER LEVEL IONISATION ENERGY</a:t>
            </a:r>
            <a:endParaRPr/>
          </a:p>
        </p:txBody>
      </p:sp>
      <p:sp>
        <p:nvSpPr>
          <p:cNvPr id="189" name="Google Shape;189;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0" name="Google Shape;190;p11"/>
          <p:cNvPicPr preferRelativeResize="0"/>
          <p:nvPr/>
        </p:nvPicPr>
        <p:blipFill rotWithShape="1">
          <a:blip r:embed="rId3">
            <a:alphaModFix/>
          </a:blip>
          <a:srcRect b="0" l="0" r="0" t="0"/>
          <a:stretch/>
        </p:blipFill>
        <p:spPr>
          <a:xfrm>
            <a:off x="7998781" y="2030390"/>
            <a:ext cx="4052936" cy="3152284"/>
          </a:xfrm>
          <a:prstGeom prst="rect">
            <a:avLst/>
          </a:prstGeom>
          <a:noFill/>
          <a:ln>
            <a:noFill/>
          </a:ln>
        </p:spPr>
      </p:pic>
      <p:sp>
        <p:nvSpPr>
          <p:cNvPr id="191" name="Google Shape;191;p11"/>
          <p:cNvSpPr txBox="1"/>
          <p:nvPr/>
        </p:nvSpPr>
        <p:spPr>
          <a:xfrm>
            <a:off x="140283" y="1402859"/>
            <a:ext cx="9379637" cy="502105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What if I take off several electrons in successive ionisations?</a:t>
            </a:r>
            <a:endParaRPr/>
          </a:p>
          <a:p>
            <a:pPr indent="-285750" lvl="0" marL="285750" marR="0" rtl="0" algn="l">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Why is there a general rise for the first 6</a:t>
            </a:r>
            <a:endParaRPr/>
          </a:p>
          <a:p>
            <a:pPr indent="-285750" lvl="0" marL="285750" marR="0" rtl="0" algn="l">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Why is there such a jump for the 7</a:t>
            </a:r>
            <a:r>
              <a:rPr baseline="30000" lang="en-US" sz="2400">
                <a:solidFill>
                  <a:schemeClr val="dk1"/>
                </a:solidFill>
                <a:latin typeface="Calibri"/>
                <a:ea typeface="Calibri"/>
                <a:cs typeface="Calibri"/>
                <a:sym typeface="Calibri"/>
              </a:rPr>
              <a:t>th</a:t>
            </a:r>
            <a:endParaRPr/>
          </a:p>
          <a:p>
            <a:pPr indent="-285750" lvl="0" marL="285750" marR="0" rtl="0" algn="l">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 Example: Magnesium has an electron configuration of 2,8,2</a:t>
            </a:r>
            <a:endParaRPr/>
          </a:p>
          <a:p>
            <a:pPr indent="-133350" lvl="0" marL="285750" marR="0" rtl="0" algn="l">
              <a:lnSpc>
                <a:spcPct val="150000"/>
              </a:lnSpc>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a:p>
            <a:pPr indent="-133350" lvl="0" marL="285750" marR="0" rtl="0" algn="l">
              <a:lnSpc>
                <a:spcPct val="150000"/>
              </a:lnSpc>
              <a:spcBef>
                <a:spcPts val="0"/>
              </a:spcBef>
              <a:spcAft>
                <a:spcPts val="0"/>
              </a:spcAft>
              <a:buClr>
                <a:schemeClr val="dk1"/>
              </a:buClr>
              <a:buSzPts val="2400"/>
              <a:buFont typeface="Noto Sans Symbols"/>
              <a:buNone/>
            </a:pPr>
            <a:r>
              <a:t/>
            </a:r>
            <a:endParaRPr sz="24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t/>
            </a:r>
            <a:endParaRPr sz="2400">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The first 2 electrons are easy to take off, the third one is a core electron so is much harder (it is closer to the nucleus so attraction is higher)</a:t>
            </a:r>
            <a:endParaRPr/>
          </a:p>
        </p:txBody>
      </p:sp>
      <p:pic>
        <p:nvPicPr>
          <p:cNvPr id="192" name="Google Shape;192;p11"/>
          <p:cNvPicPr preferRelativeResize="0"/>
          <p:nvPr/>
        </p:nvPicPr>
        <p:blipFill rotWithShape="1">
          <a:blip r:embed="rId4">
            <a:alphaModFix/>
          </a:blip>
          <a:srcRect b="0" l="15065" r="13202" t="0"/>
          <a:stretch/>
        </p:blipFill>
        <p:spPr>
          <a:xfrm>
            <a:off x="2487768" y="3840813"/>
            <a:ext cx="3713690" cy="141298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2"/>
          <p:cNvSpPr txBox="1"/>
          <p:nvPr>
            <p:ph type="title"/>
          </p:nvPr>
        </p:nvSpPr>
        <p:spPr>
          <a:xfrm>
            <a:off x="575894" y="729658"/>
            <a:ext cx="11029616" cy="54397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600"/>
              <a:buFont typeface="Century Schoolbook"/>
              <a:buNone/>
            </a:pPr>
            <a:r>
              <a:rPr lang="en-US"/>
              <a:t>HIGHER LEVEL IONISATION ENERGY</a:t>
            </a:r>
            <a:endParaRPr/>
          </a:p>
        </p:txBody>
      </p:sp>
      <p:sp>
        <p:nvSpPr>
          <p:cNvPr id="198" name="Google Shape;198;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9" name="Google Shape;199;p12"/>
          <p:cNvPicPr preferRelativeResize="0"/>
          <p:nvPr/>
        </p:nvPicPr>
        <p:blipFill rotWithShape="1">
          <a:blip r:embed="rId3">
            <a:alphaModFix/>
          </a:blip>
          <a:srcRect b="0" l="0" r="0" t="0"/>
          <a:stretch/>
        </p:blipFill>
        <p:spPr>
          <a:xfrm>
            <a:off x="5383848" y="1419896"/>
            <a:ext cx="5802312" cy="4857750"/>
          </a:xfrm>
          <a:prstGeom prst="rect">
            <a:avLst/>
          </a:prstGeom>
          <a:noFill/>
          <a:ln>
            <a:noFill/>
          </a:ln>
        </p:spPr>
      </p:pic>
      <p:sp>
        <p:nvSpPr>
          <p:cNvPr id="200" name="Google Shape;200;p12"/>
          <p:cNvSpPr/>
          <p:nvPr/>
        </p:nvSpPr>
        <p:spPr>
          <a:xfrm>
            <a:off x="300672" y="1419896"/>
            <a:ext cx="5083176" cy="225106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What group is this element in?</a:t>
            </a:r>
            <a:endParaRPr/>
          </a:p>
          <a:p>
            <a:pPr indent="-285750" lvl="0" marL="285750" marR="0" rtl="0" algn="l">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Easy to remove first 4 electrons then a big jump to remove the 5</a:t>
            </a:r>
            <a:r>
              <a:rPr baseline="30000" lang="en-US" sz="2400">
                <a:solidFill>
                  <a:schemeClr val="dk1"/>
                </a:solidFill>
                <a:latin typeface="Calibri"/>
                <a:ea typeface="Calibri"/>
                <a:cs typeface="Calibri"/>
                <a:sym typeface="Calibri"/>
              </a:rPr>
              <a:t>th</a:t>
            </a:r>
            <a:r>
              <a:rPr lang="en-US" sz="2400">
                <a:solidFill>
                  <a:schemeClr val="dk1"/>
                </a:solidFill>
                <a:latin typeface="Calibri"/>
                <a:ea typeface="Calibri"/>
                <a:cs typeface="Calibri"/>
                <a:sym typeface="Calibri"/>
              </a:rPr>
              <a:t>.</a:t>
            </a:r>
            <a:endParaRPr/>
          </a:p>
          <a:p>
            <a:pPr indent="-285750" lvl="0" marL="285750" marR="0" rtl="0" algn="l">
              <a:lnSpc>
                <a:spcPct val="150000"/>
              </a:lnSpc>
              <a:spcBef>
                <a:spcPts val="0"/>
              </a:spcBef>
              <a:spcAft>
                <a:spcPts val="0"/>
              </a:spcAft>
              <a:buClr>
                <a:schemeClr val="dk1"/>
              </a:buClr>
              <a:buSzPts val="2400"/>
              <a:buFont typeface="Noto Sans Symbols"/>
              <a:buChar char="▪"/>
            </a:pPr>
            <a:r>
              <a:rPr lang="en-US" sz="2400">
                <a:solidFill>
                  <a:schemeClr val="dk1"/>
                </a:solidFill>
                <a:latin typeface="Calibri"/>
                <a:ea typeface="Calibri"/>
                <a:cs typeface="Calibri"/>
                <a:sym typeface="Calibri"/>
              </a:rPr>
              <a:t>So it must be in Group 14</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3"/>
          <p:cNvSpPr txBox="1"/>
          <p:nvPr>
            <p:ph type="title"/>
          </p:nvPr>
        </p:nvSpPr>
        <p:spPr>
          <a:xfrm>
            <a:off x="575894" y="729658"/>
            <a:ext cx="11029616" cy="54397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600"/>
              <a:buFont typeface="Century Schoolbook"/>
              <a:buNone/>
            </a:pPr>
            <a:r>
              <a:rPr lang="en-US"/>
              <a:t>3. ELECTRONEGATIVITY</a:t>
            </a:r>
            <a:endParaRPr/>
          </a:p>
        </p:txBody>
      </p:sp>
      <p:sp>
        <p:nvSpPr>
          <p:cNvPr id="206" name="Google Shape;206;p1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7" name="Google Shape;207;p13"/>
          <p:cNvSpPr txBox="1"/>
          <p:nvPr/>
        </p:nvSpPr>
        <p:spPr>
          <a:xfrm>
            <a:off x="697836" y="1484034"/>
            <a:ext cx="10711844" cy="5122442"/>
          </a:xfrm>
          <a:prstGeom prst="rect">
            <a:avLst/>
          </a:prstGeom>
          <a:noFill/>
          <a:ln>
            <a:noFill/>
          </a:ln>
        </p:spPr>
        <p:txBody>
          <a:bodyPr anchorCtr="0" anchor="t" bIns="45700" lIns="91425" spcFirstLastPara="1" rIns="91425" wrap="square" tIns="45700">
            <a:noAutofit/>
          </a:bodyPr>
          <a:lstStyle/>
          <a:p>
            <a:pPr indent="-306000" lvl="0" marL="306000" marR="0" rtl="0" algn="l">
              <a:lnSpc>
                <a:spcPct val="110000"/>
              </a:lnSpc>
              <a:spcBef>
                <a:spcPts val="0"/>
              </a:spcBef>
              <a:spcAft>
                <a:spcPts val="0"/>
              </a:spcAft>
              <a:buClr>
                <a:schemeClr val="accent1"/>
              </a:buClr>
              <a:buSzPts val="2208"/>
              <a:buFont typeface="Noto Sans Symbols"/>
              <a:buChar char="◼"/>
            </a:pPr>
            <a:r>
              <a:rPr lang="en-US" sz="2400">
                <a:solidFill>
                  <a:schemeClr val="dk1"/>
                </a:solidFill>
                <a:latin typeface="Calibri"/>
                <a:ea typeface="Calibri"/>
                <a:cs typeface="Calibri"/>
                <a:sym typeface="Calibri"/>
              </a:rPr>
              <a:t>Electronegativity is a relative scale of the ability of an atom to attract the shared electrons in a molecule.</a:t>
            </a:r>
            <a:endParaRPr/>
          </a:p>
          <a:p>
            <a:pPr indent="-306000" lvl="0" marL="306000" marR="0" rtl="0" algn="l">
              <a:lnSpc>
                <a:spcPct val="110000"/>
              </a:lnSpc>
              <a:spcBef>
                <a:spcPts val="1080"/>
              </a:spcBef>
              <a:spcAft>
                <a:spcPts val="0"/>
              </a:spcAft>
              <a:buClr>
                <a:schemeClr val="accent1"/>
              </a:buClr>
              <a:buSzPts val="2208"/>
              <a:buFont typeface="Noto Sans Symbols"/>
              <a:buChar char="◼"/>
            </a:pPr>
            <a:r>
              <a:rPr lang="en-US" sz="2400">
                <a:solidFill>
                  <a:schemeClr val="dk1"/>
                </a:solidFill>
                <a:latin typeface="Calibri"/>
                <a:ea typeface="Calibri"/>
                <a:cs typeface="Calibri"/>
                <a:sym typeface="Calibri"/>
              </a:rPr>
              <a:t>It has no units and is a relative scale that compares elements to a baseline (hydrogen).</a:t>
            </a:r>
            <a:endParaRPr/>
          </a:p>
          <a:p>
            <a:pPr indent="-306000" lvl="0" marL="306000" marR="0" rtl="0" algn="l">
              <a:lnSpc>
                <a:spcPct val="110000"/>
              </a:lnSpc>
              <a:spcBef>
                <a:spcPts val="1080"/>
              </a:spcBef>
              <a:spcAft>
                <a:spcPts val="0"/>
              </a:spcAft>
              <a:buClr>
                <a:schemeClr val="accent1"/>
              </a:buClr>
              <a:buSzPts val="2208"/>
              <a:buFont typeface="Noto Sans Symbols"/>
              <a:buChar char="◼"/>
            </a:pPr>
            <a:r>
              <a:rPr lang="en-US" sz="2400">
                <a:solidFill>
                  <a:schemeClr val="dk1"/>
                </a:solidFill>
                <a:latin typeface="Calibri"/>
                <a:ea typeface="Calibri"/>
                <a:cs typeface="Calibri"/>
                <a:sym typeface="Calibri"/>
              </a:rPr>
              <a:t>The more electronegative an element is the more strongly it can pull the shared electrons towards itself in a covalent bond. (that is to polarise the electron density towards itself)</a:t>
            </a:r>
            <a:endParaRPr/>
          </a:p>
        </p:txBody>
      </p:sp>
      <p:pic>
        <p:nvPicPr>
          <p:cNvPr id="208" name="Google Shape;208;p13"/>
          <p:cNvPicPr preferRelativeResize="0"/>
          <p:nvPr/>
        </p:nvPicPr>
        <p:blipFill rotWithShape="1">
          <a:blip r:embed="rId3">
            <a:alphaModFix/>
          </a:blip>
          <a:srcRect b="0" l="0" r="0" t="0"/>
          <a:stretch/>
        </p:blipFill>
        <p:spPr>
          <a:xfrm>
            <a:off x="4636774" y="4519973"/>
            <a:ext cx="3077764" cy="226906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4"/>
          <p:cNvSpPr txBox="1"/>
          <p:nvPr>
            <p:ph type="title"/>
          </p:nvPr>
        </p:nvSpPr>
        <p:spPr>
          <a:xfrm>
            <a:off x="575894" y="729658"/>
            <a:ext cx="11029616" cy="54397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600"/>
              <a:buFont typeface="Century Schoolbook"/>
              <a:buNone/>
            </a:pPr>
            <a:r>
              <a:rPr lang="en-US"/>
              <a:t>3. ELECTRONEGATIVITY</a:t>
            </a:r>
            <a:endParaRPr/>
          </a:p>
        </p:txBody>
      </p:sp>
      <p:sp>
        <p:nvSpPr>
          <p:cNvPr id="214" name="Google Shape;214;p1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15" name="Google Shape;215;p14"/>
          <p:cNvPicPr preferRelativeResize="0"/>
          <p:nvPr/>
        </p:nvPicPr>
        <p:blipFill rotWithShape="1">
          <a:blip r:embed="rId3">
            <a:alphaModFix/>
          </a:blip>
          <a:srcRect b="0" l="0" r="0" t="0"/>
          <a:stretch/>
        </p:blipFill>
        <p:spPr>
          <a:xfrm>
            <a:off x="4355415" y="1129509"/>
            <a:ext cx="7664592" cy="4790370"/>
          </a:xfrm>
          <a:prstGeom prst="rect">
            <a:avLst/>
          </a:prstGeom>
          <a:noFill/>
          <a:ln>
            <a:noFill/>
          </a:ln>
        </p:spPr>
      </p:pic>
      <p:sp>
        <p:nvSpPr>
          <p:cNvPr id="216" name="Google Shape;216;p14"/>
          <p:cNvSpPr/>
          <p:nvPr/>
        </p:nvSpPr>
        <p:spPr>
          <a:xfrm>
            <a:off x="371475" y="1273629"/>
            <a:ext cx="6096000" cy="225106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What is the trend: </a:t>
            </a:r>
            <a:endParaRPr/>
          </a:p>
          <a:p>
            <a:pPr indent="-285750" lvl="1" marL="74295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Down a group?</a:t>
            </a:r>
            <a:endParaRPr/>
          </a:p>
          <a:p>
            <a:pPr indent="-285750" lvl="1" marL="74295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Across a period?</a:t>
            </a:r>
            <a:endParaRPr/>
          </a:p>
          <a:p>
            <a:pPr indent="-285750" lvl="1" marL="74295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Through the table as a whole?</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5"/>
          <p:cNvSpPr txBox="1"/>
          <p:nvPr>
            <p:ph type="title"/>
          </p:nvPr>
        </p:nvSpPr>
        <p:spPr>
          <a:xfrm>
            <a:off x="575894" y="729658"/>
            <a:ext cx="11029616" cy="54397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600"/>
              <a:buFont typeface="Century Schoolbook"/>
              <a:buNone/>
            </a:pPr>
            <a:r>
              <a:rPr lang="en-US"/>
              <a:t>3. ELECTRONEGATIVITY</a:t>
            </a:r>
            <a:endParaRPr/>
          </a:p>
        </p:txBody>
      </p:sp>
      <p:sp>
        <p:nvSpPr>
          <p:cNvPr id="222" name="Google Shape;222;p1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223" name="Google Shape;223;p15"/>
          <p:cNvGrpSpPr/>
          <p:nvPr/>
        </p:nvGrpSpPr>
        <p:grpSpPr>
          <a:xfrm>
            <a:off x="1661586" y="1469380"/>
            <a:ext cx="8925133" cy="5106299"/>
            <a:chOff x="4435267" y="1934581"/>
            <a:chExt cx="6976238" cy="3952513"/>
          </a:xfrm>
        </p:grpSpPr>
        <p:pic>
          <p:nvPicPr>
            <p:cNvPr id="224" name="Google Shape;224;p15"/>
            <p:cNvPicPr preferRelativeResize="0"/>
            <p:nvPr/>
          </p:nvPicPr>
          <p:blipFill rotWithShape="1">
            <a:blip r:embed="rId3">
              <a:alphaModFix/>
            </a:blip>
            <a:srcRect b="0" l="10143" r="30567" t="0"/>
            <a:stretch/>
          </p:blipFill>
          <p:spPr>
            <a:xfrm rot="5400000">
              <a:off x="7036322" y="1021718"/>
              <a:ext cx="2547999" cy="6080893"/>
            </a:xfrm>
            <a:prstGeom prst="rect">
              <a:avLst/>
            </a:prstGeom>
            <a:noFill/>
            <a:ln>
              <a:noFill/>
            </a:ln>
          </p:spPr>
        </p:pic>
        <p:sp>
          <p:nvSpPr>
            <p:cNvPr id="225" name="Google Shape;225;p15"/>
            <p:cNvSpPr/>
            <p:nvPr/>
          </p:nvSpPr>
          <p:spPr>
            <a:xfrm rot="5400000">
              <a:off x="3824205" y="3947837"/>
              <a:ext cx="2599375" cy="280032"/>
            </a:xfrm>
            <a:prstGeom prst="rightArrow">
              <a:avLst>
                <a:gd fmla="val 50000" name="adj1"/>
                <a:gd fmla="val 50000" name="adj2"/>
              </a:avLst>
            </a:prstGeom>
            <a:solidFill>
              <a:schemeClr val="accent1"/>
            </a:solidFill>
            <a:ln cap="rnd" cmpd="sng" w="22225">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26" name="Google Shape;226;p15"/>
            <p:cNvSpPr txBox="1"/>
            <p:nvPr/>
          </p:nvSpPr>
          <p:spPr>
            <a:xfrm rot="5400000">
              <a:off x="2999254" y="3958638"/>
              <a:ext cx="3364469" cy="4924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70C0"/>
                  </a:solidFill>
                  <a:latin typeface="Libre Franklin"/>
                  <a:ea typeface="Libre Franklin"/>
                  <a:cs typeface="Libre Franklin"/>
                  <a:sym typeface="Libre Franklin"/>
                </a:rPr>
                <a:t>Electronegativity decreasing</a:t>
              </a:r>
              <a:endParaRPr sz="2000">
                <a:solidFill>
                  <a:srgbClr val="0070C0"/>
                </a:solidFill>
                <a:latin typeface="Libre Franklin"/>
                <a:ea typeface="Libre Franklin"/>
                <a:cs typeface="Libre Franklin"/>
                <a:sym typeface="Libre Franklin"/>
              </a:endParaRPr>
            </a:p>
          </p:txBody>
        </p:sp>
        <p:sp>
          <p:nvSpPr>
            <p:cNvPr id="227" name="Google Shape;227;p15"/>
            <p:cNvSpPr/>
            <p:nvPr/>
          </p:nvSpPr>
          <p:spPr>
            <a:xfrm>
              <a:off x="5454092" y="2359670"/>
              <a:ext cx="5957413" cy="365125"/>
            </a:xfrm>
            <a:prstGeom prst="rightArrow">
              <a:avLst>
                <a:gd fmla="val 50000" name="adj1"/>
                <a:gd fmla="val 50000" name="adj2"/>
              </a:avLst>
            </a:prstGeom>
            <a:solidFill>
              <a:srgbClr val="FF0000"/>
            </a:solidFill>
            <a:ln cap="rnd" cmpd="sng" w="222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28" name="Google Shape;228;p15"/>
            <p:cNvSpPr txBox="1"/>
            <p:nvPr/>
          </p:nvSpPr>
          <p:spPr>
            <a:xfrm>
              <a:off x="6670428" y="1934581"/>
              <a:ext cx="3457575"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0000"/>
                  </a:solidFill>
                  <a:latin typeface="Libre Franklin"/>
                  <a:ea typeface="Libre Franklin"/>
                  <a:cs typeface="Libre Franklin"/>
                  <a:sym typeface="Libre Franklin"/>
                </a:rPr>
                <a:t>Electronegativity increasing</a:t>
              </a:r>
              <a:endParaRPr sz="2000">
                <a:solidFill>
                  <a:srgbClr val="FF0000"/>
                </a:solidFill>
                <a:latin typeface="Libre Franklin"/>
                <a:ea typeface="Libre Franklin"/>
                <a:cs typeface="Libre Franklin"/>
                <a:sym typeface="Libre Franklin"/>
              </a:endParaRPr>
            </a:p>
          </p:txBody>
        </p:sp>
        <p:sp>
          <p:nvSpPr>
            <p:cNvPr id="229" name="Google Shape;229;p15"/>
            <p:cNvSpPr/>
            <p:nvPr/>
          </p:nvSpPr>
          <p:spPr>
            <a:xfrm rot="-1015512">
              <a:off x="5420508" y="4022296"/>
              <a:ext cx="5957413" cy="365125"/>
            </a:xfrm>
            <a:prstGeom prst="rightArrow">
              <a:avLst>
                <a:gd fmla="val 50000" name="adj1"/>
                <a:gd fmla="val 50000" name="adj2"/>
              </a:avLst>
            </a:prstGeom>
            <a:solidFill>
              <a:srgbClr val="FFC000"/>
            </a:solidFill>
            <a:ln cap="rnd" cmpd="sng" w="2222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6"/>
          <p:cNvSpPr txBox="1"/>
          <p:nvPr>
            <p:ph type="title"/>
          </p:nvPr>
        </p:nvSpPr>
        <p:spPr>
          <a:xfrm>
            <a:off x="575894" y="729658"/>
            <a:ext cx="11029616" cy="54397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600"/>
              <a:buFont typeface="Century Schoolbook"/>
              <a:buNone/>
            </a:pPr>
            <a:r>
              <a:rPr lang="en-US"/>
              <a:t>3. ELECTRONEGATIVITY</a:t>
            </a:r>
            <a:endParaRPr/>
          </a:p>
        </p:txBody>
      </p:sp>
      <p:sp>
        <p:nvSpPr>
          <p:cNvPr id="235" name="Google Shape;235;p1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36" name="Google Shape;236;p16"/>
          <p:cNvPicPr preferRelativeResize="0"/>
          <p:nvPr/>
        </p:nvPicPr>
        <p:blipFill rotWithShape="1">
          <a:blip r:embed="rId3">
            <a:alphaModFix/>
          </a:blip>
          <a:srcRect b="0" l="0" r="0" t="0"/>
          <a:stretch/>
        </p:blipFill>
        <p:spPr>
          <a:xfrm>
            <a:off x="2715259" y="3380676"/>
            <a:ext cx="5453381" cy="3408363"/>
          </a:xfrm>
          <a:prstGeom prst="rect">
            <a:avLst/>
          </a:prstGeom>
          <a:noFill/>
          <a:ln>
            <a:noFill/>
          </a:ln>
        </p:spPr>
      </p:pic>
      <p:sp>
        <p:nvSpPr>
          <p:cNvPr id="237" name="Google Shape;237;p16"/>
          <p:cNvSpPr txBox="1"/>
          <p:nvPr/>
        </p:nvSpPr>
        <p:spPr>
          <a:xfrm>
            <a:off x="957942" y="1284515"/>
            <a:ext cx="10461171" cy="2024743"/>
          </a:xfrm>
          <a:prstGeom prst="rect">
            <a:avLst/>
          </a:prstGeom>
          <a:noFill/>
          <a:ln>
            <a:noFill/>
          </a:ln>
        </p:spPr>
        <p:txBody>
          <a:bodyPr anchorCtr="0" anchor="t" bIns="45700" lIns="91425" spcFirstLastPara="1" rIns="91425" wrap="square" tIns="45700">
            <a:noAutofit/>
          </a:bodyPr>
          <a:lstStyle/>
          <a:p>
            <a:pPr indent="-306000" lvl="0" marL="306000" marR="0" rtl="0" algn="l">
              <a:lnSpc>
                <a:spcPct val="150000"/>
              </a:lnSpc>
              <a:spcBef>
                <a:spcPts val="0"/>
              </a:spcBef>
              <a:spcAft>
                <a:spcPts val="0"/>
              </a:spcAft>
              <a:buClr>
                <a:schemeClr val="accent1"/>
              </a:buClr>
              <a:buSzPts val="2208"/>
              <a:buFont typeface="Noto Sans Symbols"/>
              <a:buChar char="◼"/>
            </a:pPr>
            <a:r>
              <a:rPr lang="en-US" sz="2400">
                <a:solidFill>
                  <a:srgbClr val="3F3F3F"/>
                </a:solidFill>
                <a:latin typeface="Calibri"/>
                <a:ea typeface="Calibri"/>
                <a:cs typeface="Calibri"/>
                <a:sym typeface="Calibri"/>
              </a:rPr>
              <a:t>Group Trend – As you go </a:t>
            </a:r>
            <a:r>
              <a:rPr lang="en-US" sz="2400">
                <a:solidFill>
                  <a:schemeClr val="accent2"/>
                </a:solidFill>
                <a:latin typeface="Calibri"/>
                <a:ea typeface="Calibri"/>
                <a:cs typeface="Calibri"/>
                <a:sym typeface="Calibri"/>
              </a:rPr>
              <a:t>down a column</a:t>
            </a:r>
            <a:r>
              <a:rPr lang="en-US" sz="2400">
                <a:solidFill>
                  <a:srgbClr val="3F3F3F"/>
                </a:solidFill>
                <a:latin typeface="Calibri"/>
                <a:ea typeface="Calibri"/>
                <a:cs typeface="Calibri"/>
                <a:sym typeface="Calibri"/>
              </a:rPr>
              <a:t>, </a:t>
            </a:r>
            <a:r>
              <a:rPr lang="en-US" sz="2400">
                <a:solidFill>
                  <a:srgbClr val="FF3300"/>
                </a:solidFill>
                <a:latin typeface="Calibri"/>
                <a:ea typeface="Calibri"/>
                <a:cs typeface="Calibri"/>
                <a:sym typeface="Calibri"/>
              </a:rPr>
              <a:t>electronegativity decreases</a:t>
            </a:r>
            <a:endParaRPr/>
          </a:p>
          <a:p>
            <a:pPr indent="-306000" lvl="0" marL="306000" marR="0" rtl="0" algn="l">
              <a:lnSpc>
                <a:spcPct val="150000"/>
              </a:lnSpc>
              <a:spcBef>
                <a:spcPts val="1080"/>
              </a:spcBef>
              <a:spcAft>
                <a:spcPts val="0"/>
              </a:spcAft>
              <a:buClr>
                <a:schemeClr val="accent1"/>
              </a:buClr>
              <a:buSzPts val="2208"/>
              <a:buFont typeface="Noto Sans Symbols"/>
              <a:buChar char="◼"/>
            </a:pPr>
            <a:r>
              <a:rPr lang="en-US" sz="2400">
                <a:solidFill>
                  <a:srgbClr val="3F3F3F"/>
                </a:solidFill>
                <a:latin typeface="Calibri"/>
                <a:ea typeface="Calibri"/>
                <a:cs typeface="Calibri"/>
                <a:sym typeface="Calibri"/>
              </a:rPr>
              <a:t>Period Trend – As you go </a:t>
            </a:r>
            <a:r>
              <a:rPr lang="en-US" sz="2400">
                <a:solidFill>
                  <a:schemeClr val="accent2"/>
                </a:solidFill>
                <a:latin typeface="Calibri"/>
                <a:ea typeface="Calibri"/>
                <a:cs typeface="Calibri"/>
                <a:sym typeface="Calibri"/>
              </a:rPr>
              <a:t>across a period</a:t>
            </a:r>
            <a:r>
              <a:rPr lang="en-US" sz="2400">
                <a:solidFill>
                  <a:srgbClr val="3F3F3F"/>
                </a:solidFill>
                <a:latin typeface="Calibri"/>
                <a:ea typeface="Calibri"/>
                <a:cs typeface="Calibri"/>
                <a:sym typeface="Calibri"/>
              </a:rPr>
              <a:t> (L to R), </a:t>
            </a:r>
            <a:r>
              <a:rPr lang="en-US" sz="2400">
                <a:solidFill>
                  <a:srgbClr val="FF3300"/>
                </a:solidFill>
                <a:latin typeface="Calibri"/>
                <a:ea typeface="Calibri"/>
                <a:cs typeface="Calibri"/>
                <a:sym typeface="Calibri"/>
              </a:rPr>
              <a:t>electronegativity increases</a:t>
            </a:r>
            <a:endParaRPr/>
          </a:p>
          <a:p>
            <a:pPr indent="-306000" lvl="0" marL="306000" marR="0" rtl="0" algn="l">
              <a:lnSpc>
                <a:spcPct val="150000"/>
              </a:lnSpc>
              <a:spcBef>
                <a:spcPts val="1080"/>
              </a:spcBef>
              <a:spcAft>
                <a:spcPts val="0"/>
              </a:spcAft>
              <a:buClr>
                <a:schemeClr val="accent1"/>
              </a:buClr>
              <a:buSzPts val="2208"/>
              <a:buFont typeface="Noto Sans Symbols"/>
              <a:buChar char="◼"/>
            </a:pPr>
            <a:r>
              <a:rPr lang="en-US" sz="2400">
                <a:solidFill>
                  <a:schemeClr val="dk1"/>
                </a:solidFill>
                <a:latin typeface="Calibri"/>
                <a:ea typeface="Calibri"/>
                <a:cs typeface="Calibri"/>
                <a:sym typeface="Calibri"/>
              </a:rPr>
              <a:t>Most noble gases are not included as they do not naturally form covalent bonds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7"/>
          <p:cNvSpPr txBox="1"/>
          <p:nvPr>
            <p:ph type="title"/>
          </p:nvPr>
        </p:nvSpPr>
        <p:spPr>
          <a:xfrm>
            <a:off x="575894" y="729658"/>
            <a:ext cx="11029616" cy="54397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600"/>
              <a:buFont typeface="Century Schoolbook"/>
              <a:buNone/>
            </a:pPr>
            <a:r>
              <a:rPr lang="en-US"/>
              <a:t>3. ELECTRONEGATIVITY</a:t>
            </a:r>
            <a:endParaRPr/>
          </a:p>
        </p:txBody>
      </p:sp>
      <p:sp>
        <p:nvSpPr>
          <p:cNvPr id="243" name="Google Shape;243;p1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4" name="Google Shape;244;p17"/>
          <p:cNvSpPr txBox="1"/>
          <p:nvPr/>
        </p:nvSpPr>
        <p:spPr>
          <a:xfrm>
            <a:off x="571862" y="1284515"/>
            <a:ext cx="10461171" cy="2024743"/>
          </a:xfrm>
          <a:prstGeom prst="rect">
            <a:avLst/>
          </a:prstGeom>
          <a:noFill/>
          <a:ln>
            <a:noFill/>
          </a:ln>
        </p:spPr>
        <p:txBody>
          <a:bodyPr anchorCtr="0" anchor="t" bIns="45700" lIns="91425" spcFirstLastPara="1" rIns="91425" wrap="square" tIns="45700">
            <a:noAutofit/>
          </a:bodyPr>
          <a:lstStyle/>
          <a:p>
            <a:pPr indent="-306000" lvl="0" marL="306000" marR="0" rtl="0" algn="l">
              <a:lnSpc>
                <a:spcPct val="150000"/>
              </a:lnSpc>
              <a:spcBef>
                <a:spcPts val="0"/>
              </a:spcBef>
              <a:spcAft>
                <a:spcPts val="0"/>
              </a:spcAft>
              <a:buClr>
                <a:schemeClr val="accent1"/>
              </a:buClr>
              <a:buSzPts val="2208"/>
              <a:buFont typeface="Noto Sans Symbols"/>
              <a:buChar char="◼"/>
            </a:pPr>
            <a:r>
              <a:rPr lang="en-US" sz="2400">
                <a:solidFill>
                  <a:srgbClr val="3F3F3F"/>
                </a:solidFill>
                <a:latin typeface="Calibri"/>
                <a:ea typeface="Calibri"/>
                <a:cs typeface="Calibri"/>
                <a:sym typeface="Calibri"/>
              </a:rPr>
              <a:t>Group Trend – As you go </a:t>
            </a:r>
            <a:r>
              <a:rPr lang="en-US" sz="2400">
                <a:solidFill>
                  <a:schemeClr val="accent2"/>
                </a:solidFill>
                <a:latin typeface="Calibri"/>
                <a:ea typeface="Calibri"/>
                <a:cs typeface="Calibri"/>
                <a:sym typeface="Calibri"/>
              </a:rPr>
              <a:t>down a column</a:t>
            </a:r>
            <a:r>
              <a:rPr lang="en-US" sz="2400">
                <a:solidFill>
                  <a:srgbClr val="3F3F3F"/>
                </a:solidFill>
                <a:latin typeface="Calibri"/>
                <a:ea typeface="Calibri"/>
                <a:cs typeface="Calibri"/>
                <a:sym typeface="Calibri"/>
              </a:rPr>
              <a:t>, </a:t>
            </a:r>
            <a:r>
              <a:rPr lang="en-US" sz="2400">
                <a:solidFill>
                  <a:srgbClr val="FF3300"/>
                </a:solidFill>
                <a:latin typeface="Calibri"/>
                <a:ea typeface="Calibri"/>
                <a:cs typeface="Calibri"/>
                <a:sym typeface="Calibri"/>
              </a:rPr>
              <a:t>electronegativity decreases</a:t>
            </a:r>
            <a:endParaRPr/>
          </a:p>
          <a:p>
            <a:pPr indent="-306000" lvl="1" marL="630000" marR="0" rtl="0" algn="l">
              <a:lnSpc>
                <a:spcPct val="150000"/>
              </a:lnSpc>
              <a:spcBef>
                <a:spcPts val="1080"/>
              </a:spcBef>
              <a:spcAft>
                <a:spcPts val="0"/>
              </a:spcAft>
              <a:buClr>
                <a:schemeClr val="accent1"/>
              </a:buClr>
              <a:buSzPts val="2208"/>
              <a:buFont typeface="Noto Sans Symbols"/>
              <a:buChar char="⮚"/>
            </a:pPr>
            <a:r>
              <a:rPr b="0" i="0" lang="en-US" sz="2400" u="none" cap="none" strike="noStrike">
                <a:solidFill>
                  <a:srgbClr val="3F3F3F"/>
                </a:solidFill>
                <a:latin typeface="Calibri"/>
                <a:ea typeface="Calibri"/>
                <a:cs typeface="Calibri"/>
                <a:sym typeface="Calibri"/>
              </a:rPr>
              <a:t>As you go down, atomic size is increasing, so less attraction to its own e</a:t>
            </a:r>
            <a:r>
              <a:rPr b="0" baseline="30000" i="0" lang="en-US" sz="2400" u="none" cap="none" strike="noStrike">
                <a:solidFill>
                  <a:srgbClr val="3F3F3F"/>
                </a:solidFill>
                <a:latin typeface="Calibri"/>
                <a:ea typeface="Calibri"/>
                <a:cs typeface="Calibri"/>
                <a:sym typeface="Calibri"/>
              </a:rPr>
              <a:t>- </a:t>
            </a:r>
            <a:r>
              <a:rPr b="0" i="0" lang="en-US" sz="2400" u="none" cap="none" strike="noStrike">
                <a:solidFill>
                  <a:srgbClr val="3F3F3F"/>
                </a:solidFill>
                <a:latin typeface="Calibri"/>
                <a:ea typeface="Calibri"/>
                <a:cs typeface="Calibri"/>
                <a:sym typeface="Calibri"/>
              </a:rPr>
              <a:t> and other atom’s e</a:t>
            </a:r>
            <a:r>
              <a:rPr b="0" baseline="30000" i="0" lang="en-US" sz="2400" u="none" cap="none" strike="noStrike">
                <a:solidFill>
                  <a:srgbClr val="3F3F3F"/>
                </a:solidFill>
                <a:latin typeface="Calibri"/>
                <a:ea typeface="Calibri"/>
                <a:cs typeface="Calibri"/>
                <a:sym typeface="Calibri"/>
              </a:rPr>
              <a:t>-</a:t>
            </a:r>
            <a:endParaRPr b="0" i="0" sz="2400" u="none" cap="none" strike="noStrike">
              <a:solidFill>
                <a:srgbClr val="3F3F3F"/>
              </a:solidFill>
              <a:latin typeface="Calibri"/>
              <a:ea typeface="Calibri"/>
              <a:cs typeface="Calibri"/>
              <a:sym typeface="Calibri"/>
            </a:endParaRPr>
          </a:p>
        </p:txBody>
      </p:sp>
      <p:pic>
        <p:nvPicPr>
          <p:cNvPr id="245" name="Google Shape;245;p17"/>
          <p:cNvPicPr preferRelativeResize="0"/>
          <p:nvPr/>
        </p:nvPicPr>
        <p:blipFill rotWithShape="1">
          <a:blip r:embed="rId3">
            <a:alphaModFix/>
          </a:blip>
          <a:srcRect b="49012" l="0" r="73936" t="0"/>
          <a:stretch/>
        </p:blipFill>
        <p:spPr>
          <a:xfrm>
            <a:off x="8718104" y="2577553"/>
            <a:ext cx="2920639" cy="3846361"/>
          </a:xfrm>
          <a:prstGeom prst="rect">
            <a:avLst/>
          </a:prstGeom>
          <a:solidFill>
            <a:srgbClr val="FFFFFF"/>
          </a:solidFill>
          <a:ln>
            <a:noFill/>
          </a:ln>
        </p:spPr>
      </p:pic>
      <p:sp>
        <p:nvSpPr>
          <p:cNvPr id="246" name="Google Shape;246;p17"/>
          <p:cNvSpPr txBox="1"/>
          <p:nvPr/>
        </p:nvSpPr>
        <p:spPr>
          <a:xfrm>
            <a:off x="514677" y="3132073"/>
            <a:ext cx="8482364" cy="2024743"/>
          </a:xfrm>
          <a:prstGeom prst="rect">
            <a:avLst/>
          </a:prstGeom>
          <a:noFill/>
          <a:ln>
            <a:noFill/>
          </a:ln>
        </p:spPr>
        <p:txBody>
          <a:bodyPr anchorCtr="0" anchor="t" bIns="45700" lIns="91425" spcFirstLastPara="1" rIns="91425" wrap="square" tIns="45700">
            <a:noAutofit/>
          </a:bodyPr>
          <a:lstStyle/>
          <a:p>
            <a:pPr indent="-306000" lvl="0" marL="306000" marR="0" rtl="0" algn="l">
              <a:lnSpc>
                <a:spcPct val="150000"/>
              </a:lnSpc>
              <a:spcBef>
                <a:spcPts val="0"/>
              </a:spcBef>
              <a:spcAft>
                <a:spcPts val="0"/>
              </a:spcAft>
              <a:buClr>
                <a:schemeClr val="accent1"/>
              </a:buClr>
              <a:buSzPts val="2208"/>
              <a:buFont typeface="Noto Sans Symbols"/>
              <a:buChar char="◼"/>
            </a:pPr>
            <a:r>
              <a:rPr lang="en-US" sz="2400">
                <a:solidFill>
                  <a:srgbClr val="3F3F3F"/>
                </a:solidFill>
                <a:latin typeface="Calibri"/>
                <a:ea typeface="Calibri"/>
                <a:cs typeface="Calibri"/>
                <a:sym typeface="Calibri"/>
              </a:rPr>
              <a:t>Period Trend – As you go </a:t>
            </a:r>
            <a:r>
              <a:rPr lang="en-US" sz="2400">
                <a:solidFill>
                  <a:schemeClr val="accent2"/>
                </a:solidFill>
                <a:latin typeface="Calibri"/>
                <a:ea typeface="Calibri"/>
                <a:cs typeface="Calibri"/>
                <a:sym typeface="Calibri"/>
              </a:rPr>
              <a:t>across a period</a:t>
            </a:r>
            <a:r>
              <a:rPr lang="en-US" sz="2400">
                <a:solidFill>
                  <a:srgbClr val="3F3F3F"/>
                </a:solidFill>
                <a:latin typeface="Calibri"/>
                <a:ea typeface="Calibri"/>
                <a:cs typeface="Calibri"/>
                <a:sym typeface="Calibri"/>
              </a:rPr>
              <a:t> (L to R), </a:t>
            </a:r>
            <a:r>
              <a:rPr lang="en-US" sz="2400">
                <a:solidFill>
                  <a:srgbClr val="FF3300"/>
                </a:solidFill>
                <a:latin typeface="Calibri"/>
                <a:ea typeface="Calibri"/>
                <a:cs typeface="Calibri"/>
                <a:sym typeface="Calibri"/>
              </a:rPr>
              <a:t>electronegativity increases</a:t>
            </a:r>
            <a:endParaRPr/>
          </a:p>
          <a:p>
            <a:pPr indent="-306000" lvl="1" marL="630000" marR="0" rtl="0" algn="l">
              <a:lnSpc>
                <a:spcPct val="150000"/>
              </a:lnSpc>
              <a:spcBef>
                <a:spcPts val="1080"/>
              </a:spcBef>
              <a:spcAft>
                <a:spcPts val="0"/>
              </a:spcAft>
              <a:buClr>
                <a:schemeClr val="accent1"/>
              </a:buClr>
              <a:buSzPts val="2208"/>
              <a:buFont typeface="Noto Sans Symbols"/>
              <a:buChar char="⮚"/>
            </a:pPr>
            <a:r>
              <a:rPr b="0" i="0" lang="en-US" sz="2400" u="none" cap="none" strike="noStrike">
                <a:solidFill>
                  <a:srgbClr val="3F3F3F"/>
                </a:solidFill>
                <a:latin typeface="Calibri"/>
                <a:ea typeface="Calibri"/>
                <a:cs typeface="Calibri"/>
                <a:sym typeface="Calibri"/>
              </a:rPr>
              <a:t>As you go L to R, atomic size is decreasing, so there is more attraction to its own e</a:t>
            </a:r>
            <a:r>
              <a:rPr b="0" baseline="30000" i="0" lang="en-US" sz="2400" u="none" cap="none" strike="noStrike">
                <a:solidFill>
                  <a:srgbClr val="3F3F3F"/>
                </a:solidFill>
                <a:latin typeface="Calibri"/>
                <a:ea typeface="Calibri"/>
                <a:cs typeface="Calibri"/>
                <a:sym typeface="Calibri"/>
              </a:rPr>
              <a:t>- </a:t>
            </a:r>
            <a:r>
              <a:rPr b="0" i="0" lang="en-US" sz="2400" u="none" cap="none" strike="noStrike">
                <a:solidFill>
                  <a:srgbClr val="3F3F3F"/>
                </a:solidFill>
                <a:latin typeface="Calibri"/>
                <a:ea typeface="Calibri"/>
                <a:cs typeface="Calibri"/>
                <a:sym typeface="Calibri"/>
              </a:rPr>
              <a:t> and other atom’s e</a:t>
            </a:r>
            <a:r>
              <a:rPr b="0" baseline="30000" i="0" lang="en-US" sz="2400" u="none" cap="none" strike="noStrike">
                <a:solidFill>
                  <a:srgbClr val="3F3F3F"/>
                </a:solidFill>
                <a:latin typeface="Calibri"/>
                <a:ea typeface="Calibri"/>
                <a:cs typeface="Calibri"/>
                <a:sym typeface="Calibri"/>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8"/>
          <p:cNvSpPr txBox="1"/>
          <p:nvPr>
            <p:ph type="title"/>
          </p:nvPr>
        </p:nvSpPr>
        <p:spPr>
          <a:xfrm>
            <a:off x="575894" y="729658"/>
            <a:ext cx="11029616" cy="54397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600"/>
              <a:buFont typeface="Century Schoolbook"/>
              <a:buNone/>
            </a:pPr>
            <a:r>
              <a:rPr lang="en-US"/>
              <a:t>3. ELECTRONEGATIVITY</a:t>
            </a:r>
            <a:endParaRPr/>
          </a:p>
        </p:txBody>
      </p:sp>
      <p:sp>
        <p:nvSpPr>
          <p:cNvPr id="252" name="Google Shape;252;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53" name="Google Shape;253;p18"/>
          <p:cNvSpPr txBox="1"/>
          <p:nvPr/>
        </p:nvSpPr>
        <p:spPr>
          <a:xfrm>
            <a:off x="575894" y="1419278"/>
            <a:ext cx="10854106" cy="4858986"/>
          </a:xfrm>
          <a:prstGeom prst="rect">
            <a:avLst/>
          </a:prstGeom>
          <a:noFill/>
          <a:ln>
            <a:noFill/>
          </a:ln>
        </p:spPr>
        <p:txBody>
          <a:bodyPr anchorCtr="0" anchor="t" bIns="45700" lIns="91425" spcFirstLastPara="1" rIns="91425" wrap="square" tIns="45700">
            <a:normAutofit/>
          </a:bodyPr>
          <a:lstStyle/>
          <a:p>
            <a:pPr indent="-306000" lvl="0" marL="306000" marR="0" rtl="0" algn="l">
              <a:lnSpc>
                <a:spcPct val="110000"/>
              </a:lnSpc>
              <a:spcBef>
                <a:spcPts val="0"/>
              </a:spcBef>
              <a:spcAft>
                <a:spcPts val="0"/>
              </a:spcAft>
              <a:buClr>
                <a:schemeClr val="accent1"/>
              </a:buClr>
              <a:buSzPts val="2208"/>
              <a:buFont typeface="Noto Sans Symbols"/>
              <a:buChar char="◼"/>
            </a:pPr>
            <a:r>
              <a:rPr lang="en-US" sz="2400">
                <a:solidFill>
                  <a:srgbClr val="3F3F3F"/>
                </a:solidFill>
                <a:latin typeface="Calibri"/>
                <a:ea typeface="Calibri"/>
                <a:cs typeface="Calibri"/>
                <a:sym typeface="Calibri"/>
              </a:rPr>
              <a:t>In general, an atoms electronegativity is inversely related to its size.</a:t>
            </a:r>
            <a:endParaRPr/>
          </a:p>
          <a:p>
            <a:pPr indent="-306000" lvl="0" marL="306000" marR="0" rtl="0" algn="l">
              <a:lnSpc>
                <a:spcPct val="110000"/>
              </a:lnSpc>
              <a:spcBef>
                <a:spcPts val="1080"/>
              </a:spcBef>
              <a:spcAft>
                <a:spcPts val="0"/>
              </a:spcAft>
              <a:buClr>
                <a:schemeClr val="accent1"/>
              </a:buClr>
              <a:buSzPts val="2208"/>
              <a:buFont typeface="Noto Sans Symbols"/>
              <a:buChar char="◼"/>
            </a:pPr>
            <a:r>
              <a:rPr lang="en-US" sz="2400">
                <a:solidFill>
                  <a:srgbClr val="3F3F3F"/>
                </a:solidFill>
                <a:latin typeface="Calibri"/>
                <a:ea typeface="Calibri"/>
                <a:cs typeface="Calibri"/>
                <a:sym typeface="Calibri"/>
              </a:rPr>
              <a:t>The ability to draw the shared electrons closer will be stronger if:</a:t>
            </a:r>
            <a:endParaRPr/>
          </a:p>
          <a:p>
            <a:pPr indent="-306000" lvl="1" marL="630000" marR="0" rtl="0" algn="l">
              <a:spcBef>
                <a:spcPts val="1080"/>
              </a:spcBef>
              <a:spcAft>
                <a:spcPts val="0"/>
              </a:spcAft>
              <a:buClr>
                <a:schemeClr val="accent1"/>
              </a:buClr>
              <a:buSzPts val="2208"/>
              <a:buFont typeface="Noto Sans Symbols"/>
              <a:buChar char="◼"/>
            </a:pPr>
            <a:r>
              <a:rPr b="0" i="0" lang="en-US" sz="2400" u="none" cap="none" strike="noStrike">
                <a:solidFill>
                  <a:srgbClr val="3F3F3F"/>
                </a:solidFill>
                <a:latin typeface="Calibri"/>
                <a:ea typeface="Calibri"/>
                <a:cs typeface="Calibri"/>
                <a:sym typeface="Calibri"/>
              </a:rPr>
              <a:t>they are closer (ie smaller atomic radii)</a:t>
            </a:r>
            <a:endParaRPr/>
          </a:p>
          <a:p>
            <a:pPr indent="-306000" lvl="1" marL="630000" marR="0" rtl="0" algn="l">
              <a:spcBef>
                <a:spcPts val="1080"/>
              </a:spcBef>
              <a:spcAft>
                <a:spcPts val="0"/>
              </a:spcAft>
              <a:buClr>
                <a:schemeClr val="accent1"/>
              </a:buClr>
              <a:buSzPts val="2208"/>
              <a:buFont typeface="Noto Sans Symbols"/>
              <a:buChar char="◼"/>
            </a:pPr>
            <a:r>
              <a:rPr b="0" i="0" lang="en-US" sz="2400" u="none" cap="none" strike="noStrike">
                <a:solidFill>
                  <a:srgbClr val="3F3F3F"/>
                </a:solidFill>
                <a:latin typeface="Calibri"/>
                <a:ea typeface="Calibri"/>
                <a:cs typeface="Calibri"/>
                <a:sym typeface="Calibri"/>
              </a:rPr>
              <a:t>Have a larger nuclear charge.</a:t>
            </a:r>
            <a:endParaRPr/>
          </a:p>
          <a:p>
            <a:pPr indent="-165792" lvl="0" marL="306000" marR="0" rtl="0" algn="l">
              <a:lnSpc>
                <a:spcPct val="110000"/>
              </a:lnSpc>
              <a:spcBef>
                <a:spcPts val="1080"/>
              </a:spcBef>
              <a:spcAft>
                <a:spcPts val="0"/>
              </a:spcAft>
              <a:buClr>
                <a:schemeClr val="accent1"/>
              </a:buClr>
              <a:buSzPts val="2208"/>
              <a:buFont typeface="Noto Sans Symbols"/>
              <a:buNone/>
            </a:pPr>
            <a:r>
              <a:t/>
            </a:r>
            <a:endParaRPr sz="2400">
              <a:solidFill>
                <a:srgbClr val="3F3F3F"/>
              </a:solidFill>
              <a:latin typeface="Calibri"/>
              <a:ea typeface="Calibri"/>
              <a:cs typeface="Calibri"/>
              <a:sym typeface="Calibri"/>
            </a:endParaRPr>
          </a:p>
        </p:txBody>
      </p:sp>
      <p:pic>
        <p:nvPicPr>
          <p:cNvPr id="254" name="Google Shape;254;p18"/>
          <p:cNvPicPr preferRelativeResize="0"/>
          <p:nvPr/>
        </p:nvPicPr>
        <p:blipFill rotWithShape="1">
          <a:blip r:embed="rId3">
            <a:alphaModFix/>
          </a:blip>
          <a:srcRect b="49012" l="0" r="73936" t="0"/>
          <a:stretch/>
        </p:blipFill>
        <p:spPr>
          <a:xfrm>
            <a:off x="7222440" y="2488366"/>
            <a:ext cx="2988360" cy="3935547"/>
          </a:xfrm>
          <a:prstGeom prst="rect">
            <a:avLst/>
          </a:prstGeom>
          <a:solidFill>
            <a:srgbClr val="FFFFFF"/>
          </a:solid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9"/>
          <p:cNvSpPr txBox="1"/>
          <p:nvPr>
            <p:ph type="title"/>
          </p:nvPr>
        </p:nvSpPr>
        <p:spPr>
          <a:xfrm>
            <a:off x="575894" y="729658"/>
            <a:ext cx="11029616" cy="54397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600"/>
              <a:buFont typeface="Century Schoolbook"/>
              <a:buNone/>
            </a:pPr>
            <a:r>
              <a:rPr lang="en-US"/>
              <a:t>3. ELECTRONEGATIVITY</a:t>
            </a:r>
            <a:endParaRPr/>
          </a:p>
        </p:txBody>
      </p:sp>
      <p:sp>
        <p:nvSpPr>
          <p:cNvPr id="260" name="Google Shape;260;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1" name="Google Shape;261;p19"/>
          <p:cNvSpPr txBox="1"/>
          <p:nvPr/>
        </p:nvSpPr>
        <p:spPr>
          <a:xfrm>
            <a:off x="276225" y="1472706"/>
            <a:ext cx="5291455" cy="4289919"/>
          </a:xfrm>
          <a:prstGeom prst="rect">
            <a:avLst/>
          </a:prstGeom>
          <a:noFill/>
          <a:ln>
            <a:noFill/>
          </a:ln>
        </p:spPr>
        <p:txBody>
          <a:bodyPr anchorCtr="0" anchor="t" bIns="45700" lIns="91425" spcFirstLastPara="1" rIns="91425" wrap="square" tIns="45700">
            <a:noAutofit/>
          </a:bodyPr>
          <a:lstStyle/>
          <a:p>
            <a:pPr indent="-306000" lvl="0" marL="306000" marR="0" rtl="0" algn="l">
              <a:lnSpc>
                <a:spcPct val="150000"/>
              </a:lnSpc>
              <a:spcBef>
                <a:spcPts val="0"/>
              </a:spcBef>
              <a:spcAft>
                <a:spcPts val="0"/>
              </a:spcAft>
              <a:buClr>
                <a:schemeClr val="accent1"/>
              </a:buClr>
              <a:buSzPts val="2208"/>
              <a:buFont typeface="Noto Sans Symbols"/>
              <a:buChar char="◼"/>
            </a:pPr>
            <a:r>
              <a:rPr lang="en-US" sz="2400">
                <a:solidFill>
                  <a:srgbClr val="3F3F3F"/>
                </a:solidFill>
                <a:latin typeface="Calibri"/>
                <a:ea typeface="Calibri"/>
                <a:cs typeface="Calibri"/>
                <a:sym typeface="Calibri"/>
              </a:rPr>
              <a:t>It is possible to represent this trend as a graph of Electronegativity vs atomic number</a:t>
            </a:r>
            <a:endParaRPr/>
          </a:p>
          <a:p>
            <a:pPr indent="-306000" lvl="0" marL="306000" marR="0" rtl="0" algn="l">
              <a:lnSpc>
                <a:spcPct val="150000"/>
              </a:lnSpc>
              <a:spcBef>
                <a:spcPts val="1080"/>
              </a:spcBef>
              <a:spcAft>
                <a:spcPts val="0"/>
              </a:spcAft>
              <a:buClr>
                <a:schemeClr val="accent1"/>
              </a:buClr>
              <a:buSzPts val="2208"/>
              <a:buFont typeface="Noto Sans Symbols"/>
              <a:buChar char="◼"/>
            </a:pPr>
            <a:r>
              <a:rPr lang="en-US" sz="2400">
                <a:solidFill>
                  <a:srgbClr val="FF0000"/>
                </a:solidFill>
                <a:latin typeface="Calibri"/>
                <a:ea typeface="Calibri"/>
                <a:cs typeface="Calibri"/>
                <a:sym typeface="Calibri"/>
              </a:rPr>
              <a:t>Trend 1: Electronegativity increases from L to R in a period seen here with Li to F</a:t>
            </a:r>
            <a:endParaRPr/>
          </a:p>
          <a:p>
            <a:pPr indent="-306000" lvl="0" marL="306000" marR="0" rtl="0" algn="l">
              <a:lnSpc>
                <a:spcPct val="150000"/>
              </a:lnSpc>
              <a:spcBef>
                <a:spcPts val="1080"/>
              </a:spcBef>
              <a:spcAft>
                <a:spcPts val="0"/>
              </a:spcAft>
              <a:buClr>
                <a:schemeClr val="accent1"/>
              </a:buClr>
              <a:buSzPts val="2208"/>
              <a:buFont typeface="Noto Sans Symbols"/>
              <a:buChar char="◼"/>
            </a:pPr>
            <a:r>
              <a:rPr lang="en-US" sz="2400">
                <a:solidFill>
                  <a:srgbClr val="0070C0"/>
                </a:solidFill>
                <a:latin typeface="Calibri"/>
                <a:ea typeface="Calibri"/>
                <a:cs typeface="Calibri"/>
                <a:sym typeface="Calibri"/>
              </a:rPr>
              <a:t>Trend 2: Electronegativity decreases down a group as seen here with F to Cl</a:t>
            </a:r>
            <a:endParaRPr sz="2400">
              <a:solidFill>
                <a:srgbClr val="3F3F3F"/>
              </a:solidFill>
              <a:latin typeface="Calibri"/>
              <a:ea typeface="Calibri"/>
              <a:cs typeface="Calibri"/>
              <a:sym typeface="Calibri"/>
            </a:endParaRPr>
          </a:p>
        </p:txBody>
      </p:sp>
      <p:pic>
        <p:nvPicPr>
          <p:cNvPr id="262" name="Google Shape;262;p19"/>
          <p:cNvPicPr preferRelativeResize="0"/>
          <p:nvPr/>
        </p:nvPicPr>
        <p:blipFill rotWithShape="1">
          <a:blip r:embed="rId3">
            <a:alphaModFix/>
          </a:blip>
          <a:srcRect b="5129" l="4737" r="5912" t="6613"/>
          <a:stretch/>
        </p:blipFill>
        <p:spPr>
          <a:xfrm>
            <a:off x="5648959" y="2626511"/>
            <a:ext cx="6046241" cy="2280769"/>
          </a:xfrm>
          <a:prstGeom prst="rect">
            <a:avLst/>
          </a:prstGeom>
          <a:noFill/>
          <a:ln>
            <a:noFill/>
          </a:ln>
        </p:spPr>
      </p:pic>
      <p:sp>
        <p:nvSpPr>
          <p:cNvPr id="263" name="Google Shape;263;p19"/>
          <p:cNvSpPr/>
          <p:nvPr/>
        </p:nvSpPr>
        <p:spPr>
          <a:xfrm rot="601188">
            <a:off x="8487937" y="2434181"/>
            <a:ext cx="3056549" cy="384660"/>
          </a:xfrm>
          <a:prstGeom prst="rightArrow">
            <a:avLst>
              <a:gd fmla="val 50000" name="adj1"/>
              <a:gd fmla="val 50000" name="adj2"/>
            </a:avLst>
          </a:prstGeom>
          <a:solidFill>
            <a:schemeClr val="accent1"/>
          </a:solidFill>
          <a:ln cap="rnd" cmpd="sng" w="22225">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264" name="Google Shape;264;p19"/>
          <p:cNvSpPr/>
          <p:nvPr/>
        </p:nvSpPr>
        <p:spPr>
          <a:xfrm rot="-2503205">
            <a:off x="6426248" y="3153951"/>
            <a:ext cx="2083103" cy="274201"/>
          </a:xfrm>
          <a:prstGeom prst="rightArrow">
            <a:avLst>
              <a:gd fmla="val 50000" name="adj1"/>
              <a:gd fmla="val 50000" name="adj2"/>
            </a:avLst>
          </a:prstGeom>
          <a:solidFill>
            <a:srgbClr val="FF0000"/>
          </a:solidFill>
          <a:ln cap="rnd" cmpd="sng" w="222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pic>
        <p:nvPicPr>
          <p:cNvPr id="107" name="Google Shape;107;p2"/>
          <p:cNvPicPr preferRelativeResize="0"/>
          <p:nvPr/>
        </p:nvPicPr>
        <p:blipFill rotWithShape="1">
          <a:blip r:embed="rId3">
            <a:alphaModFix/>
          </a:blip>
          <a:srcRect b="0" l="0" r="0" t="0"/>
          <a:stretch/>
        </p:blipFill>
        <p:spPr>
          <a:xfrm>
            <a:off x="4702043" y="1945894"/>
            <a:ext cx="7164832" cy="4478020"/>
          </a:xfrm>
          <a:prstGeom prst="rect">
            <a:avLst/>
          </a:prstGeom>
          <a:noFill/>
          <a:ln>
            <a:noFill/>
          </a:ln>
        </p:spPr>
      </p:pic>
      <p:sp>
        <p:nvSpPr>
          <p:cNvPr id="108" name="Google Shape;108;p2"/>
          <p:cNvSpPr txBox="1"/>
          <p:nvPr>
            <p:ph type="title"/>
          </p:nvPr>
        </p:nvSpPr>
        <p:spPr>
          <a:xfrm>
            <a:off x="575894" y="729658"/>
            <a:ext cx="11029616" cy="54397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600"/>
              <a:buFont typeface="Century Schoolbook"/>
              <a:buNone/>
            </a:pPr>
            <a:r>
              <a:rPr lang="en-US"/>
              <a:t>INQUIRY INTO THE TRENDS</a:t>
            </a:r>
            <a:endParaRPr/>
          </a:p>
        </p:txBody>
      </p:sp>
      <p:sp>
        <p:nvSpPr>
          <p:cNvPr id="109" name="Google Shape;109;p2"/>
          <p:cNvSpPr txBox="1"/>
          <p:nvPr/>
        </p:nvSpPr>
        <p:spPr>
          <a:xfrm>
            <a:off x="829894" y="1273629"/>
            <a:ext cx="9476509" cy="225106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en-US" sz="2400" u="none" cap="none" strike="noStrike">
                <a:solidFill>
                  <a:schemeClr val="dk1"/>
                </a:solidFill>
                <a:latin typeface="Calibri"/>
                <a:ea typeface="Calibri"/>
                <a:cs typeface="Calibri"/>
                <a:sym typeface="Calibri"/>
              </a:rPr>
              <a:t>Explore the trends in the Periodic table:</a:t>
            </a:r>
            <a:endParaRPr/>
          </a:p>
          <a:p>
            <a:pPr indent="-342900" lvl="2" marL="1257300" marR="0" rtl="0" algn="l">
              <a:lnSpc>
                <a:spcPct val="150000"/>
              </a:lnSpc>
              <a:spcBef>
                <a:spcPts val="0"/>
              </a:spcBef>
              <a:spcAft>
                <a:spcPts val="0"/>
              </a:spcAft>
              <a:buClr>
                <a:schemeClr val="dk1"/>
              </a:buClr>
              <a:buSzPts val="2400"/>
              <a:buFont typeface="Century Schoolbook"/>
              <a:buAutoNum type="arabicPeriod"/>
            </a:pPr>
            <a:r>
              <a:rPr b="0" i="0" lang="en-US" sz="2400" u="none" cap="none" strike="noStrike">
                <a:solidFill>
                  <a:schemeClr val="dk1"/>
                </a:solidFill>
                <a:latin typeface="Calibri"/>
                <a:ea typeface="Calibri"/>
                <a:cs typeface="Calibri"/>
                <a:sym typeface="Calibri"/>
              </a:rPr>
              <a:t>Atomic radius</a:t>
            </a:r>
            <a:endParaRPr/>
          </a:p>
          <a:p>
            <a:pPr indent="-342900" lvl="2" marL="1257300" marR="0" rtl="0" algn="l">
              <a:lnSpc>
                <a:spcPct val="150000"/>
              </a:lnSpc>
              <a:spcBef>
                <a:spcPts val="0"/>
              </a:spcBef>
              <a:spcAft>
                <a:spcPts val="0"/>
              </a:spcAft>
              <a:buClr>
                <a:schemeClr val="dk1"/>
              </a:buClr>
              <a:buSzPts val="2400"/>
              <a:buFont typeface="Century Schoolbook"/>
              <a:buAutoNum type="arabicPeriod"/>
            </a:pPr>
            <a:r>
              <a:rPr b="0" i="0" lang="en-US" sz="2400" u="none" cap="none" strike="noStrike">
                <a:solidFill>
                  <a:schemeClr val="dk1"/>
                </a:solidFill>
                <a:latin typeface="Calibri"/>
                <a:ea typeface="Calibri"/>
                <a:cs typeface="Calibri"/>
                <a:sym typeface="Calibri"/>
              </a:rPr>
              <a:t>First Ionisation energy</a:t>
            </a:r>
            <a:endParaRPr/>
          </a:p>
          <a:p>
            <a:pPr indent="-342900" lvl="2" marL="1257300" marR="0" rtl="0" algn="l">
              <a:lnSpc>
                <a:spcPct val="150000"/>
              </a:lnSpc>
              <a:spcBef>
                <a:spcPts val="0"/>
              </a:spcBef>
              <a:spcAft>
                <a:spcPts val="0"/>
              </a:spcAft>
              <a:buClr>
                <a:schemeClr val="dk1"/>
              </a:buClr>
              <a:buSzPts val="2400"/>
              <a:buFont typeface="Century Schoolbook"/>
              <a:buAutoNum type="arabicPeriod"/>
            </a:pPr>
            <a:r>
              <a:rPr b="0" i="0" lang="en-US" sz="2400" u="none" cap="none" strike="noStrike">
                <a:solidFill>
                  <a:schemeClr val="dk1"/>
                </a:solidFill>
                <a:latin typeface="Calibri"/>
                <a:ea typeface="Calibri"/>
                <a:cs typeface="Calibri"/>
                <a:sym typeface="Calibri"/>
              </a:rPr>
              <a:t>Electronegativity</a:t>
            </a:r>
            <a:endParaRPr b="0" i="0" sz="2400" u="none" cap="none" strike="noStrike">
              <a:solidFill>
                <a:schemeClr val="dk1"/>
              </a:solidFill>
              <a:latin typeface="Calibri"/>
              <a:ea typeface="Calibri"/>
              <a:cs typeface="Calibri"/>
              <a:sym typeface="Calibri"/>
            </a:endParaRPr>
          </a:p>
        </p:txBody>
      </p:sp>
      <p:sp>
        <p:nvSpPr>
          <p:cNvPr id="110" name="Google Shape;110;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0"/>
          <p:cNvSpPr txBox="1"/>
          <p:nvPr>
            <p:ph type="title"/>
          </p:nvPr>
        </p:nvSpPr>
        <p:spPr>
          <a:xfrm>
            <a:off x="575894" y="729658"/>
            <a:ext cx="11029616" cy="54397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600"/>
              <a:buFont typeface="Century Schoolbook"/>
              <a:buNone/>
            </a:pPr>
            <a:r>
              <a:rPr lang="en-US"/>
              <a:t>REACTIVITY</a:t>
            </a:r>
            <a:endParaRPr/>
          </a:p>
        </p:txBody>
      </p:sp>
      <p:sp>
        <p:nvSpPr>
          <p:cNvPr id="270" name="Google Shape;270;p2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1" name="Google Shape;271;p20"/>
          <p:cNvSpPr txBox="1"/>
          <p:nvPr/>
        </p:nvSpPr>
        <p:spPr>
          <a:xfrm>
            <a:off x="1114424" y="1352550"/>
            <a:ext cx="10102215" cy="5160010"/>
          </a:xfrm>
          <a:prstGeom prst="rect">
            <a:avLst/>
          </a:prstGeom>
          <a:noFill/>
          <a:ln>
            <a:noFill/>
          </a:ln>
        </p:spPr>
        <p:txBody>
          <a:bodyPr anchorCtr="0" anchor="t" bIns="45700" lIns="91425" spcFirstLastPara="1" rIns="91425" wrap="square" tIns="45700">
            <a:noAutofit/>
          </a:bodyPr>
          <a:lstStyle/>
          <a:p>
            <a:pPr indent="-306000" lvl="0" marL="306000" marR="0" rtl="0" algn="l">
              <a:lnSpc>
                <a:spcPct val="150000"/>
              </a:lnSpc>
              <a:spcBef>
                <a:spcPts val="0"/>
              </a:spcBef>
              <a:spcAft>
                <a:spcPts val="0"/>
              </a:spcAft>
              <a:buClr>
                <a:schemeClr val="accent1"/>
              </a:buClr>
              <a:buSzPts val="2208"/>
              <a:buFont typeface="Noto Sans Symbols"/>
              <a:buChar char="◼"/>
            </a:pPr>
            <a:r>
              <a:rPr lang="en-US" sz="2400">
                <a:solidFill>
                  <a:srgbClr val="3F3F3F"/>
                </a:solidFill>
                <a:latin typeface="Calibri"/>
                <a:ea typeface="Calibri"/>
                <a:cs typeface="Calibri"/>
                <a:sym typeface="Calibri"/>
              </a:rPr>
              <a:t>Reactivity – tendency of an atom to react</a:t>
            </a:r>
            <a:endParaRPr/>
          </a:p>
          <a:p>
            <a:pPr indent="-306000" lvl="0" marL="306000" marR="0" rtl="0" algn="l">
              <a:lnSpc>
                <a:spcPct val="150000"/>
              </a:lnSpc>
              <a:spcBef>
                <a:spcPts val="1080"/>
              </a:spcBef>
              <a:spcAft>
                <a:spcPts val="0"/>
              </a:spcAft>
              <a:buClr>
                <a:schemeClr val="accent1"/>
              </a:buClr>
              <a:buSzPts val="2208"/>
              <a:buFont typeface="Noto Sans Symbols"/>
              <a:buChar char="◼"/>
            </a:pPr>
            <a:r>
              <a:rPr lang="en-US" sz="2400">
                <a:solidFill>
                  <a:schemeClr val="accent2"/>
                </a:solidFill>
                <a:latin typeface="Calibri"/>
                <a:ea typeface="Calibri"/>
                <a:cs typeface="Calibri"/>
                <a:sym typeface="Calibri"/>
              </a:rPr>
              <a:t>Metals</a:t>
            </a:r>
            <a:r>
              <a:rPr lang="en-US" sz="2400">
                <a:solidFill>
                  <a:srgbClr val="3F3F3F"/>
                </a:solidFill>
                <a:latin typeface="Calibri"/>
                <a:ea typeface="Calibri"/>
                <a:cs typeface="Calibri"/>
                <a:sym typeface="Calibri"/>
              </a:rPr>
              <a:t> – lose e</a:t>
            </a:r>
            <a:r>
              <a:rPr baseline="30000" lang="en-US" sz="2400">
                <a:solidFill>
                  <a:srgbClr val="3F3F3F"/>
                </a:solidFill>
                <a:latin typeface="Calibri"/>
                <a:ea typeface="Calibri"/>
                <a:cs typeface="Calibri"/>
                <a:sym typeface="Calibri"/>
              </a:rPr>
              <a:t>- </a:t>
            </a:r>
            <a:r>
              <a:rPr lang="en-US" sz="2400">
                <a:solidFill>
                  <a:srgbClr val="3F3F3F"/>
                </a:solidFill>
                <a:latin typeface="Calibri"/>
                <a:ea typeface="Calibri"/>
                <a:cs typeface="Calibri"/>
                <a:sym typeface="Calibri"/>
              </a:rPr>
              <a:t>when they react, so metals’ </a:t>
            </a:r>
            <a:r>
              <a:rPr lang="en-US" sz="2400">
                <a:solidFill>
                  <a:schemeClr val="accent2"/>
                </a:solidFill>
                <a:latin typeface="Calibri"/>
                <a:ea typeface="Calibri"/>
                <a:cs typeface="Calibri"/>
                <a:sym typeface="Calibri"/>
              </a:rPr>
              <a:t>reactivity is based on lowest Ionization Energy</a:t>
            </a:r>
            <a:r>
              <a:rPr lang="en-US" sz="2400">
                <a:solidFill>
                  <a:srgbClr val="3F3F3F"/>
                </a:solidFill>
                <a:latin typeface="Calibri"/>
                <a:ea typeface="Calibri"/>
                <a:cs typeface="Calibri"/>
                <a:sym typeface="Calibri"/>
              </a:rPr>
              <a:t> (bottom/left corner)  </a:t>
            </a:r>
            <a:endParaRPr/>
          </a:p>
          <a:p>
            <a:pPr indent="-233999" lvl="3" marL="1242000" marR="0" rtl="0" algn="l">
              <a:lnSpc>
                <a:spcPct val="150000"/>
              </a:lnSpc>
              <a:spcBef>
                <a:spcPts val="1080"/>
              </a:spcBef>
              <a:spcAft>
                <a:spcPts val="0"/>
              </a:spcAft>
              <a:buClr>
                <a:schemeClr val="accent1"/>
              </a:buClr>
              <a:buSzPts val="2208"/>
              <a:buFont typeface="Noto Sans Symbols"/>
              <a:buChar char="⮚"/>
            </a:pPr>
            <a:r>
              <a:rPr b="0" i="0" lang="en-US" sz="2400" u="none" cap="none" strike="noStrike">
                <a:solidFill>
                  <a:srgbClr val="3F3F3F"/>
                </a:solidFill>
                <a:latin typeface="Calibri"/>
                <a:ea typeface="Calibri"/>
                <a:cs typeface="Calibri"/>
                <a:sym typeface="Calibri"/>
              </a:rPr>
              <a:t>Low Ionisation Energy = High Reactivity</a:t>
            </a:r>
            <a:endParaRPr/>
          </a:p>
          <a:p>
            <a:pPr indent="-306000" lvl="0" marL="306000" marR="0" rtl="0" algn="l">
              <a:lnSpc>
                <a:spcPct val="150000"/>
              </a:lnSpc>
              <a:spcBef>
                <a:spcPts val="1080"/>
              </a:spcBef>
              <a:spcAft>
                <a:spcPts val="0"/>
              </a:spcAft>
              <a:buClr>
                <a:schemeClr val="accent1"/>
              </a:buClr>
              <a:buSzPts val="2208"/>
              <a:buFont typeface="Noto Sans Symbols"/>
              <a:buChar char="◼"/>
            </a:pPr>
            <a:r>
              <a:rPr lang="en-US" sz="2400">
                <a:solidFill>
                  <a:srgbClr val="FF3300"/>
                </a:solidFill>
                <a:latin typeface="Calibri"/>
                <a:ea typeface="Calibri"/>
                <a:cs typeface="Calibri"/>
                <a:sym typeface="Calibri"/>
              </a:rPr>
              <a:t>Nonmetals</a:t>
            </a:r>
            <a:r>
              <a:rPr lang="en-US" sz="2400">
                <a:solidFill>
                  <a:srgbClr val="3F3F3F"/>
                </a:solidFill>
                <a:latin typeface="Calibri"/>
                <a:ea typeface="Calibri"/>
                <a:cs typeface="Calibri"/>
                <a:sym typeface="Calibri"/>
              </a:rPr>
              <a:t> – gain e</a:t>
            </a:r>
            <a:r>
              <a:rPr baseline="30000" lang="en-US" sz="2400">
                <a:solidFill>
                  <a:srgbClr val="3F3F3F"/>
                </a:solidFill>
                <a:latin typeface="Calibri"/>
                <a:ea typeface="Calibri"/>
                <a:cs typeface="Calibri"/>
                <a:sym typeface="Calibri"/>
              </a:rPr>
              <a:t>-</a:t>
            </a:r>
            <a:r>
              <a:rPr lang="en-US" sz="2400">
                <a:solidFill>
                  <a:srgbClr val="3F3F3F"/>
                </a:solidFill>
                <a:latin typeface="Calibri"/>
                <a:ea typeface="Calibri"/>
                <a:cs typeface="Calibri"/>
                <a:sym typeface="Calibri"/>
              </a:rPr>
              <a:t> when they react, so nonmetals’ </a:t>
            </a:r>
            <a:r>
              <a:rPr lang="en-US" sz="2400">
                <a:solidFill>
                  <a:srgbClr val="FF3300"/>
                </a:solidFill>
                <a:latin typeface="Calibri"/>
                <a:ea typeface="Calibri"/>
                <a:cs typeface="Calibri"/>
                <a:sym typeface="Calibri"/>
              </a:rPr>
              <a:t>reactivity is based on high electronegativity</a:t>
            </a:r>
            <a:r>
              <a:rPr lang="en-US" sz="2400">
                <a:solidFill>
                  <a:srgbClr val="3F3F3F"/>
                </a:solidFill>
                <a:latin typeface="Calibri"/>
                <a:ea typeface="Calibri"/>
                <a:cs typeface="Calibri"/>
                <a:sym typeface="Calibri"/>
              </a:rPr>
              <a:t> (upper/right corner) </a:t>
            </a:r>
            <a:endParaRPr/>
          </a:p>
          <a:p>
            <a:pPr indent="-233999" lvl="3" marL="1242000" marR="0" rtl="0" algn="l">
              <a:lnSpc>
                <a:spcPct val="150000"/>
              </a:lnSpc>
              <a:spcBef>
                <a:spcPts val="1080"/>
              </a:spcBef>
              <a:spcAft>
                <a:spcPts val="0"/>
              </a:spcAft>
              <a:buClr>
                <a:schemeClr val="accent1"/>
              </a:buClr>
              <a:buSzPts val="2208"/>
              <a:buFont typeface="Noto Sans Symbols"/>
              <a:buChar char="⮚"/>
            </a:pPr>
            <a:r>
              <a:rPr b="0" i="0" lang="en-US" sz="2400" u="none" cap="none" strike="noStrike">
                <a:solidFill>
                  <a:srgbClr val="3F3F3F"/>
                </a:solidFill>
                <a:latin typeface="Calibri"/>
                <a:ea typeface="Calibri"/>
                <a:cs typeface="Calibri"/>
                <a:sym typeface="Calibri"/>
              </a:rPr>
              <a:t>High electronegativity = High reactivity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21"/>
          <p:cNvSpPr txBox="1"/>
          <p:nvPr>
            <p:ph type="title"/>
          </p:nvPr>
        </p:nvSpPr>
        <p:spPr>
          <a:xfrm>
            <a:off x="575894" y="729658"/>
            <a:ext cx="11029616" cy="54397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600"/>
              <a:buFont typeface="Century Schoolbook"/>
              <a:buNone/>
            </a:pPr>
            <a:r>
              <a:rPr lang="en-US"/>
              <a:t>METALLIC CHARACTER</a:t>
            </a:r>
            <a:endParaRPr/>
          </a:p>
        </p:txBody>
      </p:sp>
      <p:sp>
        <p:nvSpPr>
          <p:cNvPr id="277" name="Google Shape;277;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8" name="Google Shape;278;p21"/>
          <p:cNvSpPr txBox="1"/>
          <p:nvPr/>
        </p:nvSpPr>
        <p:spPr>
          <a:xfrm>
            <a:off x="1325902" y="1356614"/>
            <a:ext cx="9529600" cy="4648200"/>
          </a:xfrm>
          <a:prstGeom prst="rect">
            <a:avLst/>
          </a:prstGeom>
          <a:noFill/>
          <a:ln>
            <a:noFill/>
          </a:ln>
        </p:spPr>
        <p:txBody>
          <a:bodyPr anchorCtr="0" anchor="t" bIns="45700" lIns="91425" spcFirstLastPara="1" rIns="91425" wrap="square" tIns="45700">
            <a:noAutofit/>
          </a:bodyPr>
          <a:lstStyle/>
          <a:p>
            <a:pPr indent="-306000" lvl="0" marL="306000" marR="0" rtl="0" algn="l">
              <a:lnSpc>
                <a:spcPct val="150000"/>
              </a:lnSpc>
              <a:spcBef>
                <a:spcPts val="0"/>
              </a:spcBef>
              <a:spcAft>
                <a:spcPts val="0"/>
              </a:spcAft>
              <a:buClr>
                <a:schemeClr val="accent1"/>
              </a:buClr>
              <a:buSzPts val="2208"/>
              <a:buFont typeface="Noto Sans Symbols"/>
              <a:buChar char="▪"/>
            </a:pPr>
            <a:r>
              <a:rPr lang="en-US" sz="2400">
                <a:solidFill>
                  <a:srgbClr val="3F3F3F"/>
                </a:solidFill>
                <a:latin typeface="Calibri"/>
                <a:ea typeface="Calibri"/>
                <a:cs typeface="Calibri"/>
                <a:sym typeface="Calibri"/>
              </a:rPr>
              <a:t>Group Trend – As you go </a:t>
            </a:r>
            <a:r>
              <a:rPr lang="en-US" sz="2400">
                <a:solidFill>
                  <a:schemeClr val="accent2"/>
                </a:solidFill>
                <a:latin typeface="Calibri"/>
                <a:ea typeface="Calibri"/>
                <a:cs typeface="Calibri"/>
                <a:sym typeface="Calibri"/>
              </a:rPr>
              <a:t>down a group</a:t>
            </a:r>
            <a:r>
              <a:rPr lang="en-US" sz="2400">
                <a:solidFill>
                  <a:srgbClr val="3F3F3F"/>
                </a:solidFill>
                <a:latin typeface="Calibri"/>
                <a:ea typeface="Calibri"/>
                <a:cs typeface="Calibri"/>
                <a:sym typeface="Calibri"/>
              </a:rPr>
              <a:t>, </a:t>
            </a:r>
            <a:r>
              <a:rPr lang="en-US" sz="2400">
                <a:solidFill>
                  <a:srgbClr val="FF3300"/>
                </a:solidFill>
                <a:latin typeface="Calibri"/>
                <a:ea typeface="Calibri"/>
                <a:cs typeface="Calibri"/>
                <a:sym typeface="Calibri"/>
              </a:rPr>
              <a:t>metallic character increases</a:t>
            </a:r>
            <a:endParaRPr/>
          </a:p>
          <a:p>
            <a:pPr indent="-306000" lvl="0" marL="306000" marR="0" rtl="0" algn="l">
              <a:lnSpc>
                <a:spcPct val="150000"/>
              </a:lnSpc>
              <a:spcBef>
                <a:spcPts val="1080"/>
              </a:spcBef>
              <a:spcAft>
                <a:spcPts val="0"/>
              </a:spcAft>
              <a:buClr>
                <a:schemeClr val="accent1"/>
              </a:buClr>
              <a:buSzPts val="2208"/>
              <a:buFont typeface="Noto Sans Symbols"/>
              <a:buChar char="▪"/>
            </a:pPr>
            <a:r>
              <a:rPr lang="en-US" sz="2400">
                <a:solidFill>
                  <a:srgbClr val="3F3F3F"/>
                </a:solidFill>
                <a:latin typeface="Calibri"/>
                <a:ea typeface="Calibri"/>
                <a:cs typeface="Calibri"/>
                <a:sym typeface="Calibri"/>
              </a:rPr>
              <a:t>Periodic Trend – As you go </a:t>
            </a:r>
            <a:r>
              <a:rPr lang="en-US" sz="2400">
                <a:solidFill>
                  <a:schemeClr val="accent2"/>
                </a:solidFill>
                <a:latin typeface="Calibri"/>
                <a:ea typeface="Calibri"/>
                <a:cs typeface="Calibri"/>
                <a:sym typeface="Calibri"/>
              </a:rPr>
              <a:t>across a period</a:t>
            </a:r>
            <a:r>
              <a:rPr lang="en-US" sz="2400">
                <a:solidFill>
                  <a:srgbClr val="3F3F3F"/>
                </a:solidFill>
                <a:latin typeface="Calibri"/>
                <a:ea typeface="Calibri"/>
                <a:cs typeface="Calibri"/>
                <a:sym typeface="Calibri"/>
              </a:rPr>
              <a:t> (L to R), </a:t>
            </a:r>
            <a:r>
              <a:rPr lang="en-US" sz="2400">
                <a:solidFill>
                  <a:srgbClr val="FF3300"/>
                </a:solidFill>
                <a:latin typeface="Calibri"/>
                <a:ea typeface="Calibri"/>
                <a:cs typeface="Calibri"/>
                <a:sym typeface="Calibri"/>
              </a:rPr>
              <a:t>metallic character decreases </a:t>
            </a:r>
            <a:r>
              <a:rPr lang="en-US" sz="2400">
                <a:solidFill>
                  <a:srgbClr val="3F3F3F"/>
                </a:solidFill>
                <a:latin typeface="Calibri"/>
                <a:ea typeface="Calibri"/>
                <a:cs typeface="Calibri"/>
                <a:sym typeface="Calibri"/>
              </a:rPr>
              <a:t>(L to R, you are going from metals to non-metals</a:t>
            </a:r>
            <a:endParaRPr sz="2400">
              <a:solidFill>
                <a:srgbClr val="FF33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2"/>
          <p:cNvSpPr txBox="1"/>
          <p:nvPr>
            <p:ph type="title"/>
          </p:nvPr>
        </p:nvSpPr>
        <p:spPr>
          <a:xfrm>
            <a:off x="575894" y="729658"/>
            <a:ext cx="11029616" cy="54397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600"/>
              <a:buFont typeface="Century Schoolbook"/>
              <a:buNone/>
            </a:pPr>
            <a:r>
              <a:rPr lang="en-US"/>
              <a:t>SUMMARY</a:t>
            </a:r>
            <a:endParaRPr/>
          </a:p>
        </p:txBody>
      </p:sp>
      <p:sp>
        <p:nvSpPr>
          <p:cNvPr id="284" name="Google Shape;284;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285" name="Google Shape;285;p22"/>
          <p:cNvPicPr preferRelativeResize="0"/>
          <p:nvPr/>
        </p:nvPicPr>
        <p:blipFill rotWithShape="1">
          <a:blip r:embed="rId3">
            <a:alphaModFix/>
          </a:blip>
          <a:srcRect b="0" l="0" r="0" t="0"/>
          <a:stretch/>
        </p:blipFill>
        <p:spPr>
          <a:xfrm>
            <a:off x="1644689" y="1273629"/>
            <a:ext cx="8892026" cy="539873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3"/>
          <p:cNvSpPr txBox="1"/>
          <p:nvPr>
            <p:ph type="title"/>
          </p:nvPr>
        </p:nvSpPr>
        <p:spPr>
          <a:xfrm>
            <a:off x="575894" y="729658"/>
            <a:ext cx="11029616" cy="54397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600"/>
              <a:buFont typeface="Century Schoolbook"/>
              <a:buNone/>
            </a:pPr>
            <a:r>
              <a:rPr lang="en-US"/>
              <a:t>2. FIRST IONISATION ENERGY</a:t>
            </a:r>
            <a:endParaRPr/>
          </a:p>
        </p:txBody>
      </p:sp>
      <p:sp>
        <p:nvSpPr>
          <p:cNvPr id="116" name="Google Shape;116;p3"/>
          <p:cNvSpPr txBox="1"/>
          <p:nvPr/>
        </p:nvSpPr>
        <p:spPr>
          <a:xfrm>
            <a:off x="965930" y="1177935"/>
            <a:ext cx="10639580" cy="225106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Ionisation energy is the energy required to remove one of the loosely held outermost electron</a:t>
            </a:r>
            <a:r>
              <a:rPr b="0" baseline="3000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a:p>
            <a:pPr indent="-285750" lvl="0" marL="28575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The first Ionisation energy is the energy required to remove ONE mole of electrons from ONE mole of the gaseous atom (or ion)</a:t>
            </a:r>
            <a:endParaRPr b="0" i="0" sz="2400" u="none" cap="none" strike="noStrike">
              <a:solidFill>
                <a:schemeClr val="dk1"/>
              </a:solidFill>
              <a:latin typeface="Calibri"/>
              <a:ea typeface="Calibri"/>
              <a:cs typeface="Calibri"/>
              <a:sym typeface="Calibri"/>
            </a:endParaRPr>
          </a:p>
        </p:txBody>
      </p:sp>
      <p:sp>
        <p:nvSpPr>
          <p:cNvPr id="117" name="Google Shape;117;p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8" name="Google Shape;118;p3"/>
          <p:cNvSpPr txBox="1"/>
          <p:nvPr/>
        </p:nvSpPr>
        <p:spPr>
          <a:xfrm>
            <a:off x="5139377" y="4807619"/>
            <a:ext cx="6480810" cy="10772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Libre Franklin"/>
                <a:ea typeface="Libre Franklin"/>
                <a:cs typeface="Libre Franklin"/>
                <a:sym typeface="Libre Franklin"/>
              </a:rPr>
              <a:t>Na</a:t>
            </a:r>
            <a:r>
              <a:rPr b="0" baseline="-25000" i="0" lang="en-US" sz="2400" u="none" cap="none" strike="noStrike">
                <a:solidFill>
                  <a:schemeClr val="dk1"/>
                </a:solidFill>
                <a:latin typeface="Libre Franklin"/>
                <a:ea typeface="Libre Franklin"/>
                <a:cs typeface="Libre Franklin"/>
                <a:sym typeface="Libre Franklin"/>
              </a:rPr>
              <a:t>(g) </a:t>
            </a:r>
            <a:r>
              <a:rPr b="0" i="0" lang="en-US" sz="2400" u="none" cap="none" strike="noStrike">
                <a:solidFill>
                  <a:schemeClr val="dk1"/>
                </a:solidFill>
                <a:latin typeface="Libre Franklin"/>
                <a:ea typeface="Libre Franklin"/>
                <a:cs typeface="Libre Franklin"/>
                <a:sym typeface="Libre Franklin"/>
              </a:rPr>
              <a:t>+ E</a:t>
            </a:r>
            <a:r>
              <a:rPr b="0" baseline="-25000" i="0" lang="en-US" sz="2400" u="none" cap="none" strike="noStrike">
                <a:solidFill>
                  <a:schemeClr val="dk1"/>
                </a:solidFill>
                <a:latin typeface="Libre Franklin"/>
                <a:ea typeface="Libre Franklin"/>
                <a:cs typeface="Libre Franklin"/>
                <a:sym typeface="Libre Franklin"/>
              </a:rPr>
              <a:t>1</a:t>
            </a:r>
            <a:r>
              <a:rPr b="0" i="0" lang="en-US" sz="2400" u="none" cap="none" strike="noStrike">
                <a:solidFill>
                  <a:schemeClr val="dk1"/>
                </a:solidFill>
                <a:latin typeface="Libre Franklin"/>
                <a:ea typeface="Libre Franklin"/>
                <a:cs typeface="Libre Franklin"/>
                <a:sym typeface="Libre Franklin"/>
              </a:rPr>
              <a:t>  →  Na</a:t>
            </a:r>
            <a:r>
              <a:rPr b="0" baseline="30000" i="0" lang="en-US" sz="2400" u="none" cap="none" strike="noStrike">
                <a:solidFill>
                  <a:schemeClr val="dk1"/>
                </a:solidFill>
                <a:latin typeface="Libre Franklin"/>
                <a:ea typeface="Libre Franklin"/>
                <a:cs typeface="Libre Franklin"/>
                <a:sym typeface="Libre Franklin"/>
              </a:rPr>
              <a:t>+</a:t>
            </a:r>
            <a:r>
              <a:rPr b="0" baseline="-25000" i="0" lang="en-US" sz="2400" u="none" cap="none" strike="noStrike">
                <a:solidFill>
                  <a:schemeClr val="dk1"/>
                </a:solidFill>
                <a:latin typeface="Libre Franklin"/>
                <a:ea typeface="Libre Franklin"/>
                <a:cs typeface="Libre Franklin"/>
                <a:sym typeface="Libre Franklin"/>
              </a:rPr>
              <a:t>(g)   </a:t>
            </a:r>
            <a:r>
              <a:rPr b="0" i="0" lang="en-US" sz="2400" u="none" cap="none" strike="noStrike">
                <a:solidFill>
                  <a:schemeClr val="dk1"/>
                </a:solidFill>
                <a:latin typeface="Libre Franklin"/>
                <a:ea typeface="Libre Franklin"/>
                <a:cs typeface="Libre Franklin"/>
                <a:sym typeface="Libre Franklin"/>
              </a:rPr>
              <a:t>+   e</a:t>
            </a:r>
            <a:r>
              <a:rPr b="0" baseline="30000" i="0" lang="en-US" sz="2400" u="none" cap="none" strike="noStrike">
                <a:solidFill>
                  <a:schemeClr val="dk1"/>
                </a:solidFill>
                <a:latin typeface="Libre Franklin"/>
                <a:ea typeface="Libre Franklin"/>
                <a:cs typeface="Libre Franklin"/>
                <a:sym typeface="Libre Franklin"/>
              </a:rPr>
              <a:t>-               </a:t>
            </a:r>
            <a:endParaRPr/>
          </a:p>
          <a:p>
            <a:pPr indent="0" lvl="0" marL="0" marR="0" rtl="0" algn="l">
              <a:spcBef>
                <a:spcPts val="0"/>
              </a:spcBef>
              <a:spcAft>
                <a:spcPts val="0"/>
              </a:spcAft>
              <a:buNone/>
            </a:pPr>
            <a:r>
              <a:rPr baseline="30000" lang="en-US" sz="2400">
                <a:solidFill>
                  <a:schemeClr val="dk1"/>
                </a:solidFill>
                <a:latin typeface="Libre Franklin"/>
                <a:ea typeface="Libre Franklin"/>
                <a:cs typeface="Libre Franklin"/>
                <a:sym typeface="Libre Franklin"/>
              </a:rPr>
              <a:t>                                              </a:t>
            </a:r>
            <a:endParaRPr/>
          </a:p>
          <a:p>
            <a:pPr indent="0" lvl="0" marL="0" marR="0" rtl="0" algn="l">
              <a:spcBef>
                <a:spcPts val="0"/>
              </a:spcBef>
              <a:spcAft>
                <a:spcPts val="0"/>
              </a:spcAft>
              <a:buNone/>
            </a:pPr>
            <a:r>
              <a:rPr baseline="30000" lang="en-US" sz="2400">
                <a:solidFill>
                  <a:schemeClr val="dk1"/>
                </a:solidFill>
                <a:latin typeface="Libre Franklin"/>
                <a:ea typeface="Libre Franklin"/>
                <a:cs typeface="Libre Franklin"/>
                <a:sym typeface="Libre Franklin"/>
              </a:rPr>
              <a:t>                   </a:t>
            </a:r>
            <a:r>
              <a:rPr lang="en-US" sz="2400">
                <a:solidFill>
                  <a:schemeClr val="dk1"/>
                </a:solidFill>
                <a:latin typeface="Libre Franklin"/>
                <a:ea typeface="Libre Franklin"/>
                <a:cs typeface="Libre Franklin"/>
                <a:sym typeface="Libre Franklin"/>
              </a:rPr>
              <a:t>E</a:t>
            </a:r>
            <a:r>
              <a:rPr baseline="-25000" lang="en-US" sz="2400">
                <a:solidFill>
                  <a:schemeClr val="dk1"/>
                </a:solidFill>
                <a:latin typeface="Libre Franklin"/>
                <a:ea typeface="Libre Franklin"/>
                <a:cs typeface="Libre Franklin"/>
                <a:sym typeface="Libre Franklin"/>
              </a:rPr>
              <a:t>1</a:t>
            </a:r>
            <a:r>
              <a:rPr lang="en-US" sz="2400">
                <a:solidFill>
                  <a:schemeClr val="dk1"/>
                </a:solidFill>
                <a:latin typeface="Libre Franklin"/>
                <a:ea typeface="Libre Franklin"/>
                <a:cs typeface="Libre Franklin"/>
                <a:sym typeface="Libre Franklin"/>
              </a:rPr>
              <a:t> represents the first ionisation energy</a:t>
            </a:r>
            <a:endParaRPr sz="2400">
              <a:solidFill>
                <a:schemeClr val="dk1"/>
              </a:solidFill>
              <a:latin typeface="Libre Franklin"/>
              <a:ea typeface="Libre Franklin"/>
              <a:cs typeface="Libre Franklin"/>
              <a:sym typeface="Libre Franklin"/>
            </a:endParaRPr>
          </a:p>
        </p:txBody>
      </p:sp>
      <p:sp>
        <p:nvSpPr>
          <p:cNvPr id="119" name="Google Shape;119;p3"/>
          <p:cNvSpPr txBox="1"/>
          <p:nvPr/>
        </p:nvSpPr>
        <p:spPr>
          <a:xfrm>
            <a:off x="5139377" y="3683768"/>
            <a:ext cx="5945178" cy="584775"/>
          </a:xfrm>
          <a:prstGeom prst="rect">
            <a:avLst/>
          </a:prstGeom>
          <a:solidFill>
            <a:srgbClr val="FFFFFF"/>
          </a:solidFill>
          <a:ln cap="flat" cmpd="sng" w="25400">
            <a:solidFill>
              <a:schemeClr val="l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rgbClr val="FF0000"/>
                </a:solidFill>
                <a:latin typeface="Libre Franklin"/>
                <a:ea typeface="Libre Franklin"/>
                <a:cs typeface="Libre Franklin"/>
                <a:sym typeface="Libre Franklin"/>
              </a:rPr>
              <a:t>M    +   Energy   →   M</a:t>
            </a:r>
            <a:r>
              <a:rPr b="1" baseline="30000" lang="en-US" sz="3200">
                <a:solidFill>
                  <a:srgbClr val="FF0000"/>
                </a:solidFill>
                <a:latin typeface="Libre Franklin"/>
                <a:ea typeface="Libre Franklin"/>
                <a:cs typeface="Libre Franklin"/>
                <a:sym typeface="Libre Franklin"/>
              </a:rPr>
              <a:t>+</a:t>
            </a:r>
            <a:r>
              <a:rPr b="1" lang="en-US" sz="3200">
                <a:solidFill>
                  <a:srgbClr val="FF0000"/>
                </a:solidFill>
                <a:latin typeface="Libre Franklin"/>
                <a:ea typeface="Libre Franklin"/>
                <a:cs typeface="Libre Franklin"/>
                <a:sym typeface="Libre Franklin"/>
              </a:rPr>
              <a:t>   +   e</a:t>
            </a:r>
            <a:r>
              <a:rPr b="1" baseline="30000" lang="en-US" sz="3200">
                <a:solidFill>
                  <a:srgbClr val="FF0000"/>
                </a:solidFill>
                <a:latin typeface="Libre Franklin"/>
                <a:ea typeface="Libre Franklin"/>
                <a:cs typeface="Libre Franklin"/>
                <a:sym typeface="Libre Franklin"/>
              </a:rPr>
              <a:t>-</a:t>
            </a:r>
            <a:endParaRPr/>
          </a:p>
        </p:txBody>
      </p:sp>
      <p:pic>
        <p:nvPicPr>
          <p:cNvPr descr="mage result for ionisation" id="120" name="Google Shape;120;p3"/>
          <p:cNvPicPr preferRelativeResize="0"/>
          <p:nvPr/>
        </p:nvPicPr>
        <p:blipFill rotWithShape="1">
          <a:blip r:embed="rId3">
            <a:alphaModFix/>
          </a:blip>
          <a:srcRect b="0" l="0" r="0" t="0"/>
          <a:stretch/>
        </p:blipFill>
        <p:spPr>
          <a:xfrm>
            <a:off x="1784031" y="3683768"/>
            <a:ext cx="2997319" cy="27502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pic>
        <p:nvPicPr>
          <p:cNvPr id="125" name="Google Shape;125;p4"/>
          <p:cNvPicPr preferRelativeResize="0"/>
          <p:nvPr/>
        </p:nvPicPr>
        <p:blipFill rotWithShape="1">
          <a:blip r:embed="rId3">
            <a:alphaModFix/>
          </a:blip>
          <a:srcRect b="4940" l="0" r="0" t="0"/>
          <a:stretch/>
        </p:blipFill>
        <p:spPr>
          <a:xfrm>
            <a:off x="4244706" y="1338090"/>
            <a:ext cx="7360804" cy="4373208"/>
          </a:xfrm>
          <a:prstGeom prst="rect">
            <a:avLst/>
          </a:prstGeom>
          <a:noFill/>
          <a:ln>
            <a:noFill/>
          </a:ln>
        </p:spPr>
      </p:pic>
      <p:sp>
        <p:nvSpPr>
          <p:cNvPr id="126" name="Google Shape;126;p4"/>
          <p:cNvSpPr txBox="1"/>
          <p:nvPr>
            <p:ph type="title"/>
          </p:nvPr>
        </p:nvSpPr>
        <p:spPr>
          <a:xfrm>
            <a:off x="575894" y="729658"/>
            <a:ext cx="11029616" cy="54397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600"/>
              <a:buFont typeface="Century Schoolbook"/>
              <a:buNone/>
            </a:pPr>
            <a:r>
              <a:rPr lang="en-US"/>
              <a:t>2. FIRST IONISATION ENERGY</a:t>
            </a:r>
            <a:endParaRPr/>
          </a:p>
        </p:txBody>
      </p:sp>
      <p:sp>
        <p:nvSpPr>
          <p:cNvPr id="127" name="Google Shape;127;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8" name="Google Shape;128;p4"/>
          <p:cNvSpPr/>
          <p:nvPr/>
        </p:nvSpPr>
        <p:spPr>
          <a:xfrm>
            <a:off x="371475" y="1273629"/>
            <a:ext cx="6096000" cy="2251065"/>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What is the trend: </a:t>
            </a:r>
            <a:endParaRPr/>
          </a:p>
          <a:p>
            <a:pPr indent="-285750" lvl="1" marL="74295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Down a group?</a:t>
            </a:r>
            <a:endParaRPr/>
          </a:p>
          <a:p>
            <a:pPr indent="-285750" lvl="1" marL="74295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Across a period?</a:t>
            </a:r>
            <a:endParaRPr/>
          </a:p>
          <a:p>
            <a:pPr indent="-285750" lvl="1" marL="74295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Through the table as a whole?</a:t>
            </a:r>
            <a:endParaRPr b="0" i="0" sz="2400" u="none" cap="none" strike="noStrike">
              <a:solidFill>
                <a:schemeClr val="dk1"/>
              </a:solidFill>
              <a:latin typeface="Calibri"/>
              <a:ea typeface="Calibri"/>
              <a:cs typeface="Calibri"/>
              <a:sym typeface="Calibri"/>
            </a:endParaRPr>
          </a:p>
        </p:txBody>
      </p:sp>
      <p:sp>
        <p:nvSpPr>
          <p:cNvPr id="129" name="Google Shape;129;p4"/>
          <p:cNvSpPr txBox="1"/>
          <p:nvPr/>
        </p:nvSpPr>
        <p:spPr>
          <a:xfrm>
            <a:off x="171450" y="6348714"/>
            <a:ext cx="1038685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Reference: https://www.webelements.com/periodicity/ionis_energy_1/</a:t>
            </a:r>
            <a:endParaRPr sz="1800">
              <a:solidFill>
                <a:schemeClr val="dk1"/>
              </a:solidFill>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title"/>
          </p:nvPr>
        </p:nvSpPr>
        <p:spPr>
          <a:xfrm>
            <a:off x="575894" y="729658"/>
            <a:ext cx="11029616" cy="54397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600"/>
              <a:buFont typeface="Century Schoolbook"/>
              <a:buNone/>
            </a:pPr>
            <a:r>
              <a:rPr lang="en-US"/>
              <a:t>2. FIRST IONISATION ENERGY</a:t>
            </a:r>
            <a:endParaRPr/>
          </a:p>
        </p:txBody>
      </p:sp>
      <p:sp>
        <p:nvSpPr>
          <p:cNvPr id="135" name="Google Shape;135;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6" name="Google Shape;136;p5"/>
          <p:cNvPicPr preferRelativeResize="0"/>
          <p:nvPr/>
        </p:nvPicPr>
        <p:blipFill rotWithShape="1">
          <a:blip r:embed="rId3">
            <a:alphaModFix/>
          </a:blip>
          <a:srcRect b="0" l="10143" r="30567" t="0"/>
          <a:stretch/>
        </p:blipFill>
        <p:spPr>
          <a:xfrm rot="5400000">
            <a:off x="4780624" y="-266953"/>
            <a:ext cx="3722937" cy="8884924"/>
          </a:xfrm>
          <a:prstGeom prst="rect">
            <a:avLst/>
          </a:prstGeom>
          <a:noFill/>
          <a:ln>
            <a:noFill/>
          </a:ln>
        </p:spPr>
      </p:pic>
      <p:sp>
        <p:nvSpPr>
          <p:cNvPr id="137" name="Google Shape;137;p5"/>
          <p:cNvSpPr/>
          <p:nvPr/>
        </p:nvSpPr>
        <p:spPr>
          <a:xfrm rot="5400000">
            <a:off x="403029" y="4183287"/>
            <a:ext cx="3184986" cy="349691"/>
          </a:xfrm>
          <a:prstGeom prst="rightArrow">
            <a:avLst>
              <a:gd fmla="val 50000" name="adj1"/>
              <a:gd fmla="val 50000" name="adj2"/>
            </a:avLst>
          </a:prstGeom>
          <a:solidFill>
            <a:schemeClr val="accent1"/>
          </a:solidFill>
          <a:ln cap="rnd" cmpd="sng" w="22225">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38" name="Google Shape;138;p5"/>
          <p:cNvSpPr txBox="1"/>
          <p:nvPr/>
        </p:nvSpPr>
        <p:spPr>
          <a:xfrm rot="5400000">
            <a:off x="-647439" y="4635865"/>
            <a:ext cx="4122444" cy="4924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70C0"/>
                </a:solidFill>
                <a:latin typeface="Libre Franklin"/>
                <a:ea typeface="Libre Franklin"/>
                <a:cs typeface="Libre Franklin"/>
                <a:sym typeface="Libre Franklin"/>
              </a:rPr>
              <a:t>Ionisation energy decreasing</a:t>
            </a:r>
            <a:endParaRPr sz="2000">
              <a:solidFill>
                <a:srgbClr val="0070C0"/>
              </a:solidFill>
              <a:latin typeface="Libre Franklin"/>
              <a:ea typeface="Libre Franklin"/>
              <a:cs typeface="Libre Franklin"/>
              <a:sym typeface="Libre Franklin"/>
            </a:endParaRPr>
          </a:p>
        </p:txBody>
      </p:sp>
      <p:sp>
        <p:nvSpPr>
          <p:cNvPr id="139" name="Google Shape;139;p5"/>
          <p:cNvSpPr/>
          <p:nvPr/>
        </p:nvSpPr>
        <p:spPr>
          <a:xfrm>
            <a:off x="3042434" y="1918575"/>
            <a:ext cx="7439338" cy="447383"/>
          </a:xfrm>
          <a:prstGeom prst="rightArrow">
            <a:avLst>
              <a:gd fmla="val 50000" name="adj1"/>
              <a:gd fmla="val 50000" name="adj2"/>
            </a:avLst>
          </a:prstGeom>
          <a:solidFill>
            <a:srgbClr val="FF0000"/>
          </a:solidFill>
          <a:ln cap="rnd" cmpd="sng" w="22225">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
        <p:nvSpPr>
          <p:cNvPr id="140" name="Google Shape;140;p5"/>
          <p:cNvSpPr txBox="1"/>
          <p:nvPr/>
        </p:nvSpPr>
        <p:spPr>
          <a:xfrm>
            <a:off x="5093583" y="1396047"/>
            <a:ext cx="431765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FF0000"/>
                </a:solidFill>
                <a:latin typeface="Libre Franklin"/>
                <a:ea typeface="Libre Franklin"/>
                <a:cs typeface="Libre Franklin"/>
                <a:sym typeface="Libre Franklin"/>
              </a:rPr>
              <a:t>Ionisation energy increasing</a:t>
            </a:r>
            <a:endParaRPr sz="2000">
              <a:solidFill>
                <a:srgbClr val="FF0000"/>
              </a:solidFill>
              <a:latin typeface="Libre Franklin"/>
              <a:ea typeface="Libre Franklin"/>
              <a:cs typeface="Libre Franklin"/>
              <a:sym typeface="Libre Franklin"/>
            </a:endParaRPr>
          </a:p>
        </p:txBody>
      </p:sp>
      <p:sp>
        <p:nvSpPr>
          <p:cNvPr id="141" name="Google Shape;141;p5"/>
          <p:cNvSpPr/>
          <p:nvPr/>
        </p:nvSpPr>
        <p:spPr>
          <a:xfrm rot="-1015512">
            <a:off x="2666713" y="4387349"/>
            <a:ext cx="7439338" cy="447383"/>
          </a:xfrm>
          <a:prstGeom prst="rightArrow">
            <a:avLst>
              <a:gd fmla="val 50000" name="adj1"/>
              <a:gd fmla="val 50000" name="adj2"/>
            </a:avLst>
          </a:prstGeom>
          <a:solidFill>
            <a:srgbClr val="FFC000"/>
          </a:solidFill>
          <a:ln cap="rnd" cmpd="sng" w="2222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ibre Franklin"/>
              <a:ea typeface="Libre Franklin"/>
              <a:cs typeface="Libre Franklin"/>
              <a:sym typeface="Libre Frankli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type="title"/>
          </p:nvPr>
        </p:nvSpPr>
        <p:spPr>
          <a:xfrm>
            <a:off x="575894" y="729658"/>
            <a:ext cx="11029616" cy="54397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600"/>
              <a:buFont typeface="Century Schoolbook"/>
              <a:buNone/>
            </a:pPr>
            <a:r>
              <a:rPr lang="en-US"/>
              <a:t>2. FIRST IONISATION ENERGY</a:t>
            </a:r>
            <a:endParaRPr/>
          </a:p>
        </p:txBody>
      </p:sp>
      <p:sp>
        <p:nvSpPr>
          <p:cNvPr id="147" name="Google Shape;1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8" name="Google Shape;148;p6"/>
          <p:cNvSpPr txBox="1"/>
          <p:nvPr/>
        </p:nvSpPr>
        <p:spPr>
          <a:xfrm>
            <a:off x="488498" y="1514139"/>
            <a:ext cx="11449502" cy="4195481"/>
          </a:xfrm>
          <a:prstGeom prst="rect">
            <a:avLst/>
          </a:prstGeom>
          <a:noFill/>
          <a:ln>
            <a:noFill/>
          </a:ln>
        </p:spPr>
        <p:txBody>
          <a:bodyPr anchorCtr="0" anchor="t" bIns="45700" lIns="91425" spcFirstLastPara="1" rIns="91425" wrap="square" tIns="45700">
            <a:noAutofit/>
          </a:bodyPr>
          <a:lstStyle/>
          <a:p>
            <a:pPr indent="-306000" lvl="0" marL="306000" marR="0" rtl="0" algn="l">
              <a:lnSpc>
                <a:spcPct val="110000"/>
              </a:lnSpc>
              <a:spcBef>
                <a:spcPts val="0"/>
              </a:spcBef>
              <a:spcAft>
                <a:spcPts val="0"/>
              </a:spcAft>
              <a:buClr>
                <a:schemeClr val="accent1"/>
              </a:buClr>
              <a:buSzPts val="2208"/>
              <a:buFont typeface="Noto Sans Symbols"/>
              <a:buChar char="◼"/>
            </a:pPr>
            <a:r>
              <a:rPr lang="en-US" sz="2400">
                <a:solidFill>
                  <a:schemeClr val="dk1"/>
                </a:solidFill>
                <a:latin typeface="Calibri"/>
                <a:ea typeface="Calibri"/>
                <a:cs typeface="Calibri"/>
                <a:sym typeface="Calibri"/>
              </a:rPr>
              <a:t>Ionisation Energy is directly related to Atomic radii.  This is because the energy is used to remove an electron, from the outer shell of the atom, must overcome its attraction to the nucleus, and this is related to its distance away (radius).</a:t>
            </a:r>
            <a:endParaRPr/>
          </a:p>
          <a:p>
            <a:pPr indent="-306000" lvl="0" marL="306000" marR="0" rtl="0" algn="l">
              <a:lnSpc>
                <a:spcPct val="110000"/>
              </a:lnSpc>
              <a:spcBef>
                <a:spcPts val="1080"/>
              </a:spcBef>
              <a:spcAft>
                <a:spcPts val="0"/>
              </a:spcAft>
              <a:buClr>
                <a:schemeClr val="accent1"/>
              </a:buClr>
              <a:buSzPts val="2208"/>
              <a:buFont typeface="Noto Sans Symbols"/>
              <a:buChar char="◼"/>
            </a:pPr>
            <a:r>
              <a:rPr lang="en-US" sz="2400">
                <a:solidFill>
                  <a:schemeClr val="dk1"/>
                </a:solidFill>
                <a:latin typeface="Calibri"/>
                <a:ea typeface="Calibri"/>
                <a:cs typeface="Calibri"/>
                <a:sym typeface="Calibri"/>
              </a:rPr>
              <a:t>As with Atomic radii we need to consider two concepts:</a:t>
            </a:r>
            <a:endParaRPr/>
          </a:p>
          <a:p>
            <a:pPr indent="-457200" lvl="2" marL="1051200" marR="0" rtl="0" algn="l">
              <a:spcBef>
                <a:spcPts val="1080"/>
              </a:spcBef>
              <a:spcAft>
                <a:spcPts val="0"/>
              </a:spcAft>
              <a:buClr>
                <a:schemeClr val="accent1"/>
              </a:buClr>
              <a:buSzPts val="2208"/>
              <a:buFont typeface="Century Schoolbook"/>
              <a:buAutoNum type="arabicPeriod"/>
            </a:pPr>
            <a:r>
              <a:rPr b="0" i="0" lang="en-US" sz="2400" u="none" cap="none" strike="noStrike">
                <a:solidFill>
                  <a:schemeClr val="dk1"/>
                </a:solidFill>
                <a:latin typeface="Calibri"/>
                <a:ea typeface="Calibri"/>
                <a:cs typeface="Calibri"/>
                <a:sym typeface="Calibri"/>
              </a:rPr>
              <a:t>Principal Quantum Number (n)</a:t>
            </a:r>
            <a:endParaRPr/>
          </a:p>
          <a:p>
            <a:pPr indent="-457200" lvl="2" marL="1051200" marR="0" rtl="0" algn="l">
              <a:spcBef>
                <a:spcPts val="1080"/>
              </a:spcBef>
              <a:spcAft>
                <a:spcPts val="0"/>
              </a:spcAft>
              <a:buClr>
                <a:schemeClr val="accent1"/>
              </a:buClr>
              <a:buSzPts val="2208"/>
              <a:buFont typeface="Century Schoolbook"/>
              <a:buAutoNum type="arabicPeriod"/>
            </a:pPr>
            <a:r>
              <a:rPr b="0" i="0" lang="en-US" sz="2400" u="none" cap="none" strike="noStrike">
                <a:solidFill>
                  <a:schemeClr val="dk1"/>
                </a:solidFill>
                <a:latin typeface="Calibri"/>
                <a:ea typeface="Calibri"/>
                <a:cs typeface="Calibri"/>
                <a:sym typeface="Calibri"/>
              </a:rPr>
              <a:t>Effective nuclear charge (Z</a:t>
            </a:r>
            <a:r>
              <a:rPr b="0" baseline="-25000" i="0" lang="en-US" sz="2400" u="none" cap="none" strike="noStrike">
                <a:solidFill>
                  <a:schemeClr val="dk1"/>
                </a:solidFill>
                <a:latin typeface="Calibri"/>
                <a:ea typeface="Calibri"/>
                <a:cs typeface="Calibri"/>
                <a:sym typeface="Calibri"/>
              </a:rPr>
              <a:t>eff</a:t>
            </a:r>
            <a:r>
              <a:rPr b="0" i="0" lang="en-US" sz="2400" u="none" cap="none" strike="noStrike">
                <a:solidFill>
                  <a:schemeClr val="dk1"/>
                </a:solidFill>
                <a:latin typeface="Calibri"/>
                <a:ea typeface="Calibri"/>
                <a:cs typeface="Calibri"/>
                <a:sym typeface="Calibri"/>
              </a:rPr>
              <a:t>)</a:t>
            </a:r>
            <a:endParaRPr/>
          </a:p>
          <a:p>
            <a:pPr indent="-306000" lvl="0" marL="306000" marR="0" rtl="0" algn="l">
              <a:lnSpc>
                <a:spcPct val="110000"/>
              </a:lnSpc>
              <a:spcBef>
                <a:spcPts val="1080"/>
              </a:spcBef>
              <a:spcAft>
                <a:spcPts val="0"/>
              </a:spcAft>
              <a:buClr>
                <a:schemeClr val="accent1"/>
              </a:buClr>
              <a:buSzPts val="2208"/>
              <a:buFont typeface="Noto Sans Symbols"/>
              <a:buChar char="◼"/>
            </a:pPr>
            <a:r>
              <a:rPr lang="en-US" sz="2400">
                <a:solidFill>
                  <a:schemeClr val="dk1"/>
                </a:solidFill>
                <a:latin typeface="Calibri"/>
                <a:ea typeface="Calibri"/>
                <a:cs typeface="Calibri"/>
                <a:sym typeface="Calibri"/>
              </a:rPr>
              <a:t>These two factors can be used to explain the observed Periodic Trend.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type="title"/>
          </p:nvPr>
        </p:nvSpPr>
        <p:spPr>
          <a:xfrm>
            <a:off x="575894" y="729658"/>
            <a:ext cx="11029616" cy="54397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600"/>
              <a:buFont typeface="Century Schoolbook"/>
              <a:buNone/>
            </a:pPr>
            <a:r>
              <a:rPr lang="en-US"/>
              <a:t>2. FIRST IONISATION ENERGY</a:t>
            </a:r>
            <a:endParaRPr/>
          </a:p>
        </p:txBody>
      </p:sp>
      <p:sp>
        <p:nvSpPr>
          <p:cNvPr id="154" name="Google Shape;154;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5" name="Google Shape;155;p7"/>
          <p:cNvSpPr txBox="1"/>
          <p:nvPr/>
        </p:nvSpPr>
        <p:spPr>
          <a:xfrm>
            <a:off x="279650" y="1472706"/>
            <a:ext cx="11325860" cy="4655636"/>
          </a:xfrm>
          <a:prstGeom prst="rect">
            <a:avLst/>
          </a:prstGeom>
          <a:noFill/>
          <a:ln>
            <a:noFill/>
          </a:ln>
        </p:spPr>
        <p:txBody>
          <a:bodyPr anchorCtr="0" anchor="t" bIns="45700" lIns="91425" spcFirstLastPara="1" rIns="91425" wrap="square" tIns="45700">
            <a:noAutofit/>
          </a:bodyPr>
          <a:lstStyle/>
          <a:p>
            <a:pPr indent="-306000" lvl="0" marL="306000" marR="0" rtl="0" algn="l">
              <a:lnSpc>
                <a:spcPct val="150000"/>
              </a:lnSpc>
              <a:spcBef>
                <a:spcPts val="0"/>
              </a:spcBef>
              <a:spcAft>
                <a:spcPts val="0"/>
              </a:spcAft>
              <a:buClr>
                <a:schemeClr val="accent1"/>
              </a:buClr>
              <a:buSzPts val="2208"/>
              <a:buFont typeface="Noto Sans Symbols"/>
              <a:buChar char="◼"/>
            </a:pPr>
            <a:r>
              <a:rPr lang="en-US" sz="2400">
                <a:solidFill>
                  <a:srgbClr val="3F3F3F"/>
                </a:solidFill>
                <a:latin typeface="Calibri"/>
                <a:ea typeface="Calibri"/>
                <a:cs typeface="Calibri"/>
                <a:sym typeface="Calibri"/>
              </a:rPr>
              <a:t>Group Trend – As you go </a:t>
            </a:r>
            <a:r>
              <a:rPr lang="en-US" sz="2400">
                <a:solidFill>
                  <a:schemeClr val="accent2"/>
                </a:solidFill>
                <a:latin typeface="Calibri"/>
                <a:ea typeface="Calibri"/>
                <a:cs typeface="Calibri"/>
                <a:sym typeface="Calibri"/>
              </a:rPr>
              <a:t>down a column</a:t>
            </a:r>
            <a:r>
              <a:rPr lang="en-US" sz="2400">
                <a:solidFill>
                  <a:srgbClr val="3F3F3F"/>
                </a:solidFill>
                <a:latin typeface="Calibri"/>
                <a:ea typeface="Calibri"/>
                <a:cs typeface="Calibri"/>
                <a:sym typeface="Calibri"/>
              </a:rPr>
              <a:t>, </a:t>
            </a:r>
            <a:r>
              <a:rPr lang="en-US" sz="2400">
                <a:solidFill>
                  <a:srgbClr val="FF3300"/>
                </a:solidFill>
                <a:latin typeface="Calibri"/>
                <a:ea typeface="Calibri"/>
                <a:cs typeface="Calibri"/>
                <a:sym typeface="Calibri"/>
              </a:rPr>
              <a:t>ionization energy decreases</a:t>
            </a:r>
            <a:endParaRPr/>
          </a:p>
          <a:p>
            <a:pPr indent="-306000" lvl="0" marL="306000" marR="0" rtl="0" algn="l">
              <a:lnSpc>
                <a:spcPct val="150000"/>
              </a:lnSpc>
              <a:spcBef>
                <a:spcPts val="1080"/>
              </a:spcBef>
              <a:spcAft>
                <a:spcPts val="0"/>
              </a:spcAft>
              <a:buClr>
                <a:schemeClr val="accent1"/>
              </a:buClr>
              <a:buSzPts val="2208"/>
              <a:buFont typeface="Noto Sans Symbols"/>
              <a:buChar char="◼"/>
            </a:pPr>
            <a:r>
              <a:rPr lang="en-US" sz="2400">
                <a:solidFill>
                  <a:srgbClr val="3F3F3F"/>
                </a:solidFill>
                <a:latin typeface="Calibri"/>
                <a:ea typeface="Calibri"/>
                <a:cs typeface="Calibri"/>
                <a:sym typeface="Calibri"/>
              </a:rPr>
              <a:t>Period Trend – As you go </a:t>
            </a:r>
            <a:r>
              <a:rPr lang="en-US" sz="2400">
                <a:solidFill>
                  <a:schemeClr val="accent2"/>
                </a:solidFill>
                <a:latin typeface="Calibri"/>
                <a:ea typeface="Calibri"/>
                <a:cs typeface="Calibri"/>
                <a:sym typeface="Calibri"/>
              </a:rPr>
              <a:t>across a period</a:t>
            </a:r>
            <a:r>
              <a:rPr lang="en-US" sz="2400">
                <a:solidFill>
                  <a:srgbClr val="3F3F3F"/>
                </a:solidFill>
                <a:latin typeface="Calibri"/>
                <a:ea typeface="Calibri"/>
                <a:cs typeface="Calibri"/>
                <a:sym typeface="Calibri"/>
              </a:rPr>
              <a:t> (L to R), </a:t>
            </a:r>
            <a:r>
              <a:rPr lang="en-US" sz="2400">
                <a:solidFill>
                  <a:srgbClr val="FF3300"/>
                </a:solidFill>
                <a:latin typeface="Calibri"/>
                <a:ea typeface="Calibri"/>
                <a:cs typeface="Calibri"/>
                <a:sym typeface="Calibri"/>
              </a:rPr>
              <a:t>ionization energy increases</a:t>
            </a:r>
            <a:endParaRPr/>
          </a:p>
          <a:p>
            <a:pPr indent="-306000" lvl="0" marL="306000" marR="0" rtl="0" algn="l">
              <a:lnSpc>
                <a:spcPct val="150000"/>
              </a:lnSpc>
              <a:spcBef>
                <a:spcPts val="1080"/>
              </a:spcBef>
              <a:spcAft>
                <a:spcPts val="0"/>
              </a:spcAft>
              <a:buClr>
                <a:schemeClr val="accent1"/>
              </a:buClr>
              <a:buSzPts val="2208"/>
              <a:buFont typeface="Noto Sans Symbols"/>
              <a:buChar char="◼"/>
            </a:pPr>
            <a:r>
              <a:rPr lang="en-US" sz="2400">
                <a:solidFill>
                  <a:srgbClr val="3F3F3F"/>
                </a:solidFill>
                <a:latin typeface="Calibri"/>
                <a:ea typeface="Calibri"/>
                <a:cs typeface="Calibri"/>
                <a:sym typeface="Calibri"/>
              </a:rPr>
              <a:t>Table Trend – As you go </a:t>
            </a:r>
            <a:r>
              <a:rPr lang="en-US" sz="2400">
                <a:solidFill>
                  <a:schemeClr val="accent2"/>
                </a:solidFill>
                <a:latin typeface="Calibri"/>
                <a:ea typeface="Calibri"/>
                <a:cs typeface="Calibri"/>
                <a:sym typeface="Calibri"/>
              </a:rPr>
              <a:t>bottom right to top left</a:t>
            </a:r>
            <a:r>
              <a:rPr lang="en-US" sz="2400">
                <a:solidFill>
                  <a:srgbClr val="3F3F3F"/>
                </a:solidFill>
                <a:latin typeface="Calibri"/>
                <a:ea typeface="Calibri"/>
                <a:cs typeface="Calibri"/>
                <a:sym typeface="Calibri"/>
              </a:rPr>
              <a:t> (diagonal), </a:t>
            </a:r>
            <a:r>
              <a:rPr lang="en-US" sz="2400">
                <a:solidFill>
                  <a:srgbClr val="FF3300"/>
                </a:solidFill>
                <a:latin typeface="Calibri"/>
                <a:ea typeface="Calibri"/>
                <a:cs typeface="Calibri"/>
                <a:sym typeface="Calibri"/>
              </a:rPr>
              <a:t>ionization energy increases</a:t>
            </a:r>
            <a:endParaRPr/>
          </a:p>
          <a:p>
            <a:pPr indent="-165792" lvl="0" marL="306000" marR="0" rtl="0" algn="l">
              <a:lnSpc>
                <a:spcPct val="150000"/>
              </a:lnSpc>
              <a:spcBef>
                <a:spcPts val="1080"/>
              </a:spcBef>
              <a:spcAft>
                <a:spcPts val="0"/>
              </a:spcAft>
              <a:buClr>
                <a:schemeClr val="accent1"/>
              </a:buClr>
              <a:buSzPts val="2208"/>
              <a:buFont typeface="Noto Sans Symbols"/>
              <a:buNone/>
            </a:pPr>
            <a:r>
              <a:t/>
            </a:r>
            <a:endParaRPr sz="2400">
              <a:solidFill>
                <a:srgbClr val="FF33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8"/>
          <p:cNvSpPr txBox="1"/>
          <p:nvPr>
            <p:ph type="title"/>
          </p:nvPr>
        </p:nvSpPr>
        <p:spPr>
          <a:xfrm>
            <a:off x="575894" y="729658"/>
            <a:ext cx="11029616" cy="54397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600"/>
              <a:buFont typeface="Century Schoolbook"/>
              <a:buNone/>
            </a:pPr>
            <a:r>
              <a:rPr lang="en-US"/>
              <a:t>2. FIRST IONISATION ENERGY</a:t>
            </a:r>
            <a:endParaRPr/>
          </a:p>
        </p:txBody>
      </p:sp>
      <p:sp>
        <p:nvSpPr>
          <p:cNvPr id="161" name="Google Shape;161;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2" name="Google Shape;162;p8"/>
          <p:cNvSpPr txBox="1"/>
          <p:nvPr/>
        </p:nvSpPr>
        <p:spPr>
          <a:xfrm>
            <a:off x="279650" y="1472706"/>
            <a:ext cx="7309870" cy="4655636"/>
          </a:xfrm>
          <a:prstGeom prst="rect">
            <a:avLst/>
          </a:prstGeom>
          <a:noFill/>
          <a:ln>
            <a:noFill/>
          </a:ln>
        </p:spPr>
        <p:txBody>
          <a:bodyPr anchorCtr="0" anchor="t" bIns="45700" lIns="91425" spcFirstLastPara="1" rIns="91425" wrap="square" tIns="45700">
            <a:noAutofit/>
          </a:bodyPr>
          <a:lstStyle/>
          <a:p>
            <a:pPr indent="-306000" lvl="0" marL="306000" marR="0" rtl="0" algn="l">
              <a:lnSpc>
                <a:spcPct val="150000"/>
              </a:lnSpc>
              <a:spcBef>
                <a:spcPts val="0"/>
              </a:spcBef>
              <a:spcAft>
                <a:spcPts val="0"/>
              </a:spcAft>
              <a:buClr>
                <a:schemeClr val="accent1"/>
              </a:buClr>
              <a:buSzPts val="2208"/>
              <a:buFont typeface="Noto Sans Symbols"/>
              <a:buChar char="◼"/>
            </a:pPr>
            <a:r>
              <a:rPr lang="en-US" sz="2400">
                <a:solidFill>
                  <a:srgbClr val="3F3F3F"/>
                </a:solidFill>
                <a:latin typeface="Calibri"/>
                <a:ea typeface="Calibri"/>
                <a:cs typeface="Calibri"/>
                <a:sym typeface="Calibri"/>
              </a:rPr>
              <a:t>Group Trend – As you go </a:t>
            </a:r>
            <a:r>
              <a:rPr lang="en-US" sz="2400">
                <a:solidFill>
                  <a:schemeClr val="accent2"/>
                </a:solidFill>
                <a:latin typeface="Calibri"/>
                <a:ea typeface="Calibri"/>
                <a:cs typeface="Calibri"/>
                <a:sym typeface="Calibri"/>
              </a:rPr>
              <a:t>down a column</a:t>
            </a:r>
            <a:r>
              <a:rPr lang="en-US" sz="2400">
                <a:solidFill>
                  <a:srgbClr val="3F3F3F"/>
                </a:solidFill>
                <a:latin typeface="Calibri"/>
                <a:ea typeface="Calibri"/>
                <a:cs typeface="Calibri"/>
                <a:sym typeface="Calibri"/>
              </a:rPr>
              <a:t>, </a:t>
            </a:r>
            <a:r>
              <a:rPr lang="en-US" sz="2400">
                <a:solidFill>
                  <a:srgbClr val="FF3300"/>
                </a:solidFill>
                <a:latin typeface="Calibri"/>
                <a:ea typeface="Calibri"/>
                <a:cs typeface="Calibri"/>
                <a:sym typeface="Calibri"/>
              </a:rPr>
              <a:t>ionization energy decreases</a:t>
            </a:r>
            <a:endParaRPr/>
          </a:p>
          <a:p>
            <a:pPr indent="-306000" lvl="1" marL="630000" marR="0" rtl="0" algn="l">
              <a:lnSpc>
                <a:spcPct val="150000"/>
              </a:lnSpc>
              <a:spcBef>
                <a:spcPts val="1080"/>
              </a:spcBef>
              <a:spcAft>
                <a:spcPts val="0"/>
              </a:spcAft>
              <a:buClr>
                <a:schemeClr val="accent1"/>
              </a:buClr>
              <a:buSzPts val="2208"/>
              <a:buFont typeface="Noto Sans Symbols"/>
              <a:buChar char="⮚"/>
            </a:pPr>
            <a:r>
              <a:rPr b="0" i="0" lang="en-US" sz="2400" u="none" cap="none" strike="noStrike">
                <a:solidFill>
                  <a:srgbClr val="3F3F3F"/>
                </a:solidFill>
                <a:latin typeface="Calibri"/>
                <a:ea typeface="Calibri"/>
                <a:cs typeface="Calibri"/>
                <a:sym typeface="Calibri"/>
              </a:rPr>
              <a:t>As you go down, atomic radius is increasing (due to adding shells, n), this increases the distance so lowering the attraction and making it easier to remove an e</a:t>
            </a:r>
            <a:r>
              <a:rPr b="0" baseline="30000" i="0" lang="en-US" sz="2400" u="none" cap="none" strike="noStrike">
                <a:solidFill>
                  <a:srgbClr val="3F3F3F"/>
                </a:solidFill>
                <a:latin typeface="Calibri"/>
                <a:ea typeface="Calibri"/>
                <a:cs typeface="Calibri"/>
                <a:sym typeface="Calibri"/>
              </a:rPr>
              <a:t>-</a:t>
            </a:r>
            <a:endParaRPr/>
          </a:p>
          <a:p>
            <a:pPr indent="-306000" lvl="1" marL="630000" marR="0" rtl="0" algn="l">
              <a:lnSpc>
                <a:spcPct val="150000"/>
              </a:lnSpc>
              <a:spcBef>
                <a:spcPts val="1080"/>
              </a:spcBef>
              <a:spcAft>
                <a:spcPts val="0"/>
              </a:spcAft>
              <a:buClr>
                <a:schemeClr val="accent1"/>
              </a:buClr>
              <a:buSzPts val="2208"/>
              <a:buFont typeface="Noto Sans Symbols"/>
              <a:buChar char="⮚"/>
            </a:pPr>
            <a:r>
              <a:rPr b="0" i="0" lang="en-US" sz="2400" u="none" cap="none" strike="noStrike">
                <a:solidFill>
                  <a:srgbClr val="3F3F3F"/>
                </a:solidFill>
                <a:latin typeface="Calibri"/>
                <a:ea typeface="Calibri"/>
                <a:cs typeface="Calibri"/>
                <a:sym typeface="Calibri"/>
              </a:rPr>
              <a:t>the shielding effect is also greater as you go down a group</a:t>
            </a:r>
            <a:endParaRPr/>
          </a:p>
          <a:p>
            <a:pPr indent="0" lvl="1" marL="324000" marR="0" rtl="0" algn="l">
              <a:lnSpc>
                <a:spcPct val="150000"/>
              </a:lnSpc>
              <a:spcBef>
                <a:spcPts val="1080"/>
              </a:spcBef>
              <a:spcAft>
                <a:spcPts val="0"/>
              </a:spcAft>
              <a:buClr>
                <a:schemeClr val="accent1"/>
              </a:buClr>
              <a:buSzPts val="2208"/>
              <a:buFont typeface="Noto Sans Symbols"/>
              <a:buNone/>
            </a:pPr>
            <a:r>
              <a:t/>
            </a:r>
            <a:endParaRPr b="0" i="0" sz="2400" u="none" cap="none" strike="noStrike">
              <a:solidFill>
                <a:srgbClr val="3F3F3F"/>
              </a:solidFill>
              <a:latin typeface="Calibri"/>
              <a:ea typeface="Calibri"/>
              <a:cs typeface="Calibri"/>
              <a:sym typeface="Calibri"/>
            </a:endParaRPr>
          </a:p>
        </p:txBody>
      </p:sp>
      <p:pic>
        <p:nvPicPr>
          <p:cNvPr id="163" name="Google Shape;163;p8"/>
          <p:cNvPicPr preferRelativeResize="0"/>
          <p:nvPr/>
        </p:nvPicPr>
        <p:blipFill rotWithShape="1">
          <a:blip r:embed="rId3">
            <a:alphaModFix/>
          </a:blip>
          <a:srcRect b="0" l="0" r="0" t="0"/>
          <a:stretch/>
        </p:blipFill>
        <p:spPr>
          <a:xfrm>
            <a:off x="7675011" y="729658"/>
            <a:ext cx="4237339" cy="2851188"/>
          </a:xfrm>
          <a:prstGeom prst="rect">
            <a:avLst/>
          </a:prstGeom>
          <a:noFill/>
          <a:ln>
            <a:noFill/>
          </a:ln>
        </p:spPr>
      </p:pic>
      <p:pic>
        <p:nvPicPr>
          <p:cNvPr id="164" name="Google Shape;164;p8"/>
          <p:cNvPicPr preferRelativeResize="0"/>
          <p:nvPr/>
        </p:nvPicPr>
        <p:blipFill rotWithShape="1">
          <a:blip r:embed="rId4">
            <a:alphaModFix/>
          </a:blip>
          <a:srcRect b="0" l="0" r="0" t="0"/>
          <a:stretch/>
        </p:blipFill>
        <p:spPr>
          <a:xfrm>
            <a:off x="8385379" y="3580846"/>
            <a:ext cx="2816602" cy="311571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descr="mage result for across a period ionisation energy" id="169" name="Google Shape;169;p9"/>
          <p:cNvPicPr preferRelativeResize="0"/>
          <p:nvPr/>
        </p:nvPicPr>
        <p:blipFill rotWithShape="1">
          <a:blip r:embed="rId3">
            <a:alphaModFix/>
          </a:blip>
          <a:srcRect b="4228" l="1" r="2650" t="0"/>
          <a:stretch/>
        </p:blipFill>
        <p:spPr>
          <a:xfrm>
            <a:off x="7377785" y="1273629"/>
            <a:ext cx="4358243" cy="2879816"/>
          </a:xfrm>
          <a:prstGeom prst="rect">
            <a:avLst/>
          </a:prstGeom>
          <a:noFill/>
          <a:ln>
            <a:noFill/>
          </a:ln>
        </p:spPr>
      </p:pic>
      <p:pic>
        <p:nvPicPr>
          <p:cNvPr id="170" name="Google Shape;170;p9"/>
          <p:cNvPicPr preferRelativeResize="0"/>
          <p:nvPr/>
        </p:nvPicPr>
        <p:blipFill rotWithShape="1">
          <a:blip r:embed="rId4">
            <a:alphaModFix/>
          </a:blip>
          <a:srcRect b="0" l="0" r="0" t="0"/>
          <a:stretch/>
        </p:blipFill>
        <p:spPr>
          <a:xfrm>
            <a:off x="7377785" y="4287520"/>
            <a:ext cx="4617083" cy="2136394"/>
          </a:xfrm>
          <a:prstGeom prst="rect">
            <a:avLst/>
          </a:prstGeom>
          <a:noFill/>
          <a:ln>
            <a:noFill/>
          </a:ln>
        </p:spPr>
      </p:pic>
      <p:sp>
        <p:nvSpPr>
          <p:cNvPr id="171" name="Google Shape;171;p9"/>
          <p:cNvSpPr txBox="1"/>
          <p:nvPr>
            <p:ph type="title"/>
          </p:nvPr>
        </p:nvSpPr>
        <p:spPr>
          <a:xfrm>
            <a:off x="575894" y="729658"/>
            <a:ext cx="11029616" cy="543971"/>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3F3F3F"/>
              </a:buClr>
              <a:buSzPts val="2600"/>
              <a:buFont typeface="Century Schoolbook"/>
              <a:buNone/>
            </a:pPr>
            <a:r>
              <a:rPr lang="en-US"/>
              <a:t>2. FIRST IONISATION ENERGY</a:t>
            </a:r>
            <a:endParaRPr/>
          </a:p>
        </p:txBody>
      </p:sp>
      <p:sp>
        <p:nvSpPr>
          <p:cNvPr id="172" name="Google Shape;172;p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3" name="Google Shape;173;p9"/>
          <p:cNvSpPr txBox="1"/>
          <p:nvPr/>
        </p:nvSpPr>
        <p:spPr>
          <a:xfrm>
            <a:off x="197131" y="1484474"/>
            <a:ext cx="6888480" cy="4467057"/>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Period Trend – As you go </a:t>
            </a:r>
            <a:r>
              <a:rPr lang="en-US" sz="2400">
                <a:solidFill>
                  <a:schemeClr val="accent2"/>
                </a:solidFill>
                <a:latin typeface="Calibri"/>
                <a:ea typeface="Calibri"/>
                <a:cs typeface="Calibri"/>
                <a:sym typeface="Calibri"/>
              </a:rPr>
              <a:t>across a period</a:t>
            </a:r>
            <a:r>
              <a:rPr lang="en-US" sz="2400">
                <a:solidFill>
                  <a:schemeClr val="dk1"/>
                </a:solidFill>
                <a:latin typeface="Calibri"/>
                <a:ea typeface="Calibri"/>
                <a:cs typeface="Calibri"/>
                <a:sym typeface="Calibri"/>
              </a:rPr>
              <a:t> (L to R), </a:t>
            </a:r>
            <a:r>
              <a:rPr lang="en-US" sz="2400">
                <a:solidFill>
                  <a:srgbClr val="FF3300"/>
                </a:solidFill>
                <a:latin typeface="Calibri"/>
                <a:ea typeface="Calibri"/>
                <a:cs typeface="Calibri"/>
                <a:sym typeface="Calibri"/>
              </a:rPr>
              <a:t>ionization energy increases</a:t>
            </a:r>
            <a:endParaRPr/>
          </a:p>
          <a:p>
            <a:pPr indent="-152400" lvl="1" marL="457200"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 As you go L to R, atomic radius is decreasing (more attraction), so more difficult to remove an e</a:t>
            </a:r>
            <a:r>
              <a:rPr b="0" baseline="30000" i="0" lang="en-US" sz="24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   </a:t>
            </a:r>
            <a:endParaRPr/>
          </a:p>
          <a:p>
            <a:pPr indent="-152400" lvl="1" marL="457200" marR="0" rtl="0" algn="l">
              <a:lnSpc>
                <a:spcPct val="150000"/>
              </a:lnSpc>
              <a:spcBef>
                <a:spcPts val="0"/>
              </a:spcBef>
              <a:spcAft>
                <a:spcPts val="0"/>
              </a:spcAft>
              <a:buClr>
                <a:schemeClr val="dk1"/>
              </a:buClr>
              <a:buSzPts val="2400"/>
              <a:buFont typeface="Noto Sans Symbols"/>
              <a:buChar char="⮚"/>
            </a:pPr>
            <a:r>
              <a:rPr b="0" i="0" lang="en-US" sz="2400" u="none" cap="none" strike="noStrike">
                <a:solidFill>
                  <a:schemeClr val="dk1"/>
                </a:solidFill>
                <a:latin typeface="Calibri"/>
                <a:ea typeface="Calibri"/>
                <a:cs typeface="Calibri"/>
                <a:sym typeface="Calibri"/>
              </a:rPr>
              <a:t> As you go L to R, effective nuclear charge is increasing (more protons with same number of core electrons) so the valence electrons are more attracted making it is more difficult to remove an e</a:t>
            </a:r>
            <a:r>
              <a:rPr b="0" baseline="30000" i="0" lang="en-US" sz="24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a:dk1>
        <a:srgbClr val="000000"/>
      </a:dk1>
      <a:lt1>
        <a:srgbClr val="FFFFFF"/>
      </a:lt1>
      <a:dk2>
        <a:srgbClr val="153A63"/>
      </a:dk2>
      <a:lt2>
        <a:srgbClr val="DBEFF9"/>
      </a:lt2>
      <a:accent1>
        <a:srgbClr val="0F6FC6"/>
      </a:accent1>
      <a:accent2>
        <a:srgbClr val="009DD9"/>
      </a:accent2>
      <a:accent3>
        <a:srgbClr val="09B8C0"/>
      </a:accent3>
      <a:accent4>
        <a:srgbClr val="0EBC8C"/>
      </a:accent4>
      <a:accent5>
        <a:srgbClr val="71B959"/>
      </a:accent5>
      <a:accent6>
        <a:srgbClr val="96B042"/>
      </a:accent6>
      <a:hlink>
        <a:srgbClr val="C37400"/>
      </a:hlink>
      <a:folHlink>
        <a:srgbClr val="4F908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2020-03-08T06:23:20Z</dcterms:created>
  <dc:creator>Alison Barnes</dc:creator>
</cp:coreProperties>
</file>