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9" r:id="rId4"/>
    <p:sldId id="260" r:id="rId5"/>
    <p:sldId id="262" r:id="rId6"/>
    <p:sldId id="271" r:id="rId7"/>
    <p:sldId id="273" r:id="rId8"/>
    <p:sldId id="264" r:id="rId9"/>
    <p:sldId id="263" r:id="rId10"/>
    <p:sldId id="274" r:id="rId11"/>
    <p:sldId id="275" r:id="rId12"/>
    <p:sldId id="266" r:id="rId13"/>
    <p:sldId id="276" r:id="rId14"/>
    <p:sldId id="277" r:id="rId15"/>
    <p:sldId id="278" r:id="rId16"/>
    <p:sldId id="279" r:id="rId17"/>
    <p:sldId id="272" r:id="rId18"/>
    <p:sldId id="280" r:id="rId19"/>
    <p:sldId id="281" r:id="rId20"/>
    <p:sldId id="282" r:id="rId21"/>
    <p:sldId id="284" r:id="rId22"/>
    <p:sldId id="283" r:id="rId23"/>
    <p:sldId id="285" r:id="rId24"/>
    <p:sldId id="28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729EC98-2C1F-4E8A-A21A-E08CF337EA57}">
          <p14:sldIdLst>
            <p14:sldId id="256"/>
            <p14:sldId id="258"/>
            <p14:sldId id="259"/>
            <p14:sldId id="260"/>
            <p14:sldId id="262"/>
            <p14:sldId id="271"/>
            <p14:sldId id="273"/>
            <p14:sldId id="264"/>
            <p14:sldId id="263"/>
            <p14:sldId id="274"/>
            <p14:sldId id="275"/>
            <p14:sldId id="266"/>
            <p14:sldId id="276"/>
            <p14:sldId id="277"/>
            <p14:sldId id="278"/>
            <p14:sldId id="279"/>
            <p14:sldId id="272"/>
            <p14:sldId id="280"/>
            <p14:sldId id="281"/>
            <p14:sldId id="282"/>
            <p14:sldId id="284"/>
            <p14:sldId id="283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E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69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4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3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4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4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4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9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6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79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3/14/2021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4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007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6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0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f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0532B9-A82C-4898-B1D4-62C64226E1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6250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2DAA6-D6FF-4A32-A501-52364CA9D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US" dirty="0"/>
              <a:t>Bonding: Metallic bonding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688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9A44-6768-4F64-AD20-546C4BD2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719"/>
            <a:ext cx="10058400" cy="528981"/>
          </a:xfrm>
        </p:spPr>
        <p:txBody>
          <a:bodyPr>
            <a:normAutofit fontScale="90000"/>
          </a:bodyPr>
          <a:lstStyle/>
          <a:p>
            <a:r>
              <a:rPr lang="en-US" dirty="0"/>
              <a:t>Metallic properties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043D1F-D572-4A01-BFDB-5CFDD2976BD1}"/>
              </a:ext>
            </a:extLst>
          </p:cNvPr>
          <p:cNvSpPr txBox="1"/>
          <p:nvPr/>
        </p:nvSpPr>
        <p:spPr>
          <a:xfrm>
            <a:off x="866774" y="1100995"/>
            <a:ext cx="10458451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High density: 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metal ions form a lattice which is more tightly packed than the lattice in ionic compounds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Form </a:t>
            </a:r>
            <a:r>
              <a:rPr lang="en-US" sz="2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crystals called grains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EA543-F454-4009-B289-A61A61F68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9" y="3505941"/>
            <a:ext cx="3519487" cy="25331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444DD4-575D-4DE6-A78B-7A75FBA1B9C6}"/>
              </a:ext>
            </a:extLst>
          </p:cNvPr>
          <p:cNvSpPr txBox="1"/>
          <p:nvPr/>
        </p:nvSpPr>
        <p:spPr>
          <a:xfrm>
            <a:off x="1676399" y="5783156"/>
            <a:ext cx="351948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Crystals of osmium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35C9742-3BAB-454A-9830-9EAC2CDD91B5}"/>
              </a:ext>
            </a:extLst>
          </p:cNvPr>
          <p:cNvGrpSpPr/>
          <p:nvPr/>
        </p:nvGrpSpPr>
        <p:grpSpPr>
          <a:xfrm>
            <a:off x="6719891" y="3505941"/>
            <a:ext cx="3116947" cy="2624066"/>
            <a:chOff x="7805741" y="3599710"/>
            <a:chExt cx="3116947" cy="262406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74B7BA9-8349-4E44-8959-EB983EB41B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054"/>
            <a:stretch/>
          </p:blipFill>
          <p:spPr>
            <a:xfrm>
              <a:off x="7805741" y="3599710"/>
              <a:ext cx="3116946" cy="261654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047CE3-98C6-4F9F-9775-CB4F08F2A7CE}"/>
                </a:ext>
              </a:extLst>
            </p:cNvPr>
            <p:cNvSpPr txBox="1"/>
            <p:nvPr/>
          </p:nvSpPr>
          <p:spPr>
            <a:xfrm>
              <a:off x="7805742" y="5854444"/>
              <a:ext cx="3116946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/>
                <a:t>Galvanised</a:t>
              </a:r>
              <a:r>
                <a:rPr lang="en-US" dirty="0"/>
                <a:t> steel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4275082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9A44-6768-4F64-AD20-546C4BD2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719"/>
            <a:ext cx="10058400" cy="528981"/>
          </a:xfrm>
        </p:spPr>
        <p:txBody>
          <a:bodyPr>
            <a:normAutofit fontScale="90000"/>
          </a:bodyPr>
          <a:lstStyle/>
          <a:p>
            <a:r>
              <a:rPr lang="en-US" dirty="0"/>
              <a:t>Metallic properties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043D1F-D572-4A01-BFDB-5CFDD2976BD1}"/>
              </a:ext>
            </a:extLst>
          </p:cNvPr>
          <p:cNvSpPr txBox="1"/>
          <p:nvPr/>
        </p:nvSpPr>
        <p:spPr>
          <a:xfrm>
            <a:off x="866774" y="1100995"/>
            <a:ext cx="10458451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High melting point and boiling point: 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Metallic bonds are </a:t>
            </a:r>
            <a:r>
              <a:rPr lang="en-US" sz="2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very strong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, require a lot of energy to break them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Which metal has the lowest melting point?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Explain this trend: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BA5E89-EF2E-4E95-B109-F55768269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742" y="3505941"/>
            <a:ext cx="5587683" cy="273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54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565194" y="3654515"/>
            <a:ext cx="5153697" cy="1775436"/>
            <a:chOff x="611560" y="469740"/>
            <a:chExt cx="7920880" cy="2397292"/>
          </a:xfrm>
          <a:solidFill>
            <a:schemeClr val="bg1">
              <a:lumMod val="50000"/>
            </a:schemeClr>
          </a:solidFill>
        </p:grpSpPr>
        <p:sp>
          <p:nvSpPr>
            <p:cNvPr id="4" name="Oval 3"/>
            <p:cNvSpPr/>
            <p:nvPr/>
          </p:nvSpPr>
          <p:spPr>
            <a:xfrm>
              <a:off x="611560" y="548680"/>
              <a:ext cx="1224136" cy="108012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ambria" pitchFamily="18" charset="0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907704" y="551536"/>
              <a:ext cx="1224136" cy="108012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ambria" pitchFamily="18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203848" y="532286"/>
              <a:ext cx="1224136" cy="108012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ambria" pitchFamily="18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572000" y="505904"/>
              <a:ext cx="1224136" cy="108012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ambria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940152" y="505904"/>
              <a:ext cx="1224136" cy="108012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ambria" pitchFamily="18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308304" y="469740"/>
              <a:ext cx="1224136" cy="108012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ambria" pitchFamily="18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11560" y="1784056"/>
              <a:ext cx="1224136" cy="108012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ambria" pitchFamily="18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907704" y="1786912"/>
              <a:ext cx="1224136" cy="108012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ambria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203848" y="1767662"/>
              <a:ext cx="1224136" cy="108012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ambria" pitchFamily="18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572000" y="1741280"/>
              <a:ext cx="1224136" cy="108012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ambria" pitchFamily="18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940152" y="1741280"/>
              <a:ext cx="1224136" cy="108012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ambria" pitchFamily="18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308304" y="1705116"/>
              <a:ext cx="1224136" cy="108012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ambria" pitchFamily="18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521525" y="1726916"/>
            <a:ext cx="5153697" cy="1775436"/>
            <a:chOff x="611560" y="469740"/>
            <a:chExt cx="7920880" cy="2397292"/>
          </a:xfrm>
          <a:solidFill>
            <a:schemeClr val="bg1">
              <a:lumMod val="50000"/>
            </a:schemeClr>
          </a:solidFill>
        </p:grpSpPr>
        <p:sp>
          <p:nvSpPr>
            <p:cNvPr id="33" name="Oval 32"/>
            <p:cNvSpPr/>
            <p:nvPr/>
          </p:nvSpPr>
          <p:spPr>
            <a:xfrm>
              <a:off x="611560" y="548680"/>
              <a:ext cx="1224136" cy="108012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ambria" pitchFamily="18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1907704" y="551536"/>
              <a:ext cx="1224136" cy="108012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ambria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3203848" y="532286"/>
              <a:ext cx="1224136" cy="108012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ambria" pitchFamily="18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4572000" y="505904"/>
              <a:ext cx="1224136" cy="108012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ambria" pitchFamily="18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5940152" y="505904"/>
              <a:ext cx="1224136" cy="108012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ambria" pitchFamily="18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7308304" y="469740"/>
              <a:ext cx="1224136" cy="108012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ambria" pitchFamily="18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11560" y="1784056"/>
              <a:ext cx="1224136" cy="108012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ambria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1907704" y="1786912"/>
              <a:ext cx="1224136" cy="108012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ambria" pitchFamily="18" charset="0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3203848" y="1767662"/>
              <a:ext cx="1224136" cy="108012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ambria" pitchFamily="18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4572000" y="1741280"/>
              <a:ext cx="1224136" cy="108012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ambria" pitchFamily="18" charset="0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5940152" y="1741280"/>
              <a:ext cx="1224136" cy="108012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ambria" pitchFamily="18" charset="0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7308304" y="1705116"/>
              <a:ext cx="1224136" cy="108012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ambria" pitchFamily="18" charset="0"/>
              </a:endParaRPr>
            </a:p>
          </p:txBody>
        </p:sp>
      </p:grpSp>
      <p:sp>
        <p:nvSpPr>
          <p:cNvPr id="71" name="Title 1"/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Cambria" pitchFamily="18" charset="0"/>
              </a:rPr>
              <a:t>Why metals </a:t>
            </a:r>
            <a:r>
              <a:rPr lang="en-GB">
                <a:latin typeface="Cambria" pitchFamily="18" charset="0"/>
              </a:rPr>
              <a:t>are malleable</a:t>
            </a:r>
            <a:endParaRPr lang="en-GB" dirty="0">
              <a:latin typeface="Cambria" pitchFamily="18" charset="0"/>
            </a:endParaRPr>
          </a:p>
        </p:txBody>
      </p:sp>
      <p:pic>
        <p:nvPicPr>
          <p:cNvPr id="1026" name="Picture 2" descr="Hand Holding Hammer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2" y="2101615"/>
            <a:ext cx="3489998" cy="268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80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20842E-6 C -0.03663 -0.00971 -0.07379 0.00139 -0.11059 0.00139 " pathEditMode="relative" ptsTypes="fA">
                                      <p:cBhvr>
                                        <p:cTn id="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9A44-6768-4F64-AD20-546C4BD2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719"/>
            <a:ext cx="10058400" cy="528981"/>
          </a:xfrm>
        </p:spPr>
        <p:txBody>
          <a:bodyPr>
            <a:normAutofit fontScale="90000"/>
          </a:bodyPr>
          <a:lstStyle/>
          <a:p>
            <a:r>
              <a:rPr lang="en-US" dirty="0"/>
              <a:t>Metallic properties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043D1F-D572-4A01-BFDB-5CFDD2976BD1}"/>
              </a:ext>
            </a:extLst>
          </p:cNvPr>
          <p:cNvSpPr txBox="1"/>
          <p:nvPr/>
        </p:nvSpPr>
        <p:spPr>
          <a:xfrm>
            <a:off x="866774" y="1100995"/>
            <a:ext cx="10458451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Metals are malleable: 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ability of a substance to be hammered or beaten into thin sheets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Metallic bonds are non-directional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, so it is possible to slide layers of cations over each other while maintaining the bonding.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68244-E95B-4EE8-99F1-12A76DA1A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541728"/>
            <a:ext cx="2533650" cy="25531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5BFA4D-F17C-4486-9AD0-0BCDF887B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9041" y="3541727"/>
            <a:ext cx="1537184" cy="2553139"/>
          </a:xfrm>
          <a:prstGeom prst="rect">
            <a:avLst/>
          </a:prstGeom>
        </p:spPr>
      </p:pic>
      <p:pic>
        <p:nvPicPr>
          <p:cNvPr id="8" name="Picture 7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78540D67-BB84-44CE-ADF0-EFB5F048B8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310" y="3830613"/>
            <a:ext cx="5790721" cy="187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9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9A44-6768-4F64-AD20-546C4BD2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719"/>
            <a:ext cx="10058400" cy="528981"/>
          </a:xfrm>
        </p:spPr>
        <p:txBody>
          <a:bodyPr>
            <a:normAutofit fontScale="90000"/>
          </a:bodyPr>
          <a:lstStyle/>
          <a:p>
            <a:r>
              <a:rPr lang="en-US" dirty="0"/>
              <a:t>Metallic properties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043D1F-D572-4A01-BFDB-5CFDD2976BD1}"/>
              </a:ext>
            </a:extLst>
          </p:cNvPr>
          <p:cNvSpPr txBox="1"/>
          <p:nvPr/>
        </p:nvSpPr>
        <p:spPr>
          <a:xfrm>
            <a:off x="866774" y="1100995"/>
            <a:ext cx="10458451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Metals are ductile: 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ability of a substance to be drawn, pulled or extruded through a small opening to produce a wire.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 descr="A picture containing indoor, table, sitting, pair&#10;&#10;Description automatically generated">
            <a:extLst>
              <a:ext uri="{FF2B5EF4-FFF2-40B4-BE49-F238E27FC236}">
                <a16:creationId xmlns:a16="http://schemas.microsoft.com/office/drawing/2014/main" id="{585036FC-C95B-40C4-A3FC-180A3EACC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40" y="3102742"/>
            <a:ext cx="2936616" cy="29489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5BDA0E-AE22-43D4-9F38-3F3C02C0B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343" y="3102742"/>
            <a:ext cx="2948903" cy="29489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57D2FE-D117-4028-8D3B-58D253F6C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9532" y="3102742"/>
            <a:ext cx="3077107" cy="296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63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9A44-6768-4F64-AD20-546C4BD2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719"/>
            <a:ext cx="10058400" cy="528981"/>
          </a:xfrm>
        </p:spPr>
        <p:txBody>
          <a:bodyPr>
            <a:normAutofit fontScale="90000"/>
          </a:bodyPr>
          <a:lstStyle/>
          <a:p>
            <a:r>
              <a:rPr lang="en-US" dirty="0"/>
              <a:t>Metallic properties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043D1F-D572-4A01-BFDB-5CFDD2976BD1}"/>
              </a:ext>
            </a:extLst>
          </p:cNvPr>
          <p:cNvSpPr txBox="1"/>
          <p:nvPr/>
        </p:nvSpPr>
        <p:spPr>
          <a:xfrm>
            <a:off x="866774" y="1100995"/>
            <a:ext cx="10458451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Metals conduct electricity and heat: 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Heat – free electrons can take heat energy, which makes them move faster. They can then transfer this energy throughout the lattice.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Electricity – free electrons can carry an electrical charge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Picture 8" descr="A close up of a keyboard&#10;&#10;Description automatically generated">
            <a:extLst>
              <a:ext uri="{FF2B5EF4-FFF2-40B4-BE49-F238E27FC236}">
                <a16:creationId xmlns:a16="http://schemas.microsoft.com/office/drawing/2014/main" id="{96DABBBF-5BCD-4526-823F-357A3A0D2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174" y="3665575"/>
            <a:ext cx="3801745" cy="228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53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9A44-6768-4F64-AD20-546C4BD2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719"/>
            <a:ext cx="10058400" cy="528981"/>
          </a:xfrm>
        </p:spPr>
        <p:txBody>
          <a:bodyPr>
            <a:normAutofit fontScale="90000"/>
          </a:bodyPr>
          <a:lstStyle/>
          <a:p>
            <a:r>
              <a:rPr lang="en-US" dirty="0"/>
              <a:t>Metallic properties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043D1F-D572-4A01-BFDB-5CFDD2976BD1}"/>
              </a:ext>
            </a:extLst>
          </p:cNvPr>
          <p:cNvSpPr txBox="1"/>
          <p:nvPr/>
        </p:nvSpPr>
        <p:spPr>
          <a:xfrm>
            <a:off x="866774" y="1100995"/>
            <a:ext cx="10458451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Metals are shiny: 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De-excitation responsible for the shiny appearance of metal surfaces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96EA5A-658A-4B81-B45F-88A43D03C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717" y="2748992"/>
            <a:ext cx="6283643" cy="300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39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9A44-6768-4F64-AD20-546C4BD2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719"/>
            <a:ext cx="10058400" cy="528981"/>
          </a:xfrm>
        </p:spPr>
        <p:txBody>
          <a:bodyPr>
            <a:normAutofit fontScale="90000"/>
          </a:bodyPr>
          <a:lstStyle/>
          <a:p>
            <a:r>
              <a:rPr lang="en-US" dirty="0"/>
              <a:t>Metallic properties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043D1F-D572-4A01-BFDB-5CFDD2976BD1}"/>
              </a:ext>
            </a:extLst>
          </p:cNvPr>
          <p:cNvSpPr txBox="1"/>
          <p:nvPr/>
        </p:nvSpPr>
        <p:spPr>
          <a:xfrm>
            <a:off x="628649" y="1143000"/>
            <a:ext cx="10772775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High electrical and heat conductivity due to the freedom of electrons to move in a network of metals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High melting point (exception is mercury)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De-excitation responsible for the shiny appearance of metal surfaces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Malleability: the ability of a substance to be hammered or beaten into thin sheets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Ductility: ability of a substance to be drawn, pulled or extruded through a small opening to produce a wire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Characteristic possible because metallic bonding is the same in all directions throughout the solid</a:t>
            </a:r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263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9A44-6768-4F64-AD20-546C4BD2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719"/>
            <a:ext cx="10058400" cy="528981"/>
          </a:xfrm>
        </p:spPr>
        <p:txBody>
          <a:bodyPr>
            <a:normAutofit fontScale="90000"/>
          </a:bodyPr>
          <a:lstStyle/>
          <a:p>
            <a:r>
              <a:rPr lang="en-US" dirty="0"/>
              <a:t>Transition metal properties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043D1F-D572-4A01-BFDB-5CFDD2976BD1}"/>
              </a:ext>
            </a:extLst>
          </p:cNvPr>
          <p:cNvSpPr txBox="1"/>
          <p:nvPr/>
        </p:nvSpPr>
        <p:spPr>
          <a:xfrm>
            <a:off x="628649" y="998500"/>
            <a:ext cx="10772775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Compared to main group metals they tend to: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Be harder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Have higher densities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Have higher melting points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Some have stronger magnetic properties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This is due to TM generally being smaller is size due to their great effective nuclear charge. This allows them to pack closer together with stronger bonds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CFB670-D6EF-4D3F-9E5E-D74B13379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564" y="941369"/>
            <a:ext cx="4012748" cy="22571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251DA4-2F05-4F30-9C9B-F60D888BB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068" y="4968689"/>
            <a:ext cx="5075968" cy="13895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3D236A-6F48-43CF-95D4-19C054043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101" y="4968690"/>
            <a:ext cx="5187323" cy="138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27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9A44-6768-4F64-AD20-546C4BD2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719"/>
            <a:ext cx="10058400" cy="528981"/>
          </a:xfrm>
        </p:spPr>
        <p:txBody>
          <a:bodyPr>
            <a:normAutofit fontScale="90000"/>
          </a:bodyPr>
          <a:lstStyle/>
          <a:p>
            <a:r>
              <a:rPr lang="en-US" dirty="0"/>
              <a:t>Metallic bonding summary</a:t>
            </a: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BF6E2-AE97-4967-B75A-408E183C56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65"/>
          <a:stretch/>
        </p:blipFill>
        <p:spPr>
          <a:xfrm>
            <a:off x="2772737" y="1231079"/>
            <a:ext cx="6936340" cy="504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9A44-6768-4F64-AD20-546C4BD2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719"/>
            <a:ext cx="10058400" cy="528981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Bonding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043D1F-D572-4A01-BFDB-5CFDD2976BD1}"/>
              </a:ext>
            </a:extLst>
          </p:cNvPr>
          <p:cNvSpPr txBox="1"/>
          <p:nvPr/>
        </p:nvSpPr>
        <p:spPr>
          <a:xfrm>
            <a:off x="666749" y="1304925"/>
            <a:ext cx="10772775" cy="335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Chemical bond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: a mutual electrostatic attraction between the nuclei and valence electrons of different atoms that bind the atoms together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Why form chemical bonds?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Decrease potential energy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Increase stability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All atoms trying to achieve a stable </a:t>
            </a:r>
            <a:r>
              <a:rPr lang="en-US" sz="24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octet</a:t>
            </a:r>
            <a:endParaRPr lang="en-AU" sz="24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037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9A44-6768-4F64-AD20-546C4BD2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719"/>
            <a:ext cx="10058400" cy="528981"/>
          </a:xfrm>
        </p:spPr>
        <p:txBody>
          <a:bodyPr>
            <a:normAutofit fontScale="90000"/>
          </a:bodyPr>
          <a:lstStyle/>
          <a:p>
            <a:r>
              <a:rPr lang="en-US" dirty="0"/>
              <a:t>Metallic bonding summary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AC87C1-CCB9-4796-AE18-49027045215B}"/>
              </a:ext>
            </a:extLst>
          </p:cNvPr>
          <p:cNvSpPr txBox="1"/>
          <p:nvPr/>
        </p:nvSpPr>
        <p:spPr>
          <a:xfrm>
            <a:off x="820434" y="1028700"/>
            <a:ext cx="10551132" cy="224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Metallic bonding model must have: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Charged particles are free to move and conduct electricity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Strong forces of attraction between atoms throughout the structure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Some electrons are relatively easy to remove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496E4-7685-4A1A-A531-F715F83EFA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67"/>
          <a:stretch/>
        </p:blipFill>
        <p:spPr>
          <a:xfrm>
            <a:off x="3408589" y="3429000"/>
            <a:ext cx="4993731" cy="280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3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9A44-6768-4F64-AD20-546C4BD2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719"/>
            <a:ext cx="10058400" cy="528981"/>
          </a:xfrm>
        </p:spPr>
        <p:txBody>
          <a:bodyPr>
            <a:normAutofit fontScale="90000"/>
          </a:bodyPr>
          <a:lstStyle/>
          <a:p>
            <a:r>
              <a:rPr lang="en-US" dirty="0"/>
              <a:t>Metallic bonding summary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5AF15-F43F-43A2-837D-F162D27B2E1C}"/>
              </a:ext>
            </a:extLst>
          </p:cNvPr>
          <p:cNvSpPr txBox="1"/>
          <p:nvPr/>
        </p:nvSpPr>
        <p:spPr>
          <a:xfrm>
            <a:off x="345440" y="937260"/>
            <a:ext cx="11490960" cy="5567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2400" dirty="0"/>
              <a:t> Structure of a solid sample of a metal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Positive ions closely packed in a lattice. The cations occupy fixed positions in the lattice.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Negatively charged electrons move freely throughout the lattice, they are called delocalised electrons.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Delocalised electrons come from the valence shells of the atoms. Core electrons are not free to move.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Positive cations are held in the lattice by electrostatic force of attraction between the cations and delocalised electrons. This attraction extends throughout the lattice and is called metallic bonding</a:t>
            </a:r>
          </a:p>
        </p:txBody>
      </p:sp>
    </p:spTree>
    <p:extLst>
      <p:ext uri="{BB962C8B-B14F-4D97-AF65-F5344CB8AC3E}">
        <p14:creationId xmlns:p14="http://schemas.microsoft.com/office/powerpoint/2010/main" val="2709958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9A44-6768-4F64-AD20-546C4BD2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719"/>
            <a:ext cx="10058400" cy="528981"/>
          </a:xfrm>
        </p:spPr>
        <p:txBody>
          <a:bodyPr>
            <a:normAutofit fontScale="90000"/>
          </a:bodyPr>
          <a:lstStyle/>
          <a:p>
            <a:r>
              <a:rPr lang="en-US" dirty="0"/>
              <a:t>Metallic bonding summary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81BB41-B9AA-422E-905A-C471CD592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122" y="1186521"/>
            <a:ext cx="6147756" cy="526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56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9A44-6768-4F64-AD20-546C4BD2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719"/>
            <a:ext cx="10058400" cy="528981"/>
          </a:xfrm>
        </p:spPr>
        <p:txBody>
          <a:bodyPr>
            <a:normAutofit fontScale="90000"/>
          </a:bodyPr>
          <a:lstStyle/>
          <a:p>
            <a:r>
              <a:rPr lang="en-US" dirty="0"/>
              <a:t>Limitations of the model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A4CCC4-1E2B-41D0-87F2-C6C2BEA00AC7}"/>
              </a:ext>
            </a:extLst>
          </p:cNvPr>
          <p:cNvSpPr txBox="1"/>
          <p:nvPr/>
        </p:nvSpPr>
        <p:spPr>
          <a:xfrm>
            <a:off x="1066800" y="1412240"/>
            <a:ext cx="10058400" cy="3905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metallic bonding model allows us to explain the general trends in metallic properties that we observe.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 cannot easily account for: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All variation in properties, e.g. why is mercury a liquid at room temperature?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Differences in electrical conductivity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Magnetic nature of some but not all metals</a:t>
            </a:r>
          </a:p>
        </p:txBody>
      </p:sp>
    </p:spTree>
    <p:extLst>
      <p:ext uri="{BB962C8B-B14F-4D97-AF65-F5344CB8AC3E}">
        <p14:creationId xmlns:p14="http://schemas.microsoft.com/office/powerpoint/2010/main" val="1457082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9A44-6768-4F64-AD20-546C4BD2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719"/>
            <a:ext cx="10058400" cy="528981"/>
          </a:xfrm>
        </p:spPr>
        <p:txBody>
          <a:bodyPr>
            <a:normAutofit fontScale="90000"/>
          </a:bodyPr>
          <a:lstStyle/>
          <a:p>
            <a:r>
              <a:rPr lang="en-US" dirty="0"/>
              <a:t>On going work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642C5-20EE-48B6-8BF0-A29B2C7560D6}"/>
              </a:ext>
            </a:extLst>
          </p:cNvPr>
          <p:cNvSpPr txBox="1"/>
          <p:nvPr/>
        </p:nvSpPr>
        <p:spPr>
          <a:xfrm>
            <a:off x="894080" y="1483360"/>
            <a:ext cx="10231120" cy="224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Pearson Chapter 4.1 and 4.2 plus key question sections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Pearson chapter 4 review questions 1 – 11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Don’t need to do chapter 4.3 metal reactivity at this time.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Next lesson – modifying metals: alloys and nanoparticles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98008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9A44-6768-4F64-AD20-546C4BD2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719"/>
            <a:ext cx="10058400" cy="528981"/>
          </a:xfrm>
        </p:spPr>
        <p:txBody>
          <a:bodyPr>
            <a:normAutofit fontScale="90000"/>
          </a:bodyPr>
          <a:lstStyle/>
          <a:p>
            <a:r>
              <a:rPr lang="en-US" dirty="0"/>
              <a:t>Potential energy of bonding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043D1F-D572-4A01-BFDB-5CFDD2976BD1}"/>
              </a:ext>
            </a:extLst>
          </p:cNvPr>
          <p:cNvSpPr txBox="1"/>
          <p:nvPr/>
        </p:nvSpPr>
        <p:spPr>
          <a:xfrm>
            <a:off x="666750" y="1304925"/>
            <a:ext cx="4124326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Potential energy diagram of bonding: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Note: this is a covalent bond example</a:t>
            </a:r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ED1D42-C55F-4220-9C6C-BBFAC6EB0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238" y="1385887"/>
            <a:ext cx="6386513" cy="475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39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9A44-6768-4F64-AD20-546C4BD2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719"/>
            <a:ext cx="10058400" cy="528981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chemical bonding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043D1F-D572-4A01-BFDB-5CFDD2976BD1}"/>
              </a:ext>
            </a:extLst>
          </p:cNvPr>
          <p:cNvSpPr txBox="1"/>
          <p:nvPr/>
        </p:nvSpPr>
        <p:spPr>
          <a:xfrm>
            <a:off x="646429" y="1172845"/>
            <a:ext cx="6983731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When atoms bond, their valence electrons are moved around in ways that make the atoms more stable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way their valence electrons move around determine the type of bond that happens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Three major types of chemical bonding: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Metallic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Ionic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Covalent – molecular and network</a:t>
            </a:r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ABF10F71-F254-4B27-A6EF-5DA3ABAE7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4"/>
          <a:stretch/>
        </p:blipFill>
        <p:spPr>
          <a:xfrm>
            <a:off x="7747332" y="680720"/>
            <a:ext cx="3798239" cy="549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74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9A44-6768-4F64-AD20-546C4BD2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719"/>
            <a:ext cx="10058400" cy="528981"/>
          </a:xfrm>
        </p:spPr>
        <p:txBody>
          <a:bodyPr>
            <a:normAutofit fontScale="90000"/>
          </a:bodyPr>
          <a:lstStyle/>
          <a:p>
            <a:r>
              <a:rPr lang="en-US" dirty="0"/>
              <a:t>Metallic bonding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043D1F-D572-4A01-BFDB-5CFDD2976BD1}"/>
              </a:ext>
            </a:extLst>
          </p:cNvPr>
          <p:cNvSpPr txBox="1"/>
          <p:nvPr/>
        </p:nvSpPr>
        <p:spPr>
          <a:xfrm>
            <a:off x="666749" y="1055776"/>
            <a:ext cx="10772775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Metallic bonding: the chemical bonding that results from the attraction between metal atoms and the surrounding sea of electrons (the sea of electrons model)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Within metals, vacant orbitals allow the atoms’ outer energy levels to overlap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Result = electrons become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delocalised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Delocalisation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: not belonging to any one atom, but freely move around the metal’s network of empty atomic orbitals</a:t>
            </a:r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00D39AC-6542-4E49-A09D-4148D632D7E4}"/>
              </a:ext>
            </a:extLst>
          </p:cNvPr>
          <p:cNvGrpSpPr/>
          <p:nvPr/>
        </p:nvGrpSpPr>
        <p:grpSpPr>
          <a:xfrm>
            <a:off x="2986086" y="4521111"/>
            <a:ext cx="6134100" cy="1732051"/>
            <a:chOff x="2809875" y="4683036"/>
            <a:chExt cx="6134100" cy="173205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8F0710E-829B-4DA3-936F-F21A2F949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09875" y="4691062"/>
              <a:ext cx="6134100" cy="172402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6895DE-1011-46C3-982A-EC1167EB762B}"/>
                </a:ext>
              </a:extLst>
            </p:cNvPr>
            <p:cNvSpPr/>
            <p:nvPr/>
          </p:nvSpPr>
          <p:spPr>
            <a:xfrm>
              <a:off x="5029200" y="4683036"/>
              <a:ext cx="3914775" cy="55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47514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9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80A2B2F-B376-440A-B45B-352ABAD67BB4}"/>
              </a:ext>
            </a:extLst>
          </p:cNvPr>
          <p:cNvSpPr/>
          <p:nvPr/>
        </p:nvSpPr>
        <p:spPr>
          <a:xfrm>
            <a:off x="2390775" y="1381125"/>
            <a:ext cx="6848476" cy="4381500"/>
          </a:xfrm>
          <a:prstGeom prst="rect">
            <a:avLst/>
          </a:prstGeom>
          <a:solidFill>
            <a:srgbClr val="C8E9FE"/>
          </a:solidFill>
          <a:ln>
            <a:solidFill>
              <a:srgbClr val="C8E9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A59A44-6768-4F64-AD20-546C4BD2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719"/>
            <a:ext cx="10058400" cy="528981"/>
          </a:xfrm>
        </p:spPr>
        <p:txBody>
          <a:bodyPr>
            <a:normAutofit fontScale="90000"/>
          </a:bodyPr>
          <a:lstStyle/>
          <a:p>
            <a:r>
              <a:rPr lang="en-US" dirty="0"/>
              <a:t>Metallic bonding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0D2F7D-8059-4300-91FE-C409D5A8C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50" y="2495550"/>
            <a:ext cx="2209800" cy="1866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59CDE4-7747-4813-9427-186E66885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87" y="2700337"/>
            <a:ext cx="2619375" cy="1457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B0E887-8748-4127-B8CA-9C2EC1F34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836" y="1866900"/>
            <a:ext cx="2886075" cy="2495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F80D89-2B7B-4B60-BBE9-1A7075A1C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8925" y="1781174"/>
            <a:ext cx="59626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42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591AB9-1195-439E-9F94-81C2FCADF9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08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9A44-6768-4F64-AD20-546C4BD2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719"/>
            <a:ext cx="10058400" cy="528981"/>
          </a:xfrm>
        </p:spPr>
        <p:txBody>
          <a:bodyPr>
            <a:normAutofit fontScale="90000"/>
          </a:bodyPr>
          <a:lstStyle/>
          <a:p>
            <a:r>
              <a:rPr lang="en-US" dirty="0"/>
              <a:t>Metallic properties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043D1F-D572-4A01-BFDB-5CFDD2976BD1}"/>
              </a:ext>
            </a:extLst>
          </p:cNvPr>
          <p:cNvSpPr txBox="1"/>
          <p:nvPr/>
        </p:nvSpPr>
        <p:spPr>
          <a:xfrm>
            <a:off x="695325" y="1266825"/>
            <a:ext cx="1080135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What are the properties of metals that you already know?</a:t>
            </a:r>
          </a:p>
          <a:p>
            <a:pPr algn="ctr">
              <a:lnSpc>
                <a:spcPct val="150000"/>
              </a:lnSpc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30 s to think for yourself – 30 s to discuss with your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neighbour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– people asked at random </a:t>
            </a:r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605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9A44-6768-4F64-AD20-546C4BD2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719"/>
            <a:ext cx="10058400" cy="528981"/>
          </a:xfrm>
        </p:spPr>
        <p:txBody>
          <a:bodyPr>
            <a:normAutofit fontScale="90000"/>
          </a:bodyPr>
          <a:lstStyle/>
          <a:p>
            <a:r>
              <a:rPr lang="en-US" dirty="0"/>
              <a:t>Metallic properties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043D1F-D572-4A01-BFDB-5CFDD2976BD1}"/>
              </a:ext>
            </a:extLst>
          </p:cNvPr>
          <p:cNvSpPr txBox="1"/>
          <p:nvPr/>
        </p:nvSpPr>
        <p:spPr>
          <a:xfrm>
            <a:off x="895349" y="1396270"/>
            <a:ext cx="4286251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Conduct electricity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Conduct heat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Malleable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Ductile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Shiny appearance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High melting point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Extremely high boiling point</a:t>
            </a:r>
          </a:p>
        </p:txBody>
      </p:sp>
    </p:spTree>
    <p:extLst>
      <p:ext uri="{BB962C8B-B14F-4D97-AF65-F5344CB8AC3E}">
        <p14:creationId xmlns:p14="http://schemas.microsoft.com/office/powerpoint/2010/main" val="36654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243A41"/>
      </a:dk2>
      <a:lt2>
        <a:srgbClr val="E5E2E8"/>
      </a:lt2>
      <a:accent1>
        <a:srgbClr val="93A77F"/>
      </a:accent1>
      <a:accent2>
        <a:srgbClr val="7AAC76"/>
      </a:accent2>
      <a:accent3>
        <a:srgbClr val="81AB90"/>
      </a:accent3>
      <a:accent4>
        <a:srgbClr val="74AA9D"/>
      </a:accent4>
      <a:accent5>
        <a:srgbClr val="7AA6B0"/>
      </a:accent5>
      <a:accent6>
        <a:srgbClr val="7F97BA"/>
      </a:accent6>
      <a:hlink>
        <a:srgbClr val="9473B4"/>
      </a:hlink>
      <a:folHlink>
        <a:srgbClr val="828282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800</Words>
  <Application>Microsoft Office PowerPoint</Application>
  <PresentationFormat>Widescreen</PresentationFormat>
  <Paragraphs>100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 Light</vt:lpstr>
      <vt:lpstr>Cambria</vt:lpstr>
      <vt:lpstr>Garamond</vt:lpstr>
      <vt:lpstr>Gill Sans MT</vt:lpstr>
      <vt:lpstr>Wingdings</vt:lpstr>
      <vt:lpstr>SavonVTI</vt:lpstr>
      <vt:lpstr>Bonding: Metallic bonding</vt:lpstr>
      <vt:lpstr>Introduction to Bonding</vt:lpstr>
      <vt:lpstr>Potential energy of bonding</vt:lpstr>
      <vt:lpstr>Types of chemical bonding</vt:lpstr>
      <vt:lpstr>Metallic bonding</vt:lpstr>
      <vt:lpstr>Metallic bonding</vt:lpstr>
      <vt:lpstr>PowerPoint Presentation</vt:lpstr>
      <vt:lpstr>Metallic properties</vt:lpstr>
      <vt:lpstr>Metallic properties</vt:lpstr>
      <vt:lpstr>Metallic properties</vt:lpstr>
      <vt:lpstr>Metallic properties</vt:lpstr>
      <vt:lpstr>PowerPoint Presentation</vt:lpstr>
      <vt:lpstr>Metallic properties</vt:lpstr>
      <vt:lpstr>Metallic properties</vt:lpstr>
      <vt:lpstr>Metallic properties</vt:lpstr>
      <vt:lpstr>Metallic properties</vt:lpstr>
      <vt:lpstr>Metallic properties</vt:lpstr>
      <vt:lpstr>Transition metal properties</vt:lpstr>
      <vt:lpstr>Metallic bonding summary</vt:lpstr>
      <vt:lpstr>Metallic bonding summary</vt:lpstr>
      <vt:lpstr>Metallic bonding summary</vt:lpstr>
      <vt:lpstr>Metallic bonding summary</vt:lpstr>
      <vt:lpstr>Limitations of the model</vt:lpstr>
      <vt:lpstr>On going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Bonding: Metallic bonding</dc:title>
  <dc:creator>Alison Barnes</dc:creator>
  <cp:lastModifiedBy>Alison Barnes</cp:lastModifiedBy>
  <cp:revision>14</cp:revision>
  <dcterms:created xsi:type="dcterms:W3CDTF">2020-03-15T12:55:53Z</dcterms:created>
  <dcterms:modified xsi:type="dcterms:W3CDTF">2021-03-14T14:38:56Z</dcterms:modified>
</cp:coreProperties>
</file>