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256" r:id="rId2"/>
    <p:sldId id="258" r:id="rId3"/>
    <p:sldId id="269" r:id="rId4"/>
    <p:sldId id="263" r:id="rId5"/>
    <p:sldId id="261" r:id="rId6"/>
    <p:sldId id="266" r:id="rId7"/>
    <p:sldId id="259" r:id="rId8"/>
    <p:sldId id="260" r:id="rId9"/>
    <p:sldId id="264" r:id="rId10"/>
    <p:sldId id="262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729EC98-2C1F-4E8A-A21A-E08CF337EA57}">
          <p14:sldIdLst>
            <p14:sldId id="256"/>
            <p14:sldId id="258"/>
            <p14:sldId id="269"/>
            <p14:sldId id="263"/>
            <p14:sldId id="261"/>
            <p14:sldId id="266"/>
            <p14:sldId id="259"/>
            <p14:sldId id="260"/>
            <p14:sldId id="264"/>
            <p14:sldId id="262"/>
            <p14:sldId id="267"/>
            <p14:sldId id="26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E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473E-3914-4664-84DC-1D784EB5789D}" type="datetimeFigureOut">
              <a:rPr lang="en-AU" smtClean="0"/>
              <a:t>16/03/2021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7D754-1B8D-41AA-BA5B-FAEB75350B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377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9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4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4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4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9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6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79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007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6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0532B9-A82C-4898-B1D4-62C64226E1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6250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2DAA6-D6FF-4A32-A501-52364CA9D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Modifying metals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88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59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Metal nanomaterials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C0DE0-65BE-47A0-BDBB-ED91CB7F5AA5}"/>
              </a:ext>
            </a:extLst>
          </p:cNvPr>
          <p:cNvSpPr txBox="1"/>
          <p:nvPr/>
        </p:nvSpPr>
        <p:spPr>
          <a:xfrm>
            <a:off x="1270000" y="1412240"/>
            <a:ext cx="9570720" cy="3905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Nanomaterial have a size between 1 – 100 nm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Metallic nanomaterials can be: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Nanoparticles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Rods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Wires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tubes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0809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59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Nanomaterials</a:t>
            </a:r>
            <a:endParaRPr lang="en-AU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39641CD-5E34-4518-858D-BE3062DF9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69" y="1847742"/>
            <a:ext cx="4559971" cy="3798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1A0D9-CEA0-47D1-90C1-110ADCBBC33B}"/>
              </a:ext>
            </a:extLst>
          </p:cNvPr>
          <p:cNvSpPr txBox="1"/>
          <p:nvPr/>
        </p:nvSpPr>
        <p:spPr>
          <a:xfrm>
            <a:off x="5702157" y="1089061"/>
            <a:ext cx="5753528" cy="5013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Nanoparticles – spherical, e.g. gold nanoparticles have different optical properties and red (ruby) </a:t>
            </a:r>
            <a:r>
              <a:rPr lang="en-US" sz="2400" dirty="0" err="1"/>
              <a:t>coloured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Nanorods – have a length-width ratio of 3:1 to 5:1. Used in nanodevices and displays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Nanowires – diameter is measure on the nanoscale but the length is not restricted. Nanowires of platinum used as catalysts</a:t>
            </a:r>
          </a:p>
        </p:txBody>
      </p:sp>
    </p:spTree>
    <p:extLst>
      <p:ext uri="{BB962C8B-B14F-4D97-AF65-F5344CB8AC3E}">
        <p14:creationId xmlns:p14="http://schemas.microsoft.com/office/powerpoint/2010/main" val="307294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59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Nanomaterials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1EED8-0D7E-4D5F-96B8-BF6F27882651}"/>
              </a:ext>
            </a:extLst>
          </p:cNvPr>
          <p:cNvSpPr txBox="1"/>
          <p:nvPr/>
        </p:nvSpPr>
        <p:spPr>
          <a:xfrm>
            <a:off x="1361440" y="1198880"/>
            <a:ext cx="9591040" cy="2797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Nanomaterials have unique electrical, catalytic, optical, mechanical, magnetic and thermal properties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Used in medicinal, electronic and engineering sectors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Read Pearson p 94 for examples of real world applications ranging from cancer research to space technology.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1938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9426" y="1388235"/>
            <a:ext cx="7640876" cy="4298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of materials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366" y="1764745"/>
            <a:ext cx="7210499" cy="35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0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  <a:endParaRPr lang="en-AU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351767" y="1494772"/>
            <a:ext cx="8556322" cy="1066800"/>
          </a:xfrm>
          <a:prstGeom prst="rect">
            <a:avLst/>
          </a:prstGeom>
          <a:noFill/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indent="-339725">
              <a:buFontTx/>
              <a:buChar char="•"/>
            </a:pPr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Alloys</a:t>
            </a:r>
          </a:p>
          <a:p>
            <a:pPr marL="339725" indent="-339725">
              <a:buFontTx/>
              <a:buChar char="•"/>
            </a:pPr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Metal nanoparticles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2F48B5-F3FF-44A2-8FA1-DF3BD5DDE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331" y="2561572"/>
            <a:ext cx="6947338" cy="362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3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0C4898-6A49-4A63-99C8-8E3E1BD2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45" y="499719"/>
            <a:ext cx="8392510" cy="593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6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Alloys</a:t>
            </a:r>
            <a:endParaRPr lang="en-AU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351767" y="1494772"/>
            <a:ext cx="8556322" cy="1066800"/>
          </a:xfrm>
          <a:prstGeom prst="rect">
            <a:avLst/>
          </a:prstGeom>
          <a:noFill/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indent="-339725">
              <a:buFontTx/>
              <a:buChar char="•"/>
            </a:pPr>
            <a:r>
              <a:rPr lang="en-US" altLang="en-US" sz="2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Alloys</a:t>
            </a:r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are mixtures of two or more elements, at least one of which is a metal.</a:t>
            </a:r>
            <a:endParaRPr lang="en-US" altLang="en-US" sz="24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808967" y="2561572"/>
            <a:ext cx="7885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9725" indent="-33972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Brass, for example, is an alloy of copper and zinc.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351767" y="3246329"/>
            <a:ext cx="81304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Alloys are important because their properties are often superior to those of their component elements.</a:t>
            </a:r>
          </a:p>
        </p:txBody>
      </p:sp>
    </p:spTree>
    <p:extLst>
      <p:ext uri="{BB962C8B-B14F-4D97-AF65-F5344CB8AC3E}">
        <p14:creationId xmlns:p14="http://schemas.microsoft.com/office/powerpoint/2010/main" val="116909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Alloys</a:t>
            </a:r>
            <a:endParaRPr lang="en-AU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05911" y="1176236"/>
            <a:ext cx="8077200" cy="6096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Alloys can form from their component atoms in different ways. 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66800" y="1644003"/>
            <a:ext cx="85490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If the atoms of the components in an alloy are about the same size, they can replace each other in the crystal.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453013" y="2613008"/>
            <a:ext cx="716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This type of alloy is called a </a:t>
            </a:r>
            <a:r>
              <a:rPr lang="en-US" altLang="en-US" sz="2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substitutional alloy</a:t>
            </a:r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066800" y="3212681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If the atomic sizes are quite different, the smaller atoms can fit into the interstices (spaces) between the larger atoms.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2453013" y="4181686"/>
            <a:ext cx="716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–"/>
            </a:pPr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Such an alloy is called an </a:t>
            </a:r>
            <a:r>
              <a:rPr lang="en-US" altLang="en-US" sz="2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interstitial alloy</a:t>
            </a:r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13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Alloys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C2334-C26D-4CBF-9648-4AEAC62DD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51" y="1350237"/>
            <a:ext cx="7448426" cy="4719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8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Alloys</a:t>
            </a:r>
            <a:endParaRPr lang="en-AU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49679" y="1542929"/>
            <a:ext cx="5029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Sterling silver (92.5 percent silver and 7.5 percent copper) is harder and more durable than pure silver, yet it is still soft enough to be made into jewelry and tableware.</a:t>
            </a:r>
          </a:p>
        </p:txBody>
      </p:sp>
      <p:pic>
        <p:nvPicPr>
          <p:cNvPr id="8" name="Picture 7" descr="0132525763_R206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1879">
            <a:off x="7034406" y="1743204"/>
            <a:ext cx="27241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61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71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Alloys</a:t>
            </a:r>
            <a:endParaRPr lang="en-AU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2940486" y="1178960"/>
            <a:ext cx="8077200" cy="6096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most important alloys today are steels. 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066800" y="1811845"/>
            <a:ext cx="99508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principal elements in most steels, in addition to iron and carbon, are boron, chromium, manganese, molybdenum, nickel, </a:t>
            </a:r>
          </a:p>
          <a:p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tungsten, and vanadium.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066800" y="3035459"/>
            <a:ext cx="38862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Steels have a wide range of useful properties, such as corrosion resistance, ductility, hardness, and toughness.</a:t>
            </a: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6630553" y="3035459"/>
            <a:ext cx="2057400" cy="1752600"/>
            <a:chOff x="3053" y="2074"/>
            <a:chExt cx="1296" cy="1104"/>
          </a:xfrm>
        </p:grpSpPr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053" y="2074"/>
              <a:ext cx="1296" cy="1104"/>
            </a:xfrm>
            <a:prstGeom prst="roundRect">
              <a:avLst>
                <a:gd name="adj" fmla="val 16667"/>
              </a:avLst>
            </a:prstGeom>
            <a:noFill/>
            <a:ln w="22225">
              <a:solidFill>
                <a:srgbClr val="658B9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40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3168" y="2112"/>
              <a:ext cx="1066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0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Stainless </a:t>
              </a:r>
              <a:r>
                <a:rPr lang="en-US" altLang="en-US" sz="1800" b="1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Steel</a:t>
              </a:r>
              <a:endParaRPr lang="en-US" altLang="en-US" sz="2000" b="1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r>
                <a:rPr lang="en-US" altLang="en-US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80.6% Fe</a:t>
              </a:r>
            </a:p>
            <a:p>
              <a:r>
                <a:rPr lang="en-US" altLang="en-US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18.0% Cr</a:t>
              </a:r>
            </a:p>
            <a:p>
              <a:r>
                <a:rPr lang="en-US" altLang="en-US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0.4% C</a:t>
              </a:r>
            </a:p>
            <a:p>
              <a:r>
                <a:rPr lang="en-US" altLang="en-US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1.0% Ni</a:t>
              </a:r>
            </a:p>
          </p:txBody>
        </p:sp>
      </p:grpSp>
      <p:pic>
        <p:nvPicPr>
          <p:cNvPr id="13" name="Picture 10" descr="0132525763_R206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82"/>
          <a:stretch>
            <a:fillRect/>
          </a:stretch>
        </p:blipFill>
        <p:spPr bwMode="auto">
          <a:xfrm>
            <a:off x="7931064" y="3271484"/>
            <a:ext cx="3525838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35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9A44-6768-4F64-AD20-546C4BD2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8599"/>
            <a:ext cx="10058400" cy="528981"/>
          </a:xfrm>
        </p:spPr>
        <p:txBody>
          <a:bodyPr>
            <a:normAutofit fontScale="90000"/>
          </a:bodyPr>
          <a:lstStyle/>
          <a:p>
            <a:r>
              <a:rPr lang="en-US" dirty="0"/>
              <a:t>Carbon steel (interstitial alloy)</a:t>
            </a:r>
            <a:endParaRPr lang="en-AU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90694DC-9348-44D6-91D9-3E27E2564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3139"/>
              </p:ext>
            </p:extLst>
          </p:nvPr>
        </p:nvGraphicFramePr>
        <p:xfrm>
          <a:off x="843280" y="1300480"/>
          <a:ext cx="1050544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360">
                  <a:extLst>
                    <a:ext uri="{9D8B030D-6E8A-4147-A177-3AD203B41FA5}">
                      <a16:colId xmlns:a16="http://schemas.microsoft.com/office/drawing/2014/main" val="3639656671"/>
                    </a:ext>
                  </a:extLst>
                </a:gridCol>
                <a:gridCol w="2626360">
                  <a:extLst>
                    <a:ext uri="{9D8B030D-6E8A-4147-A177-3AD203B41FA5}">
                      <a16:colId xmlns:a16="http://schemas.microsoft.com/office/drawing/2014/main" val="36089114"/>
                    </a:ext>
                  </a:extLst>
                </a:gridCol>
                <a:gridCol w="2626360">
                  <a:extLst>
                    <a:ext uri="{9D8B030D-6E8A-4147-A177-3AD203B41FA5}">
                      <a16:colId xmlns:a16="http://schemas.microsoft.com/office/drawing/2014/main" val="1342248816"/>
                    </a:ext>
                  </a:extLst>
                </a:gridCol>
                <a:gridCol w="2626360">
                  <a:extLst>
                    <a:ext uri="{9D8B030D-6E8A-4147-A177-3AD203B41FA5}">
                      <a16:colId xmlns:a16="http://schemas.microsoft.com/office/drawing/2014/main" val="4125687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Type of carbon steel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Percentage of carbon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properties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Typical use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95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Low-carbon steel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Less than 0.3 %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Strong. Easily shaped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Bridges, buildings, ships and vehicles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3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Medium-carbon steel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0.3-0.45 %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Increased hardness and tensile strength, decreased ductility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Large machinery parts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2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High-carbon steel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0.45-0.75 %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Very strong, more brittle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Springs and high-strength wires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6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Very high-carbon steel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Up to 2.5 %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Hard, more brittle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Cutting tools</a:t>
                      </a:r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64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04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243A41"/>
      </a:dk2>
      <a:lt2>
        <a:srgbClr val="E5E2E8"/>
      </a:lt2>
      <a:accent1>
        <a:srgbClr val="93A77F"/>
      </a:accent1>
      <a:accent2>
        <a:srgbClr val="7AAC76"/>
      </a:accent2>
      <a:accent3>
        <a:srgbClr val="81AB90"/>
      </a:accent3>
      <a:accent4>
        <a:srgbClr val="74AA9D"/>
      </a:accent4>
      <a:accent5>
        <a:srgbClr val="7AA6B0"/>
      </a:accent5>
      <a:accent6>
        <a:srgbClr val="7F97BA"/>
      </a:accent6>
      <a:hlink>
        <a:srgbClr val="9473B4"/>
      </a:hlink>
      <a:folHlink>
        <a:srgbClr val="828282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441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Gill Sans MT</vt:lpstr>
      <vt:lpstr>Wingdings</vt:lpstr>
      <vt:lpstr>SavonVTI</vt:lpstr>
      <vt:lpstr>Modifying metals</vt:lpstr>
      <vt:lpstr>Outline</vt:lpstr>
      <vt:lpstr>PowerPoint Presentation</vt:lpstr>
      <vt:lpstr>Alloys</vt:lpstr>
      <vt:lpstr>Alloys</vt:lpstr>
      <vt:lpstr>Alloys</vt:lpstr>
      <vt:lpstr>Alloys</vt:lpstr>
      <vt:lpstr>Alloys</vt:lpstr>
      <vt:lpstr>Carbon steel (interstitial alloy)</vt:lpstr>
      <vt:lpstr>Metal nanomaterials</vt:lpstr>
      <vt:lpstr>Nanomaterials</vt:lpstr>
      <vt:lpstr>Nanomaterials</vt:lpstr>
      <vt:lpstr>Classification of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Bonding: Metallic bonding</dc:title>
  <dc:creator>Alison Barnes</dc:creator>
  <cp:lastModifiedBy>Alison Barnes</cp:lastModifiedBy>
  <cp:revision>19</cp:revision>
  <cp:lastPrinted>2021-03-16T03:24:34Z</cp:lastPrinted>
  <dcterms:created xsi:type="dcterms:W3CDTF">2020-03-15T12:55:53Z</dcterms:created>
  <dcterms:modified xsi:type="dcterms:W3CDTF">2021-03-16T03:27:39Z</dcterms:modified>
</cp:coreProperties>
</file>