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4" r:id="rId5"/>
    <p:sldId id="265" r:id="rId6"/>
    <p:sldId id="272" r:id="rId7"/>
    <p:sldId id="273" r:id="rId8"/>
    <p:sldId id="274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F8BA-E478-4535-B11C-63A0F8F20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E1BBF-C4E4-490B-9AE6-A18E4B80C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E8766-3B0A-489C-A7C4-C3D43B89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83C1-8512-4E28-BAC0-F2AF7AA0D518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89953-AE73-4D11-A878-8B0E4E8C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AFDC-E2BF-4135-8304-D6458138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FF9-3961-4D24-843F-7925B7BBC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90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EE1D-8D52-41ED-861C-4D9A2F34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CF037-2E24-4132-BAC5-0C9833AF8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DDFE7-A819-45C9-A1ED-B20669AE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83C1-8512-4E28-BAC0-F2AF7AA0D518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D230-03C1-49DF-A75B-B2A52A54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22FEA-08BD-4BD9-AE31-EF969F14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FF9-3961-4D24-843F-7925B7BBC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38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0772F-14B0-4677-9582-71B6524D6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DDE35-C49D-43E6-9C52-789F54E13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9B661-159E-4D57-82FD-3892A4AD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83C1-8512-4E28-BAC0-F2AF7AA0D518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561CD-DA58-4D8D-A75D-837D140A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E8E47-FACA-4A9A-8390-935D0935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FF9-3961-4D24-843F-7925B7BBC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01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0A62-A600-4C35-92BD-645DA265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894F-A533-48AC-96A9-FAC2673D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EA2BE-CD2D-4DE5-8AA0-930CDD4E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83C1-8512-4E28-BAC0-F2AF7AA0D518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EC94A-FA36-4760-902D-7241B402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3CA2-22BE-4C25-90E5-A99E90C5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FF9-3961-4D24-843F-7925B7BBC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26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2F6D-E35F-4CEA-AF28-214D7110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2D001-4B25-4AEC-8D75-EB059474E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90CB7-C8C1-43E0-94CE-E8E1382F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83C1-8512-4E28-BAC0-F2AF7AA0D518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5289-FEC3-47FE-9EBE-A5B02992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BF11E-D39F-4412-AB2A-FF1FBAB9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FF9-3961-4D24-843F-7925B7BBC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356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B3D8-1B49-420F-B98A-09834BFE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FC30-493C-4007-BD45-3172593FE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31982-C1C7-4D8A-B111-4204BBDFB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6F0DC-5372-4600-9105-F26EF4DD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83C1-8512-4E28-BAC0-F2AF7AA0D518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C267E-CA37-4C41-BB80-783824C9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452F7-E278-49FC-90CA-235608AE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FF9-3961-4D24-843F-7925B7BBC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05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81A1-9E32-4B70-96AC-9D6D986F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2BA0-4F22-48AD-A5A7-3D7B87EB5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FCAA2-E977-4D20-8003-C401C746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D474B-27E1-4D68-9C23-C047DD95A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047ED-8B13-431F-960F-60A40733A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A5101-E495-4883-B4CD-768A5C77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83C1-8512-4E28-BAC0-F2AF7AA0D518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DE582-F6F9-43B5-B3CE-0DAA128B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28104-6F89-437F-9E39-7F721F02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FF9-3961-4D24-843F-7925B7BBC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440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DBF2-4E12-45C8-A2BD-D245CEA0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983F5-6BA3-40DC-A599-F3F31BAE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83C1-8512-4E28-BAC0-F2AF7AA0D518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FFEF3-2C1D-4C20-9B3D-345A26D1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0DFFB-8D7E-4B8E-A936-71D96CB9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FF9-3961-4D24-843F-7925B7BBC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493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90FDC-9643-4EA3-8987-1E1DD661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83C1-8512-4E28-BAC0-F2AF7AA0D518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4532C-9F1C-4164-B101-D30D3EE4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C36FF-3A8E-489C-8481-EAF98FF1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FF9-3961-4D24-843F-7925B7BBC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45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7B34-7C1A-4324-817C-B24E0F84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2945-C116-4771-9458-28A34887D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000F1-FC59-4B81-8F3A-5746D131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EA9B1-75D6-4B8C-A036-A0A84F64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83C1-8512-4E28-BAC0-F2AF7AA0D518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C41E5-14ED-400F-83CB-F004FFF4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28B4F-1AE1-4198-B91C-F2C6CBDE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FF9-3961-4D24-843F-7925B7BBC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11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F4E4-F115-4713-A511-CB8471E4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08343-BCE3-4962-8EC8-AEF9381CB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0C2D7-BFF0-4A1F-AE51-4847CA1B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0FF9B-93AA-4484-933B-5BC54463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83C1-8512-4E28-BAC0-F2AF7AA0D518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7AB4-D6A1-4C0D-90D9-0EC86423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64CB1-489B-4CB5-8132-0DC0A016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DFF9-3961-4D24-843F-7925B7BBC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9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2C9BD-9310-49AE-A497-8000C9ED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3229-260B-4A7A-B2B4-7E455121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32BF1-E7E1-41E6-BCDA-5010F7695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983C1-8512-4E28-BAC0-F2AF7AA0D518}" type="datetimeFigureOut">
              <a:rPr lang="en-AU" smtClean="0"/>
              <a:t>18/03/2021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61D74-B11B-48E9-89D0-46B9EAEB3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2773-38CE-4992-B0E8-F459C7795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3DFF9-3961-4D24-843F-7925B7BBC2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17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bear&#10;&#10;Description automatically generated">
            <a:extLst>
              <a:ext uri="{FF2B5EF4-FFF2-40B4-BE49-F238E27FC236}">
                <a16:creationId xmlns:a16="http://schemas.microsoft.com/office/drawing/2014/main" id="{BC795652-5956-4252-A2C6-00D1B8EAD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" r="26170" b="207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8109B-41F6-4F9E-9CB3-E166552765A2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Ionic bonding: formulae and naming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108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BE4FC5-318E-41AE-9E6E-DEC5C4A7DDF9}"/>
              </a:ext>
            </a:extLst>
          </p:cNvPr>
          <p:cNvSpPr/>
          <p:nvPr/>
        </p:nvSpPr>
        <p:spPr>
          <a:xfrm rot="5400000">
            <a:off x="-1724443" y="3433765"/>
            <a:ext cx="4100931" cy="24330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963AA-A718-437D-8CA4-4C9A8D92FF38}"/>
              </a:ext>
            </a:extLst>
          </p:cNvPr>
          <p:cNvSpPr/>
          <p:nvPr/>
        </p:nvSpPr>
        <p:spPr>
          <a:xfrm>
            <a:off x="2257425" y="1295400"/>
            <a:ext cx="9467850" cy="2095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14247-61E8-4541-86DD-1B4FF0B4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975" y="155575"/>
            <a:ext cx="8067675" cy="739775"/>
          </a:xfrm>
        </p:spPr>
        <p:txBody>
          <a:bodyPr>
            <a:normAutofit/>
          </a:bodyPr>
          <a:lstStyle/>
          <a:p>
            <a:r>
              <a:rPr lang="en-US" dirty="0"/>
              <a:t>Ionic bonding: ER practice</a:t>
            </a:r>
            <a:endParaRPr lang="en-AU" dirty="0"/>
          </a:p>
        </p:txBody>
      </p:sp>
      <p:pic>
        <p:nvPicPr>
          <p:cNvPr id="6" name="Picture 5" descr="A picture containing bear&#10;&#10;Description automatically generated">
            <a:extLst>
              <a:ext uri="{FF2B5EF4-FFF2-40B4-BE49-F238E27FC236}">
                <a16:creationId xmlns:a16="http://schemas.microsoft.com/office/drawing/2014/main" id="{0D011017-DED3-47B2-ADA0-A0A6ACB8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51845" cy="1509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75C1C7-E78E-412F-925F-A455E54177A4}"/>
              </a:ext>
            </a:extLst>
          </p:cNvPr>
          <p:cNvSpPr/>
          <p:nvPr/>
        </p:nvSpPr>
        <p:spPr>
          <a:xfrm>
            <a:off x="2351845" y="933450"/>
            <a:ext cx="6506405" cy="2095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9068A0-24E5-40DC-84B8-7AAD09D82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61"/>
          <a:stretch/>
        </p:blipFill>
        <p:spPr>
          <a:xfrm>
            <a:off x="2833672" y="1638300"/>
            <a:ext cx="8980175" cy="87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51A051-1E9F-46B0-81D7-E1FA94B03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01" y="1584044"/>
            <a:ext cx="1934471" cy="5191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352E4B-E6F7-4B5C-8EEE-73891EE55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849" y="3060419"/>
            <a:ext cx="7116101" cy="200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4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BE4FC5-318E-41AE-9E6E-DEC5C4A7DDF9}"/>
              </a:ext>
            </a:extLst>
          </p:cNvPr>
          <p:cNvSpPr/>
          <p:nvPr/>
        </p:nvSpPr>
        <p:spPr>
          <a:xfrm rot="5400000">
            <a:off x="-1724443" y="3433765"/>
            <a:ext cx="4100931" cy="24330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963AA-A718-437D-8CA4-4C9A8D92FF38}"/>
              </a:ext>
            </a:extLst>
          </p:cNvPr>
          <p:cNvSpPr/>
          <p:nvPr/>
        </p:nvSpPr>
        <p:spPr>
          <a:xfrm>
            <a:off x="2257425" y="1295400"/>
            <a:ext cx="9467850" cy="2095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14247-61E8-4541-86DD-1B4FF0B4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975" y="155575"/>
            <a:ext cx="8067675" cy="739775"/>
          </a:xfrm>
        </p:spPr>
        <p:txBody>
          <a:bodyPr>
            <a:normAutofit/>
          </a:bodyPr>
          <a:lstStyle/>
          <a:p>
            <a:r>
              <a:rPr lang="en-US" dirty="0"/>
              <a:t>Ionic bonding: ER practice</a:t>
            </a:r>
            <a:endParaRPr lang="en-AU" dirty="0"/>
          </a:p>
        </p:txBody>
      </p:sp>
      <p:pic>
        <p:nvPicPr>
          <p:cNvPr id="6" name="Picture 5" descr="A picture containing bear&#10;&#10;Description automatically generated">
            <a:extLst>
              <a:ext uri="{FF2B5EF4-FFF2-40B4-BE49-F238E27FC236}">
                <a16:creationId xmlns:a16="http://schemas.microsoft.com/office/drawing/2014/main" id="{0D011017-DED3-47B2-ADA0-A0A6ACB8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51845" cy="1509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75C1C7-E78E-412F-925F-A455E54177A4}"/>
              </a:ext>
            </a:extLst>
          </p:cNvPr>
          <p:cNvSpPr/>
          <p:nvPr/>
        </p:nvSpPr>
        <p:spPr>
          <a:xfrm>
            <a:off x="2351845" y="933450"/>
            <a:ext cx="6506405" cy="2095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01BE6-EF98-44E2-A5CC-38039193A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00" y="1657350"/>
            <a:ext cx="10534799" cy="1885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9D78F6-8FED-4282-BC7E-517746A56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45" y="3555416"/>
            <a:ext cx="8517004" cy="42386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848F532-7245-46F6-A0E3-10C6731C6B2A}"/>
              </a:ext>
            </a:extLst>
          </p:cNvPr>
          <p:cNvGrpSpPr/>
          <p:nvPr/>
        </p:nvGrpSpPr>
        <p:grpSpPr>
          <a:xfrm>
            <a:off x="1352549" y="4305299"/>
            <a:ext cx="9253954" cy="2219326"/>
            <a:chOff x="1109246" y="4324349"/>
            <a:chExt cx="6886575" cy="123825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1CE2CE-FE53-4399-8B50-8A25A7694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9246" y="4324349"/>
              <a:ext cx="6886575" cy="5238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0CCD11A-3797-4E45-8CB3-37DB8573F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75922" y="4886325"/>
              <a:ext cx="6753225" cy="676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491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BE4FC5-318E-41AE-9E6E-DEC5C4A7DDF9}"/>
              </a:ext>
            </a:extLst>
          </p:cNvPr>
          <p:cNvSpPr/>
          <p:nvPr/>
        </p:nvSpPr>
        <p:spPr>
          <a:xfrm rot="5400000">
            <a:off x="-1724443" y="3433765"/>
            <a:ext cx="4100931" cy="24330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963AA-A718-437D-8CA4-4C9A8D92FF38}"/>
              </a:ext>
            </a:extLst>
          </p:cNvPr>
          <p:cNvSpPr/>
          <p:nvPr/>
        </p:nvSpPr>
        <p:spPr>
          <a:xfrm>
            <a:off x="2257425" y="1295400"/>
            <a:ext cx="9467850" cy="2095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14247-61E8-4541-86DD-1B4FF0B4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975" y="155575"/>
            <a:ext cx="8067675" cy="739775"/>
          </a:xfrm>
        </p:spPr>
        <p:txBody>
          <a:bodyPr/>
          <a:lstStyle/>
          <a:p>
            <a:r>
              <a:rPr lang="en-US" dirty="0"/>
              <a:t>Ionic bonding: Lewis structures</a:t>
            </a:r>
            <a:endParaRPr lang="en-AU" dirty="0"/>
          </a:p>
        </p:txBody>
      </p:sp>
      <p:pic>
        <p:nvPicPr>
          <p:cNvPr id="6" name="Picture 5" descr="A picture containing bear&#10;&#10;Description automatically generated">
            <a:extLst>
              <a:ext uri="{FF2B5EF4-FFF2-40B4-BE49-F238E27FC236}">
                <a16:creationId xmlns:a16="http://schemas.microsoft.com/office/drawing/2014/main" id="{0D011017-DED3-47B2-ADA0-A0A6ACB8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51845" cy="1509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75C1C7-E78E-412F-925F-A455E54177A4}"/>
              </a:ext>
            </a:extLst>
          </p:cNvPr>
          <p:cNvSpPr/>
          <p:nvPr/>
        </p:nvSpPr>
        <p:spPr>
          <a:xfrm>
            <a:off x="2351845" y="933450"/>
            <a:ext cx="6506405" cy="2095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79DAA-A8C4-4164-8D24-A246B7A6D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51" r="18363"/>
          <a:stretch/>
        </p:blipFill>
        <p:spPr>
          <a:xfrm>
            <a:off x="3381790" y="2244948"/>
            <a:ext cx="5053013" cy="12556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BE4408-AF35-4C81-B471-502EBB5120A8}"/>
              </a:ext>
            </a:extLst>
          </p:cNvPr>
          <p:cNvSpPr txBox="1"/>
          <p:nvPr/>
        </p:nvSpPr>
        <p:spPr>
          <a:xfrm>
            <a:off x="785812" y="1579458"/>
            <a:ext cx="10620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Lewis dot diagram representation of the electron transfer between Magnesium and Oxygen to form Magnesium oxide</a:t>
            </a:r>
            <a:endParaRPr lang="en-A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36F70-4638-49C0-A366-492F41A038E0}"/>
              </a:ext>
            </a:extLst>
          </p:cNvPr>
          <p:cNvSpPr txBox="1"/>
          <p:nvPr/>
        </p:nvSpPr>
        <p:spPr>
          <a:xfrm>
            <a:off x="785812" y="3729583"/>
            <a:ext cx="11277601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Things to note: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magnesium ion has no brackets or electrons but does have a charge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oxide ion has brackets (showing that the valance electrons are NOT being shared - they are only associated with the oxide ion), shows the electrons and the charge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35826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BE4FC5-318E-41AE-9E6E-DEC5C4A7DDF9}"/>
              </a:ext>
            </a:extLst>
          </p:cNvPr>
          <p:cNvSpPr/>
          <p:nvPr/>
        </p:nvSpPr>
        <p:spPr>
          <a:xfrm rot="5400000">
            <a:off x="-1724443" y="3433765"/>
            <a:ext cx="4100931" cy="24330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963AA-A718-437D-8CA4-4C9A8D92FF38}"/>
              </a:ext>
            </a:extLst>
          </p:cNvPr>
          <p:cNvSpPr/>
          <p:nvPr/>
        </p:nvSpPr>
        <p:spPr>
          <a:xfrm>
            <a:off x="2257425" y="1295400"/>
            <a:ext cx="9467850" cy="2095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14247-61E8-4541-86DD-1B4FF0B4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975" y="155575"/>
            <a:ext cx="8067675" cy="739775"/>
          </a:xfrm>
        </p:spPr>
        <p:txBody>
          <a:bodyPr/>
          <a:lstStyle/>
          <a:p>
            <a:r>
              <a:rPr lang="en-US" dirty="0"/>
              <a:t>Ionic bonding: Lewis structures</a:t>
            </a:r>
            <a:endParaRPr lang="en-AU" dirty="0"/>
          </a:p>
        </p:txBody>
      </p:sp>
      <p:pic>
        <p:nvPicPr>
          <p:cNvPr id="6" name="Picture 5" descr="A picture containing bear&#10;&#10;Description automatically generated">
            <a:extLst>
              <a:ext uri="{FF2B5EF4-FFF2-40B4-BE49-F238E27FC236}">
                <a16:creationId xmlns:a16="http://schemas.microsoft.com/office/drawing/2014/main" id="{0D011017-DED3-47B2-ADA0-A0A6ACB8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51845" cy="1509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75C1C7-E78E-412F-925F-A455E54177A4}"/>
              </a:ext>
            </a:extLst>
          </p:cNvPr>
          <p:cNvSpPr/>
          <p:nvPr/>
        </p:nvSpPr>
        <p:spPr>
          <a:xfrm>
            <a:off x="2351845" y="933450"/>
            <a:ext cx="6506405" cy="2095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BDC4F8-7BF4-4F1F-B533-0B6ADCD65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98" t="20141" r="44382" b="55163"/>
          <a:stretch/>
        </p:blipFill>
        <p:spPr>
          <a:xfrm>
            <a:off x="3903994" y="2076450"/>
            <a:ext cx="2596818" cy="10572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B718CB-396E-4911-AB36-90FA2B9A845E}"/>
              </a:ext>
            </a:extLst>
          </p:cNvPr>
          <p:cNvSpPr txBox="1"/>
          <p:nvPr/>
        </p:nvSpPr>
        <p:spPr>
          <a:xfrm>
            <a:off x="838200" y="1743075"/>
            <a:ext cx="1088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Try the reaction between sodium and oxygen</a:t>
            </a:r>
            <a:endParaRPr lang="en-AU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99B0A4-15EC-49F4-8CC3-F20229753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28" t="61654" r="36641"/>
          <a:stretch/>
        </p:blipFill>
        <p:spPr>
          <a:xfrm>
            <a:off x="3524249" y="4378486"/>
            <a:ext cx="4524376" cy="13988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C58A35-C424-449C-B23E-533945A76B1D}"/>
              </a:ext>
            </a:extLst>
          </p:cNvPr>
          <p:cNvSpPr txBox="1"/>
          <p:nvPr/>
        </p:nvSpPr>
        <p:spPr>
          <a:xfrm>
            <a:off x="714375" y="3009900"/>
            <a:ext cx="110109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sodium can only supply one electron, so the oxygen atoms still doesn’t have an octet of electrons. So, two sodium atoms are required.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04912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6963AA-A718-437D-8CA4-4C9A8D92FF38}"/>
              </a:ext>
            </a:extLst>
          </p:cNvPr>
          <p:cNvSpPr/>
          <p:nvPr/>
        </p:nvSpPr>
        <p:spPr>
          <a:xfrm>
            <a:off x="2257425" y="1295400"/>
            <a:ext cx="9467850" cy="2095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14247-61E8-4541-86DD-1B4FF0B4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975" y="155575"/>
            <a:ext cx="8067675" cy="739775"/>
          </a:xfrm>
        </p:spPr>
        <p:txBody>
          <a:bodyPr/>
          <a:lstStyle/>
          <a:p>
            <a:r>
              <a:rPr lang="en-US" dirty="0"/>
              <a:t>Ionic bonding: Practice</a:t>
            </a:r>
            <a:endParaRPr lang="en-AU" dirty="0"/>
          </a:p>
        </p:txBody>
      </p:sp>
      <p:pic>
        <p:nvPicPr>
          <p:cNvPr id="6" name="Picture 5" descr="A picture containing bear&#10;&#10;Description automatically generated">
            <a:extLst>
              <a:ext uri="{FF2B5EF4-FFF2-40B4-BE49-F238E27FC236}">
                <a16:creationId xmlns:a16="http://schemas.microsoft.com/office/drawing/2014/main" id="{0D011017-DED3-47B2-ADA0-A0A6ACB8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51845" cy="1509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75C1C7-E78E-412F-925F-A455E54177A4}"/>
              </a:ext>
            </a:extLst>
          </p:cNvPr>
          <p:cNvSpPr/>
          <p:nvPr/>
        </p:nvSpPr>
        <p:spPr>
          <a:xfrm>
            <a:off x="2351845" y="933450"/>
            <a:ext cx="6506405" cy="2095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6BC3A-2BAD-43AC-97E8-59E9CA22E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7" b="79849"/>
          <a:stretch/>
        </p:blipFill>
        <p:spPr>
          <a:xfrm>
            <a:off x="57150" y="1666875"/>
            <a:ext cx="12077700" cy="866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8DE786-0538-4D48-8204-2A3D1D191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14"/>
          <a:stretch/>
        </p:blipFill>
        <p:spPr>
          <a:xfrm>
            <a:off x="0" y="2828925"/>
            <a:ext cx="12192000" cy="338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BE4FC5-318E-41AE-9E6E-DEC5C4A7DDF9}"/>
              </a:ext>
            </a:extLst>
          </p:cNvPr>
          <p:cNvSpPr/>
          <p:nvPr/>
        </p:nvSpPr>
        <p:spPr>
          <a:xfrm rot="5400000">
            <a:off x="-1724443" y="3433765"/>
            <a:ext cx="4100931" cy="24330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963AA-A718-437D-8CA4-4C9A8D92FF38}"/>
              </a:ext>
            </a:extLst>
          </p:cNvPr>
          <p:cNvSpPr/>
          <p:nvPr/>
        </p:nvSpPr>
        <p:spPr>
          <a:xfrm>
            <a:off x="2257425" y="1295400"/>
            <a:ext cx="9467850" cy="2095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14247-61E8-4541-86DD-1B4FF0B4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975" y="155575"/>
            <a:ext cx="8067675" cy="739775"/>
          </a:xfrm>
        </p:spPr>
        <p:txBody>
          <a:bodyPr>
            <a:normAutofit fontScale="90000"/>
          </a:bodyPr>
          <a:lstStyle/>
          <a:p>
            <a:r>
              <a:rPr lang="en-US" dirty="0"/>
              <a:t>Ionic bonding: Writing Ionic formula</a:t>
            </a:r>
            <a:endParaRPr lang="en-AU" dirty="0"/>
          </a:p>
        </p:txBody>
      </p:sp>
      <p:pic>
        <p:nvPicPr>
          <p:cNvPr id="6" name="Picture 5" descr="A picture containing bear&#10;&#10;Description automatically generated">
            <a:extLst>
              <a:ext uri="{FF2B5EF4-FFF2-40B4-BE49-F238E27FC236}">
                <a16:creationId xmlns:a16="http://schemas.microsoft.com/office/drawing/2014/main" id="{0D011017-DED3-47B2-ADA0-A0A6ACB8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51845" cy="1509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75C1C7-E78E-412F-925F-A455E54177A4}"/>
              </a:ext>
            </a:extLst>
          </p:cNvPr>
          <p:cNvSpPr/>
          <p:nvPr/>
        </p:nvSpPr>
        <p:spPr>
          <a:xfrm>
            <a:off x="2351845" y="933450"/>
            <a:ext cx="6506405" cy="2095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AD6FB-ADDE-418D-9B2B-DCF7D4E6D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1657350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4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BE4FC5-318E-41AE-9E6E-DEC5C4A7DDF9}"/>
              </a:ext>
            </a:extLst>
          </p:cNvPr>
          <p:cNvSpPr/>
          <p:nvPr/>
        </p:nvSpPr>
        <p:spPr>
          <a:xfrm rot="5400000">
            <a:off x="-1724443" y="3433765"/>
            <a:ext cx="4100931" cy="24330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963AA-A718-437D-8CA4-4C9A8D92FF38}"/>
              </a:ext>
            </a:extLst>
          </p:cNvPr>
          <p:cNvSpPr/>
          <p:nvPr/>
        </p:nvSpPr>
        <p:spPr>
          <a:xfrm>
            <a:off x="2257425" y="1295400"/>
            <a:ext cx="9467850" cy="2095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14247-61E8-4541-86DD-1B4FF0B4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975" y="155575"/>
            <a:ext cx="8067675" cy="739775"/>
          </a:xfrm>
        </p:spPr>
        <p:txBody>
          <a:bodyPr>
            <a:normAutofit/>
          </a:bodyPr>
          <a:lstStyle/>
          <a:p>
            <a:r>
              <a:rPr lang="en-US" dirty="0"/>
              <a:t>Ionic bonding: Naming</a:t>
            </a:r>
            <a:endParaRPr lang="en-AU" dirty="0"/>
          </a:p>
        </p:txBody>
      </p:sp>
      <p:pic>
        <p:nvPicPr>
          <p:cNvPr id="6" name="Picture 5" descr="A picture containing bear&#10;&#10;Description automatically generated">
            <a:extLst>
              <a:ext uri="{FF2B5EF4-FFF2-40B4-BE49-F238E27FC236}">
                <a16:creationId xmlns:a16="http://schemas.microsoft.com/office/drawing/2014/main" id="{0D011017-DED3-47B2-ADA0-A0A6ACB8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51845" cy="1509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75C1C7-E78E-412F-925F-A455E54177A4}"/>
              </a:ext>
            </a:extLst>
          </p:cNvPr>
          <p:cNvSpPr/>
          <p:nvPr/>
        </p:nvSpPr>
        <p:spPr>
          <a:xfrm>
            <a:off x="2351845" y="933450"/>
            <a:ext cx="6506405" cy="2095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57211-4074-451E-AAFF-6012DBA8FD29}"/>
              </a:ext>
            </a:extLst>
          </p:cNvPr>
          <p:cNvSpPr txBox="1"/>
          <p:nvPr/>
        </p:nvSpPr>
        <p:spPr>
          <a:xfrm>
            <a:off x="782320" y="2042160"/>
            <a:ext cx="1070864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Monoatomic cations: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Same name as the metal atom </a:t>
            </a:r>
            <a:r>
              <a:rPr lang="en-US" sz="2400" dirty="0" err="1"/>
              <a:t>eg</a:t>
            </a:r>
            <a:r>
              <a:rPr lang="en-US" sz="2400" dirty="0"/>
              <a:t> Na</a:t>
            </a:r>
            <a:r>
              <a:rPr lang="en-US" sz="2400" baseline="30000" dirty="0"/>
              <a:t>+</a:t>
            </a:r>
            <a:r>
              <a:rPr lang="en-US" sz="2400" dirty="0"/>
              <a:t> sodium ion, Ca</a:t>
            </a:r>
            <a:r>
              <a:rPr lang="en-US" sz="2400" baseline="30000" dirty="0"/>
              <a:t>2+</a:t>
            </a:r>
            <a:r>
              <a:rPr lang="en-US" sz="2400" dirty="0"/>
              <a:t> calcium 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Metals that can form more then one type of ion we add a number. For example, Cu</a:t>
            </a:r>
            <a:r>
              <a:rPr lang="en-US" sz="2400" baseline="30000" dirty="0"/>
              <a:t>+</a:t>
            </a:r>
            <a:r>
              <a:rPr lang="en-US" sz="2400" dirty="0"/>
              <a:t> is copper(I) and Cu</a:t>
            </a:r>
            <a:r>
              <a:rPr lang="en-US" sz="2400" baseline="30000" dirty="0"/>
              <a:t>2+</a:t>
            </a:r>
            <a:r>
              <a:rPr lang="en-US" sz="2400" dirty="0"/>
              <a:t> is copper(II).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Monoatomic anions: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add “ide” to the name. For example, chlorine (Cl) becomes chloride (Cl</a:t>
            </a:r>
            <a:r>
              <a:rPr lang="en-US" sz="2400" baseline="30000" dirty="0"/>
              <a:t>-</a:t>
            </a:r>
            <a:r>
              <a:rPr lang="en-US" sz="2400" dirty="0"/>
              <a:t>), oxygen (O) becomes oxide (O</a:t>
            </a:r>
            <a:r>
              <a:rPr lang="en-US" sz="2400" baseline="30000" dirty="0"/>
              <a:t>2-</a:t>
            </a:r>
            <a:r>
              <a:rPr lang="en-US" sz="2400" dirty="0"/>
              <a:t>), sulfur (S) becomes sulfide (S</a:t>
            </a:r>
            <a:r>
              <a:rPr lang="en-US" sz="2400" baseline="30000" dirty="0"/>
              <a:t>2-</a:t>
            </a:r>
            <a:r>
              <a:rPr lang="en-US" sz="24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4828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BE4FC5-318E-41AE-9E6E-DEC5C4A7DDF9}"/>
              </a:ext>
            </a:extLst>
          </p:cNvPr>
          <p:cNvSpPr/>
          <p:nvPr/>
        </p:nvSpPr>
        <p:spPr>
          <a:xfrm rot="5400000">
            <a:off x="-1724443" y="3433765"/>
            <a:ext cx="4100931" cy="24330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963AA-A718-437D-8CA4-4C9A8D92FF38}"/>
              </a:ext>
            </a:extLst>
          </p:cNvPr>
          <p:cNvSpPr/>
          <p:nvPr/>
        </p:nvSpPr>
        <p:spPr>
          <a:xfrm>
            <a:off x="2257425" y="1295400"/>
            <a:ext cx="9467850" cy="2095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14247-61E8-4541-86DD-1B4FF0B4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975" y="155575"/>
            <a:ext cx="8067675" cy="739775"/>
          </a:xfrm>
        </p:spPr>
        <p:txBody>
          <a:bodyPr>
            <a:normAutofit/>
          </a:bodyPr>
          <a:lstStyle/>
          <a:p>
            <a:r>
              <a:rPr lang="en-US" dirty="0"/>
              <a:t>Ionic bonding: Naming</a:t>
            </a:r>
            <a:endParaRPr lang="en-AU" dirty="0"/>
          </a:p>
        </p:txBody>
      </p:sp>
      <p:pic>
        <p:nvPicPr>
          <p:cNvPr id="6" name="Picture 5" descr="A picture containing bear&#10;&#10;Description automatically generated">
            <a:extLst>
              <a:ext uri="{FF2B5EF4-FFF2-40B4-BE49-F238E27FC236}">
                <a16:creationId xmlns:a16="http://schemas.microsoft.com/office/drawing/2014/main" id="{0D011017-DED3-47B2-ADA0-A0A6ACB8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51845" cy="1509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75C1C7-E78E-412F-925F-A455E54177A4}"/>
              </a:ext>
            </a:extLst>
          </p:cNvPr>
          <p:cNvSpPr/>
          <p:nvPr/>
        </p:nvSpPr>
        <p:spPr>
          <a:xfrm>
            <a:off x="2351845" y="933450"/>
            <a:ext cx="6506405" cy="2095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45030-9747-4E2C-9DA1-E973AC458E58}"/>
              </a:ext>
            </a:extLst>
          </p:cNvPr>
          <p:cNvSpPr txBox="1"/>
          <p:nvPr/>
        </p:nvSpPr>
        <p:spPr>
          <a:xfrm>
            <a:off x="1219200" y="1981200"/>
            <a:ext cx="10506075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Polyatomic cations and anions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Names cannot be predicted from the formula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Need to use Appendix 2 and learn the ones that are required for Year 11 and 12 chemistry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5877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BE4FC5-318E-41AE-9E6E-DEC5C4A7DDF9}"/>
              </a:ext>
            </a:extLst>
          </p:cNvPr>
          <p:cNvSpPr/>
          <p:nvPr/>
        </p:nvSpPr>
        <p:spPr>
          <a:xfrm rot="5400000">
            <a:off x="-1724443" y="3433765"/>
            <a:ext cx="4100931" cy="24330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963AA-A718-437D-8CA4-4C9A8D92FF38}"/>
              </a:ext>
            </a:extLst>
          </p:cNvPr>
          <p:cNvSpPr/>
          <p:nvPr/>
        </p:nvSpPr>
        <p:spPr>
          <a:xfrm>
            <a:off x="2257425" y="1295400"/>
            <a:ext cx="9467850" cy="2095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14247-61E8-4541-86DD-1B4FF0B4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975" y="155575"/>
            <a:ext cx="8067675" cy="739775"/>
          </a:xfrm>
        </p:spPr>
        <p:txBody>
          <a:bodyPr>
            <a:normAutofit/>
          </a:bodyPr>
          <a:lstStyle/>
          <a:p>
            <a:r>
              <a:rPr lang="en-US" dirty="0"/>
              <a:t>Ionic bonding: Naming</a:t>
            </a:r>
            <a:endParaRPr lang="en-AU" dirty="0"/>
          </a:p>
        </p:txBody>
      </p:sp>
      <p:pic>
        <p:nvPicPr>
          <p:cNvPr id="6" name="Picture 5" descr="A picture containing bear&#10;&#10;Description automatically generated">
            <a:extLst>
              <a:ext uri="{FF2B5EF4-FFF2-40B4-BE49-F238E27FC236}">
                <a16:creationId xmlns:a16="http://schemas.microsoft.com/office/drawing/2014/main" id="{0D011017-DED3-47B2-ADA0-A0A6ACB8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51845" cy="1509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75C1C7-E78E-412F-925F-A455E54177A4}"/>
              </a:ext>
            </a:extLst>
          </p:cNvPr>
          <p:cNvSpPr/>
          <p:nvPr/>
        </p:nvSpPr>
        <p:spPr>
          <a:xfrm>
            <a:off x="2351845" y="933450"/>
            <a:ext cx="6506405" cy="2095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45030-9747-4E2C-9DA1-E973AC458E58}"/>
              </a:ext>
            </a:extLst>
          </p:cNvPr>
          <p:cNvSpPr txBox="1"/>
          <p:nvPr/>
        </p:nvSpPr>
        <p:spPr>
          <a:xfrm>
            <a:off x="1020762" y="1543050"/>
            <a:ext cx="1050607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Naming ionic compounds: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Write the name of the cation first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Followed by the name of the anion</a:t>
            </a:r>
            <a:endParaRPr lang="en-AU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0F3DB-A64C-4A97-A740-EA322B552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57" y="3220239"/>
            <a:ext cx="10109200" cy="331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72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BE4FC5-318E-41AE-9E6E-DEC5C4A7DDF9}"/>
              </a:ext>
            </a:extLst>
          </p:cNvPr>
          <p:cNvSpPr/>
          <p:nvPr/>
        </p:nvSpPr>
        <p:spPr>
          <a:xfrm rot="5400000">
            <a:off x="-1724443" y="3433765"/>
            <a:ext cx="4100931" cy="24330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963AA-A718-437D-8CA4-4C9A8D92FF38}"/>
              </a:ext>
            </a:extLst>
          </p:cNvPr>
          <p:cNvSpPr/>
          <p:nvPr/>
        </p:nvSpPr>
        <p:spPr>
          <a:xfrm>
            <a:off x="2257425" y="1295400"/>
            <a:ext cx="9467850" cy="2095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14247-61E8-4541-86DD-1B4FF0B4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975" y="155575"/>
            <a:ext cx="8067675" cy="739775"/>
          </a:xfrm>
        </p:spPr>
        <p:txBody>
          <a:bodyPr>
            <a:normAutofit/>
          </a:bodyPr>
          <a:lstStyle/>
          <a:p>
            <a:r>
              <a:rPr lang="en-US" dirty="0"/>
              <a:t>Ionic bonding: Practice</a:t>
            </a:r>
            <a:endParaRPr lang="en-AU" dirty="0"/>
          </a:p>
        </p:txBody>
      </p:sp>
      <p:pic>
        <p:nvPicPr>
          <p:cNvPr id="6" name="Picture 5" descr="A picture containing bear&#10;&#10;Description automatically generated">
            <a:extLst>
              <a:ext uri="{FF2B5EF4-FFF2-40B4-BE49-F238E27FC236}">
                <a16:creationId xmlns:a16="http://schemas.microsoft.com/office/drawing/2014/main" id="{0D011017-DED3-47B2-ADA0-A0A6ACB88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51845" cy="15097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75C1C7-E78E-412F-925F-A455E54177A4}"/>
              </a:ext>
            </a:extLst>
          </p:cNvPr>
          <p:cNvSpPr/>
          <p:nvPr/>
        </p:nvSpPr>
        <p:spPr>
          <a:xfrm>
            <a:off x="2351845" y="933450"/>
            <a:ext cx="6506405" cy="2095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F3320-0555-44BC-A781-DCC4C2D90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79" b="9582"/>
          <a:stretch/>
        </p:blipFill>
        <p:spPr>
          <a:xfrm>
            <a:off x="1524000" y="1662112"/>
            <a:ext cx="9144000" cy="4295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4DC655-E174-4DCE-9A34-95A5FE256B9B}"/>
              </a:ext>
            </a:extLst>
          </p:cNvPr>
          <p:cNvSpPr/>
          <p:nvPr/>
        </p:nvSpPr>
        <p:spPr>
          <a:xfrm>
            <a:off x="5553075" y="1766887"/>
            <a:ext cx="4486275" cy="2324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8E4CF-3373-4C13-BAE4-4C48CAA40A34}"/>
              </a:ext>
            </a:extLst>
          </p:cNvPr>
          <p:cNvSpPr/>
          <p:nvPr/>
        </p:nvSpPr>
        <p:spPr>
          <a:xfrm>
            <a:off x="2886075" y="4090987"/>
            <a:ext cx="1914525" cy="1866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47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292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Ionic bonding: Lewis structures</vt:lpstr>
      <vt:lpstr>Ionic bonding: Lewis structures</vt:lpstr>
      <vt:lpstr>Ionic bonding: Practice</vt:lpstr>
      <vt:lpstr>Ionic bonding: Writing Ionic formula</vt:lpstr>
      <vt:lpstr>Ionic bonding: Naming</vt:lpstr>
      <vt:lpstr>Ionic bonding: Naming</vt:lpstr>
      <vt:lpstr>Ionic bonding: Naming</vt:lpstr>
      <vt:lpstr>Ionic bonding: Practice</vt:lpstr>
      <vt:lpstr>Ionic bonding: ER practice</vt:lpstr>
      <vt:lpstr>Ionic bonding: ER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Alison Barnes</cp:lastModifiedBy>
  <cp:revision>16</cp:revision>
  <cp:lastPrinted>2021-03-18T11:36:57Z</cp:lastPrinted>
  <dcterms:created xsi:type="dcterms:W3CDTF">2020-03-22T13:21:55Z</dcterms:created>
  <dcterms:modified xsi:type="dcterms:W3CDTF">2021-03-18T11:37:39Z</dcterms:modified>
</cp:coreProperties>
</file>