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hQouexY4SnCEp0ZQwTuY0fBcl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1"/>
          <p:cNvSpPr/>
          <p:nvPr>
            <p:ph idx="2" type="pic"/>
          </p:nvPr>
        </p:nvSpPr>
        <p:spPr>
          <a:xfrm>
            <a:off x="5183188" y="987425"/>
            <a:ext cx="6172200" cy="4873625"/>
          </a:xfrm>
          <a:prstGeom prst="rect">
            <a:avLst/>
          </a:prstGeom>
          <a:noFill/>
          <a:ln>
            <a:noFill/>
          </a:ln>
        </p:spPr>
      </p:sp>
      <p:sp>
        <p:nvSpPr>
          <p:cNvPr id="68" name="Google Shape;68;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17.jpg"/><Relationship Id="rId5" Type="http://schemas.openxmlformats.org/officeDocument/2006/relationships/image" Target="../media/image2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24.png"/><Relationship Id="rId5" Type="http://schemas.openxmlformats.org/officeDocument/2006/relationships/hyperlink" Target="https://www.safeworkaustralia.gov.au/system/files/documents/1702/engineered_nanomaterials_feasibility_establishing_exposure_standards_august_2010.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jpg"/><Relationship Id="rId4" Type="http://schemas.openxmlformats.org/officeDocument/2006/relationships/hyperlink" Target="https://www.youtube.com/watch?v=oSCX78-8-q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13.png"/><Relationship Id="rId5" Type="http://schemas.openxmlformats.org/officeDocument/2006/relationships/hyperlink" Target="https://www.youtube.com/watch?v=OFWNHTIm_O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7.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6.jpg"/><Relationship Id="rId4" Type="http://schemas.openxmlformats.org/officeDocument/2006/relationships/image" Target="../media/image1.jpg"/><Relationship Id="rId5" Type="http://schemas.openxmlformats.org/officeDocument/2006/relationships/image" Target="../media/image12.jpg"/><Relationship Id="rId6" Type="http://schemas.openxmlformats.org/officeDocument/2006/relationships/image" Target="../media/image11.jpg"/><Relationship Id="rId7"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A close up of an object&#10;&#10;Description automatically generated" id="88" name="Google Shape;88;p1"/>
          <p:cNvPicPr preferRelativeResize="0"/>
          <p:nvPr/>
        </p:nvPicPr>
        <p:blipFill rotWithShape="1">
          <a:blip r:embed="rId3">
            <a:alphaModFix amt="85000"/>
          </a:blip>
          <a:srcRect b="0" l="0" r="0" t="2597"/>
          <a:stretch/>
        </p:blipFill>
        <p:spPr>
          <a:xfrm>
            <a:off x="20" y="1"/>
            <a:ext cx="12191980" cy="6857999"/>
          </a:xfrm>
          <a:prstGeom prst="rect">
            <a:avLst/>
          </a:prstGeom>
          <a:noFill/>
          <a:ln>
            <a:noFill/>
          </a:ln>
        </p:spPr>
      </p:pic>
      <p:sp>
        <p:nvSpPr>
          <p:cNvPr id="89" name="Google Shape;89;p1"/>
          <p:cNvSpPr txBox="1"/>
          <p:nvPr/>
        </p:nvSpPr>
        <p:spPr>
          <a:xfrm>
            <a:off x="2564658" y="279420"/>
            <a:ext cx="7239742" cy="120032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000" u="none" cap="none" strike="noStrike">
                <a:solidFill>
                  <a:schemeClr val="dk1"/>
                </a:solidFill>
                <a:latin typeface="Calibri"/>
                <a:ea typeface="Calibri"/>
                <a:cs typeface="Calibri"/>
                <a:sym typeface="Calibri"/>
              </a:rPr>
              <a:t>Nanotechnology</a:t>
            </a:r>
            <a:endParaRPr/>
          </a:p>
          <a:p>
            <a:pPr indent="0" lvl="0" marL="0" marR="0" rtl="0" algn="ctr">
              <a:spcBef>
                <a:spcPts val="0"/>
              </a:spcBef>
              <a:spcAft>
                <a:spcPts val="0"/>
              </a:spcAft>
              <a:buNone/>
            </a:pPr>
            <a:r>
              <a:rPr b="0" i="0" lang="en-US" sz="3200" u="none" cap="none" strike="noStrike">
                <a:solidFill>
                  <a:schemeClr val="dk1"/>
                </a:solidFill>
                <a:latin typeface="Calibri"/>
                <a:ea typeface="Calibri"/>
                <a:cs typeface="Calibri"/>
                <a:sym typeface="Calibri"/>
              </a:rPr>
              <a:t>Nanomaterials, properties and fabrication</a:t>
            </a:r>
            <a:endParaRPr b="0" i="0" sz="3200" u="none" cap="none" strike="noStrike">
              <a:solidFill>
                <a:schemeClr val="dk1"/>
              </a:solidFill>
              <a:latin typeface="Calibri"/>
              <a:ea typeface="Calibri"/>
              <a:cs typeface="Calibri"/>
              <a:sym typeface="Calibri"/>
            </a:endParaRPr>
          </a:p>
        </p:txBody>
      </p:sp>
      <p:sp>
        <p:nvSpPr>
          <p:cNvPr id="90" name="Google Shape;90;p1"/>
          <p:cNvSpPr txBox="1"/>
          <p:nvPr/>
        </p:nvSpPr>
        <p:spPr>
          <a:xfrm>
            <a:off x="375178" y="6055360"/>
            <a:ext cx="529336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Calibri"/>
                <a:ea typeface="Calibri"/>
                <a:cs typeface="Calibri"/>
                <a:sym typeface="Calibri"/>
              </a:rPr>
              <a:t>ATAR Chemistry Unit 1, 2021 </a:t>
            </a:r>
            <a:endParaRPr sz="2800">
              <a:solidFill>
                <a:schemeClr val="dk1"/>
              </a:solidFill>
              <a:latin typeface="Calibri"/>
              <a:ea typeface="Calibri"/>
              <a:cs typeface="Calibri"/>
              <a:sym typeface="Calibri"/>
            </a:endParaRPr>
          </a:p>
        </p:txBody>
      </p:sp>
      <p:sp>
        <p:nvSpPr>
          <p:cNvPr id="91" name="Google Shape;91;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0"/>
          <p:cNvSpPr/>
          <p:nvPr/>
        </p:nvSpPr>
        <p:spPr>
          <a:xfrm>
            <a:off x="1971040" y="853440"/>
            <a:ext cx="7985760" cy="91440"/>
          </a:xfrm>
          <a:prstGeom prst="rect">
            <a:avLst/>
          </a:prstGeom>
          <a:solidFill>
            <a:srgbClr val="2E75B5"/>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6" name="Google Shape;276;p10"/>
          <p:cNvSpPr/>
          <p:nvPr/>
        </p:nvSpPr>
        <p:spPr>
          <a:xfrm>
            <a:off x="1341120" y="1026160"/>
            <a:ext cx="7985760" cy="91440"/>
          </a:xfrm>
          <a:prstGeom prst="rect">
            <a:avLst/>
          </a:prstGeom>
          <a:solidFill>
            <a:srgbClr val="9CC2E5"/>
          </a:solidFill>
          <a:ln cap="flat" cmpd="sng" w="12700">
            <a:solidFill>
              <a:srgbClr val="9CC2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calendar&#10;&#10;Description automatically generated" id="277" name="Google Shape;277;p10"/>
          <p:cNvPicPr preferRelativeResize="0"/>
          <p:nvPr/>
        </p:nvPicPr>
        <p:blipFill rotWithShape="1">
          <a:blip r:embed="rId3">
            <a:alphaModFix/>
          </a:blip>
          <a:srcRect b="0" l="0" r="0" t="0"/>
          <a:stretch/>
        </p:blipFill>
        <p:spPr>
          <a:xfrm>
            <a:off x="0" y="0"/>
            <a:ext cx="2087880" cy="1391920"/>
          </a:xfrm>
          <a:prstGeom prst="rect">
            <a:avLst/>
          </a:prstGeom>
          <a:noFill/>
          <a:ln>
            <a:noFill/>
          </a:ln>
        </p:spPr>
      </p:pic>
      <p:sp>
        <p:nvSpPr>
          <p:cNvPr id="278" name="Google Shape;278;p10"/>
          <p:cNvSpPr txBox="1"/>
          <p:nvPr/>
        </p:nvSpPr>
        <p:spPr>
          <a:xfrm>
            <a:off x="2214880" y="162560"/>
            <a:ext cx="67564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Properties of nanomaterials</a:t>
            </a:r>
            <a:endParaRPr sz="3200">
              <a:solidFill>
                <a:schemeClr val="dk1"/>
              </a:solidFill>
              <a:latin typeface="Calibri"/>
              <a:ea typeface="Calibri"/>
              <a:cs typeface="Calibri"/>
              <a:sym typeface="Calibri"/>
            </a:endParaRPr>
          </a:p>
        </p:txBody>
      </p:sp>
      <p:sp>
        <p:nvSpPr>
          <p:cNvPr id="279" name="Google Shape;27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0" name="Google Shape;280;p10"/>
          <p:cNvSpPr txBox="1"/>
          <p:nvPr/>
        </p:nvSpPr>
        <p:spPr>
          <a:xfrm>
            <a:off x="611822" y="1687179"/>
            <a:ext cx="11496675" cy="335906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Nanoparticle can have unique properties such as:</a:t>
            </a:r>
            <a:endParaRPr/>
          </a:p>
          <a:p>
            <a:pPr indent="-285750" lvl="2" marL="120015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Physical properties (such as strength, weight, and flexibility)</a:t>
            </a:r>
            <a:endParaRPr/>
          </a:p>
          <a:p>
            <a:pPr indent="-285750" lvl="2" marL="120015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Optical properties</a:t>
            </a:r>
            <a:endParaRPr/>
          </a:p>
          <a:p>
            <a:pPr indent="-285750" lvl="2" marL="120015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Catalytic properties</a:t>
            </a:r>
            <a:endParaRPr/>
          </a:p>
          <a:p>
            <a:pPr indent="-285750" lvl="2" marL="120015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Electrical properties</a:t>
            </a:r>
            <a:endParaRPr/>
          </a:p>
          <a:p>
            <a:pPr indent="-133350" lvl="2" marL="1200150" marR="0" rtl="0" algn="l">
              <a:lnSpc>
                <a:spcPct val="15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1"/>
          <p:cNvSpPr/>
          <p:nvPr/>
        </p:nvSpPr>
        <p:spPr>
          <a:xfrm>
            <a:off x="1971040" y="853440"/>
            <a:ext cx="7985760" cy="91440"/>
          </a:xfrm>
          <a:prstGeom prst="rect">
            <a:avLst/>
          </a:prstGeom>
          <a:solidFill>
            <a:srgbClr val="2E75B5"/>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11"/>
          <p:cNvSpPr/>
          <p:nvPr/>
        </p:nvSpPr>
        <p:spPr>
          <a:xfrm>
            <a:off x="1341120" y="1026160"/>
            <a:ext cx="7985760" cy="91440"/>
          </a:xfrm>
          <a:prstGeom prst="rect">
            <a:avLst/>
          </a:prstGeom>
          <a:solidFill>
            <a:srgbClr val="9CC2E5"/>
          </a:solidFill>
          <a:ln cap="flat" cmpd="sng" w="12700">
            <a:solidFill>
              <a:srgbClr val="9CC2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calendar&#10;&#10;Description automatically generated" id="287" name="Google Shape;287;p11"/>
          <p:cNvPicPr preferRelativeResize="0"/>
          <p:nvPr/>
        </p:nvPicPr>
        <p:blipFill rotWithShape="1">
          <a:blip r:embed="rId3">
            <a:alphaModFix/>
          </a:blip>
          <a:srcRect b="0" l="0" r="0" t="0"/>
          <a:stretch/>
        </p:blipFill>
        <p:spPr>
          <a:xfrm>
            <a:off x="0" y="0"/>
            <a:ext cx="2087880" cy="1391920"/>
          </a:xfrm>
          <a:prstGeom prst="rect">
            <a:avLst/>
          </a:prstGeom>
          <a:noFill/>
          <a:ln>
            <a:noFill/>
          </a:ln>
        </p:spPr>
      </p:pic>
      <p:sp>
        <p:nvSpPr>
          <p:cNvPr id="288" name="Google Shape;288;p11"/>
          <p:cNvSpPr txBox="1"/>
          <p:nvPr/>
        </p:nvSpPr>
        <p:spPr>
          <a:xfrm>
            <a:off x="2214880" y="162560"/>
            <a:ext cx="67564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Properties of nanomaterials</a:t>
            </a:r>
            <a:endParaRPr sz="3200">
              <a:solidFill>
                <a:schemeClr val="dk1"/>
              </a:solidFill>
              <a:latin typeface="Calibri"/>
              <a:ea typeface="Calibri"/>
              <a:cs typeface="Calibri"/>
              <a:sym typeface="Calibri"/>
            </a:endParaRPr>
          </a:p>
        </p:txBody>
      </p:sp>
      <p:sp>
        <p:nvSpPr>
          <p:cNvPr id="289" name="Google Shape;28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0" name="Google Shape;290;p11"/>
          <p:cNvSpPr txBox="1"/>
          <p:nvPr/>
        </p:nvSpPr>
        <p:spPr>
          <a:xfrm>
            <a:off x="347662" y="1639957"/>
            <a:ext cx="11496675" cy="28050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Some nanomaterials have interesting optical properties, here are some examples:</a:t>
            </a:r>
            <a:endParaRPr/>
          </a:p>
          <a:p>
            <a:pPr indent="-342900" lvl="1"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Vantablack – a paint that absorbs 99.965% of visible light. Made of carbon nanotubes which are carefully aligned in the same direction. Light can enter between the nanotubes but becomes trapped and eventually the light energy is dissipated as heat.</a:t>
            </a:r>
            <a:endParaRPr/>
          </a:p>
        </p:txBody>
      </p:sp>
      <p:pic>
        <p:nvPicPr>
          <p:cNvPr descr="A close up of some grass&#10;&#10;Description automatically generated" id="291" name="Google Shape;291;p11"/>
          <p:cNvPicPr preferRelativeResize="0"/>
          <p:nvPr/>
        </p:nvPicPr>
        <p:blipFill rotWithShape="1">
          <a:blip r:embed="rId4">
            <a:alphaModFix/>
          </a:blip>
          <a:srcRect b="0" l="0" r="0" t="0"/>
          <a:stretch/>
        </p:blipFill>
        <p:spPr>
          <a:xfrm>
            <a:off x="2941774" y="4119573"/>
            <a:ext cx="2733856" cy="2189263"/>
          </a:xfrm>
          <a:prstGeom prst="rect">
            <a:avLst/>
          </a:prstGeom>
          <a:noFill/>
          <a:ln>
            <a:noFill/>
          </a:ln>
        </p:spPr>
      </p:pic>
      <p:pic>
        <p:nvPicPr>
          <p:cNvPr id="292" name="Google Shape;292;p11"/>
          <p:cNvPicPr preferRelativeResize="0"/>
          <p:nvPr/>
        </p:nvPicPr>
        <p:blipFill rotWithShape="1">
          <a:blip r:embed="rId5">
            <a:alphaModFix/>
          </a:blip>
          <a:srcRect b="0" l="0" r="0" t="0"/>
          <a:stretch/>
        </p:blipFill>
        <p:spPr>
          <a:xfrm>
            <a:off x="6048541" y="4127250"/>
            <a:ext cx="3278339" cy="2181586"/>
          </a:xfrm>
          <a:prstGeom prst="rect">
            <a:avLst/>
          </a:prstGeom>
          <a:noFill/>
          <a:ln>
            <a:noFill/>
          </a:ln>
        </p:spPr>
      </p:pic>
      <p:sp>
        <p:nvSpPr>
          <p:cNvPr id="293" name="Google Shape;293;p11"/>
          <p:cNvSpPr txBox="1"/>
          <p:nvPr/>
        </p:nvSpPr>
        <p:spPr>
          <a:xfrm>
            <a:off x="4053840" y="1122392"/>
            <a:ext cx="6096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00"/>
                </a:solidFill>
                <a:latin typeface="Calibri"/>
                <a:ea typeface="Calibri"/>
                <a:cs typeface="Calibri"/>
                <a:sym typeface="Calibri"/>
              </a:rPr>
              <a:t>optical properties</a:t>
            </a:r>
            <a:endParaRPr sz="2800">
              <a:solidFill>
                <a:srgbClr val="FF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2"/>
          <p:cNvSpPr/>
          <p:nvPr/>
        </p:nvSpPr>
        <p:spPr>
          <a:xfrm>
            <a:off x="1971040" y="853440"/>
            <a:ext cx="7985760" cy="91440"/>
          </a:xfrm>
          <a:prstGeom prst="rect">
            <a:avLst/>
          </a:prstGeom>
          <a:solidFill>
            <a:srgbClr val="2E75B5"/>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9" name="Google Shape;299;p12"/>
          <p:cNvSpPr/>
          <p:nvPr/>
        </p:nvSpPr>
        <p:spPr>
          <a:xfrm>
            <a:off x="1341120" y="1026160"/>
            <a:ext cx="7985760" cy="91440"/>
          </a:xfrm>
          <a:prstGeom prst="rect">
            <a:avLst/>
          </a:prstGeom>
          <a:solidFill>
            <a:srgbClr val="9CC2E5"/>
          </a:solidFill>
          <a:ln cap="flat" cmpd="sng" w="12700">
            <a:solidFill>
              <a:srgbClr val="9CC2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calendar&#10;&#10;Description automatically generated" id="300" name="Google Shape;300;p12"/>
          <p:cNvPicPr preferRelativeResize="0"/>
          <p:nvPr/>
        </p:nvPicPr>
        <p:blipFill rotWithShape="1">
          <a:blip r:embed="rId3">
            <a:alphaModFix/>
          </a:blip>
          <a:srcRect b="0" l="0" r="0" t="0"/>
          <a:stretch/>
        </p:blipFill>
        <p:spPr>
          <a:xfrm>
            <a:off x="0" y="0"/>
            <a:ext cx="2087880" cy="1391920"/>
          </a:xfrm>
          <a:prstGeom prst="rect">
            <a:avLst/>
          </a:prstGeom>
          <a:noFill/>
          <a:ln>
            <a:noFill/>
          </a:ln>
        </p:spPr>
      </p:pic>
      <p:sp>
        <p:nvSpPr>
          <p:cNvPr id="301" name="Google Shape;301;p12"/>
          <p:cNvSpPr txBox="1"/>
          <p:nvPr/>
        </p:nvSpPr>
        <p:spPr>
          <a:xfrm>
            <a:off x="2214880" y="162560"/>
            <a:ext cx="67564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Properties of nanomaterials</a:t>
            </a:r>
            <a:endParaRPr sz="3200">
              <a:solidFill>
                <a:schemeClr val="dk1"/>
              </a:solidFill>
              <a:latin typeface="Calibri"/>
              <a:ea typeface="Calibri"/>
              <a:cs typeface="Calibri"/>
              <a:sym typeface="Calibri"/>
            </a:endParaRPr>
          </a:p>
        </p:txBody>
      </p:sp>
      <p:sp>
        <p:nvSpPr>
          <p:cNvPr id="302" name="Google Shape;30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3" name="Google Shape;303;p12"/>
          <p:cNvSpPr txBox="1"/>
          <p:nvPr/>
        </p:nvSpPr>
        <p:spPr>
          <a:xfrm>
            <a:off x="4053840" y="1122392"/>
            <a:ext cx="6096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00"/>
                </a:solidFill>
                <a:latin typeface="Calibri"/>
                <a:ea typeface="Calibri"/>
                <a:cs typeface="Calibri"/>
                <a:sym typeface="Calibri"/>
              </a:rPr>
              <a:t>optical properties</a:t>
            </a:r>
            <a:endParaRPr sz="2800">
              <a:solidFill>
                <a:srgbClr val="FF0000"/>
              </a:solidFill>
              <a:latin typeface="Calibri"/>
              <a:ea typeface="Calibri"/>
              <a:cs typeface="Calibri"/>
              <a:sym typeface="Calibri"/>
            </a:endParaRPr>
          </a:p>
        </p:txBody>
      </p:sp>
      <p:sp>
        <p:nvSpPr>
          <p:cNvPr id="304" name="Google Shape;304;p12"/>
          <p:cNvSpPr/>
          <p:nvPr/>
        </p:nvSpPr>
        <p:spPr>
          <a:xfrm>
            <a:off x="-326571" y="1889293"/>
            <a:ext cx="9297851" cy="4467057"/>
          </a:xfrm>
          <a:prstGeom prst="rect">
            <a:avLst/>
          </a:prstGeom>
          <a:noFill/>
          <a:ln>
            <a:noFill/>
          </a:ln>
        </p:spPr>
        <p:txBody>
          <a:bodyPr anchorCtr="0" anchor="t" bIns="45700" lIns="91425" spcFirstLastPara="1" rIns="91425" wrap="square" tIns="45700">
            <a:spAutoFit/>
          </a:bodyPr>
          <a:lstStyle/>
          <a:p>
            <a:pPr indent="-342900" lvl="1"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Zinc oxide and titanium oxide nanoparticles – zinc oxide and titanium oxide provide excellent protection from UV radiation. Both are white opaque solids that in their macro particle form are used in many sunscreens and cosmetics, unfortunately in this larger form they remain visible on skin. By using the smaller nanoparticles, they retain their UV protective properties but become transparent and colourless; so they form an invisible coating on skin.</a:t>
            </a:r>
            <a:endParaRPr/>
          </a:p>
        </p:txBody>
      </p:sp>
      <p:pic>
        <p:nvPicPr>
          <p:cNvPr id="305" name="Google Shape;305;p12"/>
          <p:cNvPicPr preferRelativeResize="0"/>
          <p:nvPr/>
        </p:nvPicPr>
        <p:blipFill rotWithShape="1">
          <a:blip r:embed="rId4">
            <a:alphaModFix/>
          </a:blip>
          <a:srcRect b="0" l="0" r="0" t="0"/>
          <a:stretch/>
        </p:blipFill>
        <p:spPr>
          <a:xfrm>
            <a:off x="8798275" y="1117600"/>
            <a:ext cx="3028249" cy="56657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3"/>
          <p:cNvSpPr/>
          <p:nvPr/>
        </p:nvSpPr>
        <p:spPr>
          <a:xfrm>
            <a:off x="1971040" y="853440"/>
            <a:ext cx="7985760" cy="91440"/>
          </a:xfrm>
          <a:prstGeom prst="rect">
            <a:avLst/>
          </a:prstGeom>
          <a:solidFill>
            <a:srgbClr val="2E75B5"/>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1" name="Google Shape;311;p13"/>
          <p:cNvSpPr/>
          <p:nvPr/>
        </p:nvSpPr>
        <p:spPr>
          <a:xfrm>
            <a:off x="1341120" y="1026160"/>
            <a:ext cx="7985760" cy="91440"/>
          </a:xfrm>
          <a:prstGeom prst="rect">
            <a:avLst/>
          </a:prstGeom>
          <a:solidFill>
            <a:srgbClr val="9CC2E5"/>
          </a:solidFill>
          <a:ln cap="flat" cmpd="sng" w="12700">
            <a:solidFill>
              <a:srgbClr val="9CC2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calendar&#10;&#10;Description automatically generated" id="312" name="Google Shape;312;p13"/>
          <p:cNvPicPr preferRelativeResize="0"/>
          <p:nvPr/>
        </p:nvPicPr>
        <p:blipFill rotWithShape="1">
          <a:blip r:embed="rId3">
            <a:alphaModFix/>
          </a:blip>
          <a:srcRect b="0" l="0" r="0" t="0"/>
          <a:stretch/>
        </p:blipFill>
        <p:spPr>
          <a:xfrm>
            <a:off x="0" y="0"/>
            <a:ext cx="2087880" cy="1391920"/>
          </a:xfrm>
          <a:prstGeom prst="rect">
            <a:avLst/>
          </a:prstGeom>
          <a:noFill/>
          <a:ln>
            <a:noFill/>
          </a:ln>
        </p:spPr>
      </p:pic>
      <p:sp>
        <p:nvSpPr>
          <p:cNvPr id="313" name="Google Shape;313;p13"/>
          <p:cNvSpPr txBox="1"/>
          <p:nvPr/>
        </p:nvSpPr>
        <p:spPr>
          <a:xfrm>
            <a:off x="2214880" y="162560"/>
            <a:ext cx="67564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Properties of nanomaterials</a:t>
            </a:r>
            <a:endParaRPr sz="3200">
              <a:solidFill>
                <a:schemeClr val="dk1"/>
              </a:solidFill>
              <a:latin typeface="Calibri"/>
              <a:ea typeface="Calibri"/>
              <a:cs typeface="Calibri"/>
              <a:sym typeface="Calibri"/>
            </a:endParaRPr>
          </a:p>
        </p:txBody>
      </p:sp>
      <p:sp>
        <p:nvSpPr>
          <p:cNvPr id="314" name="Google Shape;31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5" name="Google Shape;315;p13"/>
          <p:cNvSpPr txBox="1"/>
          <p:nvPr/>
        </p:nvSpPr>
        <p:spPr>
          <a:xfrm>
            <a:off x="4053840" y="1122392"/>
            <a:ext cx="6096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00"/>
                </a:solidFill>
                <a:latin typeface="Calibri"/>
                <a:ea typeface="Calibri"/>
                <a:cs typeface="Calibri"/>
                <a:sym typeface="Calibri"/>
              </a:rPr>
              <a:t>optical properties</a:t>
            </a:r>
            <a:endParaRPr sz="2800">
              <a:solidFill>
                <a:srgbClr val="FF0000"/>
              </a:solidFill>
              <a:latin typeface="Calibri"/>
              <a:ea typeface="Calibri"/>
              <a:cs typeface="Calibri"/>
              <a:sym typeface="Calibri"/>
            </a:endParaRPr>
          </a:p>
        </p:txBody>
      </p:sp>
      <p:sp>
        <p:nvSpPr>
          <p:cNvPr id="316" name="Google Shape;316;p13"/>
          <p:cNvSpPr/>
          <p:nvPr/>
        </p:nvSpPr>
        <p:spPr>
          <a:xfrm>
            <a:off x="105734" y="1773495"/>
            <a:ext cx="5858186" cy="446705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Quantum dots – </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e.g. cadmium selenide, CdSe. The colours vary (when exposed to UV light) due to the different size range from 2-10 nanometres.  </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Applications: biological tracers, solar cells They also have interesting electrical properties. </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also be made of ZnS, ZnSe, CdSe and so on.</a:t>
            </a:r>
            <a:endParaRPr/>
          </a:p>
        </p:txBody>
      </p:sp>
      <p:pic>
        <p:nvPicPr>
          <p:cNvPr descr="Diagram&#10;&#10;Description automatically generated with low confidence" id="317" name="Google Shape;317;p13"/>
          <p:cNvPicPr preferRelativeResize="0"/>
          <p:nvPr/>
        </p:nvPicPr>
        <p:blipFill rotWithShape="1">
          <a:blip r:embed="rId4">
            <a:alphaModFix/>
          </a:blip>
          <a:srcRect b="0" l="0" r="0" t="0"/>
          <a:stretch/>
        </p:blipFill>
        <p:spPr>
          <a:xfrm>
            <a:off x="5965245" y="1971040"/>
            <a:ext cx="6119696" cy="368457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4"/>
          <p:cNvSpPr/>
          <p:nvPr/>
        </p:nvSpPr>
        <p:spPr>
          <a:xfrm>
            <a:off x="1971040" y="853440"/>
            <a:ext cx="7985760" cy="91440"/>
          </a:xfrm>
          <a:prstGeom prst="rect">
            <a:avLst/>
          </a:prstGeom>
          <a:solidFill>
            <a:srgbClr val="2E75B5"/>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3" name="Google Shape;323;p14"/>
          <p:cNvSpPr/>
          <p:nvPr/>
        </p:nvSpPr>
        <p:spPr>
          <a:xfrm>
            <a:off x="1341120" y="1026160"/>
            <a:ext cx="7985760" cy="91440"/>
          </a:xfrm>
          <a:prstGeom prst="rect">
            <a:avLst/>
          </a:prstGeom>
          <a:solidFill>
            <a:srgbClr val="9CC2E5"/>
          </a:solidFill>
          <a:ln cap="flat" cmpd="sng" w="12700">
            <a:solidFill>
              <a:srgbClr val="9CC2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calendar&#10;&#10;Description automatically generated" id="324" name="Google Shape;324;p14"/>
          <p:cNvPicPr preferRelativeResize="0"/>
          <p:nvPr/>
        </p:nvPicPr>
        <p:blipFill rotWithShape="1">
          <a:blip r:embed="rId3">
            <a:alphaModFix/>
          </a:blip>
          <a:srcRect b="0" l="0" r="0" t="0"/>
          <a:stretch/>
        </p:blipFill>
        <p:spPr>
          <a:xfrm>
            <a:off x="0" y="0"/>
            <a:ext cx="2087880" cy="1391920"/>
          </a:xfrm>
          <a:prstGeom prst="rect">
            <a:avLst/>
          </a:prstGeom>
          <a:noFill/>
          <a:ln>
            <a:noFill/>
          </a:ln>
        </p:spPr>
      </p:pic>
      <p:sp>
        <p:nvSpPr>
          <p:cNvPr id="325" name="Google Shape;325;p14"/>
          <p:cNvSpPr txBox="1"/>
          <p:nvPr/>
        </p:nvSpPr>
        <p:spPr>
          <a:xfrm>
            <a:off x="2214880" y="162560"/>
            <a:ext cx="67564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Properties of nanomaterials</a:t>
            </a:r>
            <a:endParaRPr sz="3200">
              <a:solidFill>
                <a:schemeClr val="dk1"/>
              </a:solidFill>
              <a:latin typeface="Calibri"/>
              <a:ea typeface="Calibri"/>
              <a:cs typeface="Calibri"/>
              <a:sym typeface="Calibri"/>
            </a:endParaRPr>
          </a:p>
        </p:txBody>
      </p:sp>
      <p:sp>
        <p:nvSpPr>
          <p:cNvPr id="326" name="Google Shape;32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7" name="Google Shape;327;p14"/>
          <p:cNvSpPr txBox="1"/>
          <p:nvPr/>
        </p:nvSpPr>
        <p:spPr>
          <a:xfrm>
            <a:off x="4053840" y="1122392"/>
            <a:ext cx="6096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00"/>
                </a:solidFill>
                <a:latin typeface="Calibri"/>
                <a:ea typeface="Calibri"/>
                <a:cs typeface="Calibri"/>
                <a:sym typeface="Calibri"/>
              </a:rPr>
              <a:t>electrical properties</a:t>
            </a:r>
            <a:endParaRPr sz="2800">
              <a:solidFill>
                <a:srgbClr val="FF0000"/>
              </a:solidFill>
              <a:latin typeface="Calibri"/>
              <a:ea typeface="Calibri"/>
              <a:cs typeface="Calibri"/>
              <a:sym typeface="Calibri"/>
            </a:endParaRPr>
          </a:p>
        </p:txBody>
      </p:sp>
      <p:sp>
        <p:nvSpPr>
          <p:cNvPr id="328" name="Google Shape;328;p14"/>
          <p:cNvSpPr txBox="1"/>
          <p:nvPr/>
        </p:nvSpPr>
        <p:spPr>
          <a:xfrm>
            <a:off x="137380" y="1600775"/>
            <a:ext cx="10815637" cy="5890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Some nanomaterials have interesting electrical properties, here are some examples:</a:t>
            </a:r>
            <a:endParaRPr/>
          </a:p>
        </p:txBody>
      </p:sp>
      <p:sp>
        <p:nvSpPr>
          <p:cNvPr id="329" name="Google Shape;329;p14"/>
          <p:cNvSpPr txBox="1"/>
          <p:nvPr/>
        </p:nvSpPr>
        <p:spPr>
          <a:xfrm>
            <a:off x="332643" y="2179687"/>
            <a:ext cx="11021157" cy="446705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Carbon nanotubes – have quite different patterns of conductivity to graphite. Depending on their dimensions and symmetry, CNTs can be excellent conductors of electricity or semiconductors. Possible applications to use CNT to create nano-sized transistors and diodes.</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Standford University reported in 2013 the first computer made entirely of carbon nanotubes. It was a basic device but serves as proof of concept for the use of CNTs in this way. They will potentially be smaller than current silicon-based components and more efficient, making computers smaller, faster and more energy efficient.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5"/>
          <p:cNvSpPr/>
          <p:nvPr/>
        </p:nvSpPr>
        <p:spPr>
          <a:xfrm>
            <a:off x="1971040" y="853440"/>
            <a:ext cx="7985760" cy="91440"/>
          </a:xfrm>
          <a:prstGeom prst="rect">
            <a:avLst/>
          </a:prstGeom>
          <a:solidFill>
            <a:srgbClr val="2E75B5"/>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5" name="Google Shape;335;p15"/>
          <p:cNvSpPr/>
          <p:nvPr/>
        </p:nvSpPr>
        <p:spPr>
          <a:xfrm>
            <a:off x="1341120" y="1026160"/>
            <a:ext cx="7985760" cy="91440"/>
          </a:xfrm>
          <a:prstGeom prst="rect">
            <a:avLst/>
          </a:prstGeom>
          <a:solidFill>
            <a:srgbClr val="9CC2E5"/>
          </a:solidFill>
          <a:ln cap="flat" cmpd="sng" w="12700">
            <a:solidFill>
              <a:srgbClr val="9CC2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calendar&#10;&#10;Description automatically generated" id="336" name="Google Shape;336;p15"/>
          <p:cNvPicPr preferRelativeResize="0"/>
          <p:nvPr/>
        </p:nvPicPr>
        <p:blipFill rotWithShape="1">
          <a:blip r:embed="rId3">
            <a:alphaModFix/>
          </a:blip>
          <a:srcRect b="0" l="0" r="0" t="0"/>
          <a:stretch/>
        </p:blipFill>
        <p:spPr>
          <a:xfrm>
            <a:off x="0" y="0"/>
            <a:ext cx="2087880" cy="1391920"/>
          </a:xfrm>
          <a:prstGeom prst="rect">
            <a:avLst/>
          </a:prstGeom>
          <a:noFill/>
          <a:ln>
            <a:noFill/>
          </a:ln>
        </p:spPr>
      </p:pic>
      <p:sp>
        <p:nvSpPr>
          <p:cNvPr id="337" name="Google Shape;337;p15"/>
          <p:cNvSpPr txBox="1"/>
          <p:nvPr/>
        </p:nvSpPr>
        <p:spPr>
          <a:xfrm>
            <a:off x="2214880" y="162560"/>
            <a:ext cx="67564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Properties of nanomaterials</a:t>
            </a:r>
            <a:endParaRPr sz="3200">
              <a:solidFill>
                <a:schemeClr val="dk1"/>
              </a:solidFill>
              <a:latin typeface="Calibri"/>
              <a:ea typeface="Calibri"/>
              <a:cs typeface="Calibri"/>
              <a:sym typeface="Calibri"/>
            </a:endParaRPr>
          </a:p>
        </p:txBody>
      </p:sp>
      <p:sp>
        <p:nvSpPr>
          <p:cNvPr id="338" name="Google Shape;33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9" name="Google Shape;339;p15"/>
          <p:cNvSpPr txBox="1"/>
          <p:nvPr/>
        </p:nvSpPr>
        <p:spPr>
          <a:xfrm>
            <a:off x="4053840" y="1122392"/>
            <a:ext cx="6096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00"/>
                </a:solidFill>
                <a:latin typeface="Calibri"/>
                <a:ea typeface="Calibri"/>
                <a:cs typeface="Calibri"/>
                <a:sym typeface="Calibri"/>
              </a:rPr>
              <a:t>medical properties</a:t>
            </a:r>
            <a:endParaRPr sz="2800">
              <a:solidFill>
                <a:srgbClr val="FF0000"/>
              </a:solidFill>
              <a:latin typeface="Calibri"/>
              <a:ea typeface="Calibri"/>
              <a:cs typeface="Calibri"/>
              <a:sym typeface="Calibri"/>
            </a:endParaRPr>
          </a:p>
        </p:txBody>
      </p:sp>
      <p:sp>
        <p:nvSpPr>
          <p:cNvPr id="340" name="Google Shape;340;p15"/>
          <p:cNvSpPr txBox="1"/>
          <p:nvPr/>
        </p:nvSpPr>
        <p:spPr>
          <a:xfrm>
            <a:off x="457201" y="1590268"/>
            <a:ext cx="10896599" cy="502105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Some nanomaterials have interesting applications in medicine.</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Silver: silver has antibacterial and antifungal effects due to the release of silver ions from the surface.  Using nanoparticles of silver vastly improves these effects due to the huge increase in surface area.  Nanosilver is now being incorporated into a large number of commercial products, including: surgical badges, plastic containers and cosmetics (see the next slide for a number of examples)</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This indiscriminate use has led many to question the safety of unregulated nanomaterials in products – primarily their health and environmental hazards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6"/>
          <p:cNvSpPr/>
          <p:nvPr/>
        </p:nvSpPr>
        <p:spPr>
          <a:xfrm>
            <a:off x="1971040" y="853440"/>
            <a:ext cx="7985760" cy="91440"/>
          </a:xfrm>
          <a:prstGeom prst="rect">
            <a:avLst/>
          </a:prstGeom>
          <a:solidFill>
            <a:srgbClr val="2E75B5"/>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6" name="Google Shape;346;p16"/>
          <p:cNvSpPr/>
          <p:nvPr/>
        </p:nvSpPr>
        <p:spPr>
          <a:xfrm>
            <a:off x="1341120" y="1026160"/>
            <a:ext cx="7985760" cy="91440"/>
          </a:xfrm>
          <a:prstGeom prst="rect">
            <a:avLst/>
          </a:prstGeom>
          <a:solidFill>
            <a:srgbClr val="9CC2E5"/>
          </a:solidFill>
          <a:ln cap="flat" cmpd="sng" w="12700">
            <a:solidFill>
              <a:srgbClr val="9CC2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calendar&#10;&#10;Description automatically generated" id="347" name="Google Shape;347;p16"/>
          <p:cNvPicPr preferRelativeResize="0"/>
          <p:nvPr/>
        </p:nvPicPr>
        <p:blipFill rotWithShape="1">
          <a:blip r:embed="rId3">
            <a:alphaModFix/>
          </a:blip>
          <a:srcRect b="0" l="0" r="0" t="0"/>
          <a:stretch/>
        </p:blipFill>
        <p:spPr>
          <a:xfrm>
            <a:off x="0" y="0"/>
            <a:ext cx="2087880" cy="1391920"/>
          </a:xfrm>
          <a:prstGeom prst="rect">
            <a:avLst/>
          </a:prstGeom>
          <a:noFill/>
          <a:ln>
            <a:noFill/>
          </a:ln>
        </p:spPr>
      </p:pic>
      <p:sp>
        <p:nvSpPr>
          <p:cNvPr id="348" name="Google Shape;348;p16"/>
          <p:cNvSpPr txBox="1"/>
          <p:nvPr/>
        </p:nvSpPr>
        <p:spPr>
          <a:xfrm>
            <a:off x="2214880" y="162560"/>
            <a:ext cx="67564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Properties of nanomaterials</a:t>
            </a:r>
            <a:endParaRPr sz="3200">
              <a:solidFill>
                <a:schemeClr val="dk1"/>
              </a:solidFill>
              <a:latin typeface="Calibri"/>
              <a:ea typeface="Calibri"/>
              <a:cs typeface="Calibri"/>
              <a:sym typeface="Calibri"/>
            </a:endParaRPr>
          </a:p>
        </p:txBody>
      </p:sp>
      <p:sp>
        <p:nvSpPr>
          <p:cNvPr id="349" name="Google Shape;34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0" name="Google Shape;350;p16"/>
          <p:cNvSpPr txBox="1"/>
          <p:nvPr/>
        </p:nvSpPr>
        <p:spPr>
          <a:xfrm>
            <a:off x="4053840" y="1122392"/>
            <a:ext cx="6096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00"/>
                </a:solidFill>
                <a:latin typeface="Calibri"/>
                <a:ea typeface="Calibri"/>
                <a:cs typeface="Calibri"/>
                <a:sym typeface="Calibri"/>
              </a:rPr>
              <a:t>medical properties - nanodevices</a:t>
            </a:r>
            <a:endParaRPr sz="2800">
              <a:solidFill>
                <a:srgbClr val="FF0000"/>
              </a:solidFill>
              <a:latin typeface="Calibri"/>
              <a:ea typeface="Calibri"/>
              <a:cs typeface="Calibri"/>
              <a:sym typeface="Calibri"/>
            </a:endParaRPr>
          </a:p>
        </p:txBody>
      </p:sp>
      <p:sp>
        <p:nvSpPr>
          <p:cNvPr id="351" name="Google Shape;351;p16"/>
          <p:cNvSpPr txBox="1"/>
          <p:nvPr/>
        </p:nvSpPr>
        <p:spPr>
          <a:xfrm>
            <a:off x="0" y="1700420"/>
            <a:ext cx="8115300" cy="502105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Nanodevices research – in the field of medical detection, diagnosis and treatment of disease, especially cancer.</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E.g. nanodevice is one based on dendrimers that act as molecular carries. They transport smaller molecules – such as molecules that can recognise cancer cells, therapeutic agents  and molecules that can signal the cancer cell’s death.</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As the dendrimer device would only accumulate in cancers cells it would reduce side effect and enhance treatment efficiency. </a:t>
            </a:r>
            <a:endParaRPr sz="2400">
              <a:solidFill>
                <a:schemeClr val="dk1"/>
              </a:solidFill>
              <a:latin typeface="Calibri"/>
              <a:ea typeface="Calibri"/>
              <a:cs typeface="Calibri"/>
              <a:sym typeface="Calibri"/>
            </a:endParaRPr>
          </a:p>
        </p:txBody>
      </p:sp>
      <p:pic>
        <p:nvPicPr>
          <p:cNvPr descr="A screenshot of a cell phone&#10;&#10;Description automatically generated" id="352" name="Google Shape;352;p16"/>
          <p:cNvPicPr preferRelativeResize="0"/>
          <p:nvPr/>
        </p:nvPicPr>
        <p:blipFill rotWithShape="1">
          <a:blip r:embed="rId4">
            <a:alphaModFix/>
          </a:blip>
          <a:srcRect b="0" l="48570" r="0" t="21742"/>
          <a:stretch/>
        </p:blipFill>
        <p:spPr>
          <a:xfrm>
            <a:off x="8214280" y="2263144"/>
            <a:ext cx="3871119" cy="382217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7"/>
          <p:cNvSpPr/>
          <p:nvPr/>
        </p:nvSpPr>
        <p:spPr>
          <a:xfrm>
            <a:off x="1971040" y="853440"/>
            <a:ext cx="7985760" cy="91440"/>
          </a:xfrm>
          <a:prstGeom prst="rect">
            <a:avLst/>
          </a:prstGeom>
          <a:solidFill>
            <a:srgbClr val="2E75B5"/>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8" name="Google Shape;358;p17"/>
          <p:cNvSpPr/>
          <p:nvPr/>
        </p:nvSpPr>
        <p:spPr>
          <a:xfrm>
            <a:off x="1341120" y="1026160"/>
            <a:ext cx="7985760" cy="91440"/>
          </a:xfrm>
          <a:prstGeom prst="rect">
            <a:avLst/>
          </a:prstGeom>
          <a:solidFill>
            <a:srgbClr val="9CC2E5"/>
          </a:solidFill>
          <a:ln cap="flat" cmpd="sng" w="12700">
            <a:solidFill>
              <a:srgbClr val="9CC2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calendar&#10;&#10;Description automatically generated" id="359" name="Google Shape;359;p17"/>
          <p:cNvPicPr preferRelativeResize="0"/>
          <p:nvPr/>
        </p:nvPicPr>
        <p:blipFill rotWithShape="1">
          <a:blip r:embed="rId3">
            <a:alphaModFix/>
          </a:blip>
          <a:srcRect b="0" l="0" r="0" t="0"/>
          <a:stretch/>
        </p:blipFill>
        <p:spPr>
          <a:xfrm>
            <a:off x="0" y="0"/>
            <a:ext cx="2087880" cy="1391920"/>
          </a:xfrm>
          <a:prstGeom prst="rect">
            <a:avLst/>
          </a:prstGeom>
          <a:noFill/>
          <a:ln>
            <a:noFill/>
          </a:ln>
        </p:spPr>
      </p:pic>
      <p:sp>
        <p:nvSpPr>
          <p:cNvPr id="360" name="Google Shape;360;p17"/>
          <p:cNvSpPr txBox="1"/>
          <p:nvPr/>
        </p:nvSpPr>
        <p:spPr>
          <a:xfrm>
            <a:off x="2214880" y="162560"/>
            <a:ext cx="67564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Nanocomposites</a:t>
            </a:r>
            <a:endParaRPr sz="3200">
              <a:solidFill>
                <a:schemeClr val="dk1"/>
              </a:solidFill>
              <a:latin typeface="Calibri"/>
              <a:ea typeface="Calibri"/>
              <a:cs typeface="Calibri"/>
              <a:sym typeface="Calibri"/>
            </a:endParaRPr>
          </a:p>
        </p:txBody>
      </p:sp>
      <p:sp>
        <p:nvSpPr>
          <p:cNvPr id="361" name="Google Shape;36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2" name="Google Shape;362;p17"/>
          <p:cNvSpPr txBox="1"/>
          <p:nvPr/>
        </p:nvSpPr>
        <p:spPr>
          <a:xfrm>
            <a:off x="533400" y="1600775"/>
            <a:ext cx="11125200" cy="446705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Nanocomposites – materials that contain nanoparticles embedded in a matrix of a bulk material such as metals, polymers and ceramics (e.g. concrete)</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Example 1: carbon black added to rubber.  The carbon nanoparticles improve the electrical conductivity of the rubber. This presents the build up of static electricity on the surface of vehicle tires (really important for fuel trucks!)</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Example 2: a carbon-silicon nanocomposite that may be used to replace brittle, graphite electrodes in lithium ion batteries.</a:t>
            </a:r>
            <a:endParaRPr/>
          </a:p>
          <a:p>
            <a:pPr indent="-190500" lvl="0" marL="342900" marR="0" rtl="0" algn="l">
              <a:lnSpc>
                <a:spcPct val="15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8"/>
          <p:cNvSpPr/>
          <p:nvPr/>
        </p:nvSpPr>
        <p:spPr>
          <a:xfrm>
            <a:off x="1971040" y="853440"/>
            <a:ext cx="7985760" cy="91440"/>
          </a:xfrm>
          <a:prstGeom prst="rect">
            <a:avLst/>
          </a:prstGeom>
          <a:solidFill>
            <a:srgbClr val="2E75B5"/>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8" name="Google Shape;368;p18"/>
          <p:cNvSpPr/>
          <p:nvPr/>
        </p:nvSpPr>
        <p:spPr>
          <a:xfrm>
            <a:off x="1341120" y="1026160"/>
            <a:ext cx="7985760" cy="91440"/>
          </a:xfrm>
          <a:prstGeom prst="rect">
            <a:avLst/>
          </a:prstGeom>
          <a:solidFill>
            <a:srgbClr val="9CC2E5"/>
          </a:solidFill>
          <a:ln cap="flat" cmpd="sng" w="12700">
            <a:solidFill>
              <a:srgbClr val="9CC2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calendar&#10;&#10;Description automatically generated" id="369" name="Google Shape;369;p18"/>
          <p:cNvPicPr preferRelativeResize="0"/>
          <p:nvPr/>
        </p:nvPicPr>
        <p:blipFill rotWithShape="1">
          <a:blip r:embed="rId3">
            <a:alphaModFix/>
          </a:blip>
          <a:srcRect b="0" l="0" r="0" t="0"/>
          <a:stretch/>
        </p:blipFill>
        <p:spPr>
          <a:xfrm>
            <a:off x="0" y="0"/>
            <a:ext cx="2087880" cy="1391920"/>
          </a:xfrm>
          <a:prstGeom prst="rect">
            <a:avLst/>
          </a:prstGeom>
          <a:noFill/>
          <a:ln>
            <a:noFill/>
          </a:ln>
        </p:spPr>
      </p:pic>
      <p:sp>
        <p:nvSpPr>
          <p:cNvPr id="370" name="Google Shape;370;p18"/>
          <p:cNvSpPr txBox="1"/>
          <p:nvPr/>
        </p:nvSpPr>
        <p:spPr>
          <a:xfrm>
            <a:off x="2214880" y="162560"/>
            <a:ext cx="67564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Safety</a:t>
            </a:r>
            <a:endParaRPr sz="3200">
              <a:solidFill>
                <a:schemeClr val="dk1"/>
              </a:solidFill>
              <a:latin typeface="Calibri"/>
              <a:ea typeface="Calibri"/>
              <a:cs typeface="Calibri"/>
              <a:sym typeface="Calibri"/>
            </a:endParaRPr>
          </a:p>
        </p:txBody>
      </p:sp>
      <p:sp>
        <p:nvSpPr>
          <p:cNvPr id="371" name="Google Shape;37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2" name="Google Shape;372;p18"/>
          <p:cNvSpPr txBox="1"/>
          <p:nvPr/>
        </p:nvSpPr>
        <p:spPr>
          <a:xfrm>
            <a:off x="212035" y="2245360"/>
            <a:ext cx="5483915" cy="335906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A lot of research has been done on the health and environmental effects on bulk materials. So, what about nanomaterials? They have vastly different properties to their bulk counterparts – do they pose a risk to safety (environmental and health)?</a:t>
            </a:r>
            <a:endParaRPr/>
          </a:p>
        </p:txBody>
      </p:sp>
      <p:pic>
        <p:nvPicPr>
          <p:cNvPr id="373" name="Google Shape;373;p18"/>
          <p:cNvPicPr preferRelativeResize="0"/>
          <p:nvPr/>
        </p:nvPicPr>
        <p:blipFill rotWithShape="1">
          <a:blip r:embed="rId4">
            <a:alphaModFix/>
          </a:blip>
          <a:srcRect b="0" l="0" r="0" t="0"/>
          <a:stretch/>
        </p:blipFill>
        <p:spPr>
          <a:xfrm>
            <a:off x="5839068" y="1836533"/>
            <a:ext cx="6140897" cy="417671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9"/>
          <p:cNvSpPr/>
          <p:nvPr/>
        </p:nvSpPr>
        <p:spPr>
          <a:xfrm>
            <a:off x="1971040" y="853440"/>
            <a:ext cx="7985760" cy="91440"/>
          </a:xfrm>
          <a:prstGeom prst="rect">
            <a:avLst/>
          </a:prstGeom>
          <a:solidFill>
            <a:srgbClr val="2E75B5"/>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9" name="Google Shape;379;p19"/>
          <p:cNvSpPr/>
          <p:nvPr/>
        </p:nvSpPr>
        <p:spPr>
          <a:xfrm>
            <a:off x="1341120" y="1026160"/>
            <a:ext cx="7985760" cy="91440"/>
          </a:xfrm>
          <a:prstGeom prst="rect">
            <a:avLst/>
          </a:prstGeom>
          <a:solidFill>
            <a:srgbClr val="9CC2E5"/>
          </a:solidFill>
          <a:ln cap="flat" cmpd="sng" w="12700">
            <a:solidFill>
              <a:srgbClr val="9CC2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calendar&#10;&#10;Description automatically generated" id="380" name="Google Shape;380;p19"/>
          <p:cNvPicPr preferRelativeResize="0"/>
          <p:nvPr/>
        </p:nvPicPr>
        <p:blipFill rotWithShape="1">
          <a:blip r:embed="rId3">
            <a:alphaModFix/>
          </a:blip>
          <a:srcRect b="0" l="0" r="0" t="0"/>
          <a:stretch/>
        </p:blipFill>
        <p:spPr>
          <a:xfrm>
            <a:off x="0" y="0"/>
            <a:ext cx="2087880" cy="1391920"/>
          </a:xfrm>
          <a:prstGeom prst="rect">
            <a:avLst/>
          </a:prstGeom>
          <a:noFill/>
          <a:ln>
            <a:noFill/>
          </a:ln>
        </p:spPr>
      </p:pic>
      <p:sp>
        <p:nvSpPr>
          <p:cNvPr id="381" name="Google Shape;381;p19"/>
          <p:cNvSpPr txBox="1"/>
          <p:nvPr/>
        </p:nvSpPr>
        <p:spPr>
          <a:xfrm>
            <a:off x="2214880" y="162560"/>
            <a:ext cx="67564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Safety</a:t>
            </a:r>
            <a:endParaRPr sz="3200">
              <a:solidFill>
                <a:schemeClr val="dk1"/>
              </a:solidFill>
              <a:latin typeface="Calibri"/>
              <a:ea typeface="Calibri"/>
              <a:cs typeface="Calibri"/>
              <a:sym typeface="Calibri"/>
            </a:endParaRPr>
          </a:p>
        </p:txBody>
      </p:sp>
      <p:sp>
        <p:nvSpPr>
          <p:cNvPr id="382" name="Google Shape;38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83" name="Google Shape;383;p19"/>
          <p:cNvPicPr preferRelativeResize="0"/>
          <p:nvPr/>
        </p:nvPicPr>
        <p:blipFill rotWithShape="1">
          <a:blip r:embed="rId4">
            <a:alphaModFix/>
          </a:blip>
          <a:srcRect b="0" l="0" r="0" t="0"/>
          <a:stretch/>
        </p:blipFill>
        <p:spPr>
          <a:xfrm>
            <a:off x="121340" y="1534349"/>
            <a:ext cx="11753850" cy="4495800"/>
          </a:xfrm>
          <a:prstGeom prst="rect">
            <a:avLst/>
          </a:prstGeom>
          <a:noFill/>
          <a:ln>
            <a:noFill/>
          </a:ln>
        </p:spPr>
      </p:pic>
      <p:sp>
        <p:nvSpPr>
          <p:cNvPr id="384" name="Google Shape;384;p19"/>
          <p:cNvSpPr txBox="1"/>
          <p:nvPr/>
        </p:nvSpPr>
        <p:spPr>
          <a:xfrm>
            <a:off x="121340" y="6181725"/>
            <a:ext cx="98132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Calibri"/>
                <a:ea typeface="Calibri"/>
                <a:cs typeface="Calibri"/>
                <a:sym typeface="Calibri"/>
                <a:hlinkClick r:id="rId5">
                  <a:extLst>
                    <a:ext uri="{A12FA001-AC4F-418D-AE19-62706E023703}">
                      <ahyp:hlinkClr val="tx"/>
                    </a:ext>
                  </a:extLst>
                </a:hlinkClick>
              </a:rPr>
              <a:t>https://www.safeworkaustralia.gov.au/system/files/documents/1702/engineered_nanomaterials_feasibility_establishing_exposure_standards_august_2010.pdf</a:t>
            </a:r>
            <a:r>
              <a:rPr lang="en-US" sz="1800">
                <a:solidFill>
                  <a:schemeClr val="dk1"/>
                </a:solidFill>
                <a:latin typeface="Calibri"/>
                <a:ea typeface="Calibri"/>
                <a:cs typeface="Calibri"/>
                <a:sym typeface="Calibri"/>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p:nvPr/>
        </p:nvSpPr>
        <p:spPr>
          <a:xfrm>
            <a:off x="1971040" y="853440"/>
            <a:ext cx="7985760" cy="91440"/>
          </a:xfrm>
          <a:prstGeom prst="rect">
            <a:avLst/>
          </a:prstGeom>
          <a:solidFill>
            <a:srgbClr val="2E75B5"/>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 name="Google Shape;97;p2"/>
          <p:cNvSpPr/>
          <p:nvPr/>
        </p:nvSpPr>
        <p:spPr>
          <a:xfrm>
            <a:off x="1341120" y="1026160"/>
            <a:ext cx="7985760" cy="91440"/>
          </a:xfrm>
          <a:prstGeom prst="rect">
            <a:avLst/>
          </a:prstGeom>
          <a:solidFill>
            <a:srgbClr val="9CC2E5"/>
          </a:solidFill>
          <a:ln cap="flat" cmpd="sng" w="12700">
            <a:solidFill>
              <a:srgbClr val="9CC2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calendar&#10;&#10;Description automatically generated" id="98" name="Google Shape;98;p2"/>
          <p:cNvPicPr preferRelativeResize="0"/>
          <p:nvPr/>
        </p:nvPicPr>
        <p:blipFill rotWithShape="1">
          <a:blip r:embed="rId3">
            <a:alphaModFix/>
          </a:blip>
          <a:srcRect b="0" l="0" r="0" t="0"/>
          <a:stretch/>
        </p:blipFill>
        <p:spPr>
          <a:xfrm>
            <a:off x="0" y="0"/>
            <a:ext cx="2087880" cy="1391920"/>
          </a:xfrm>
          <a:prstGeom prst="rect">
            <a:avLst/>
          </a:prstGeom>
          <a:noFill/>
          <a:ln>
            <a:noFill/>
          </a:ln>
        </p:spPr>
      </p:pic>
      <p:sp>
        <p:nvSpPr>
          <p:cNvPr id="99" name="Google Shape;99;p2"/>
          <p:cNvSpPr txBox="1"/>
          <p:nvPr/>
        </p:nvSpPr>
        <p:spPr>
          <a:xfrm>
            <a:off x="2214880" y="162560"/>
            <a:ext cx="67564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Outline</a:t>
            </a:r>
            <a:endParaRPr sz="3200">
              <a:solidFill>
                <a:schemeClr val="dk1"/>
              </a:solidFill>
              <a:latin typeface="Calibri"/>
              <a:ea typeface="Calibri"/>
              <a:cs typeface="Calibri"/>
              <a:sym typeface="Calibri"/>
            </a:endParaRPr>
          </a:p>
        </p:txBody>
      </p:sp>
      <p:sp>
        <p:nvSpPr>
          <p:cNvPr id="100" name="Google Shape;10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1" name="Google Shape;101;p2"/>
          <p:cNvSpPr txBox="1"/>
          <p:nvPr/>
        </p:nvSpPr>
        <p:spPr>
          <a:xfrm>
            <a:off x="538480" y="1778000"/>
            <a:ext cx="8072120" cy="335906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Nanotechnology</a:t>
            </a:r>
            <a:endParaRPr/>
          </a:p>
          <a:p>
            <a:pPr indent="-342900" lvl="1"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Nanoscale</a:t>
            </a:r>
            <a:endParaRPr/>
          </a:p>
          <a:p>
            <a:pPr indent="-342900" lvl="1"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Nanomaterials</a:t>
            </a:r>
            <a:endParaRPr/>
          </a:p>
          <a:p>
            <a:pPr indent="-342900" lvl="1"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Fabrication</a:t>
            </a:r>
            <a:endParaRPr/>
          </a:p>
          <a:p>
            <a:pPr indent="-342900" lvl="1"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Nanoparticles</a:t>
            </a:r>
            <a:endParaRPr/>
          </a:p>
          <a:p>
            <a:pPr indent="-342900" lvl="2" marL="12573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Risks to health and environment</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0"/>
          <p:cNvSpPr/>
          <p:nvPr/>
        </p:nvSpPr>
        <p:spPr>
          <a:xfrm>
            <a:off x="1971040" y="853440"/>
            <a:ext cx="7985760" cy="91440"/>
          </a:xfrm>
          <a:prstGeom prst="rect">
            <a:avLst/>
          </a:prstGeom>
          <a:solidFill>
            <a:srgbClr val="2E75B5"/>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0" name="Google Shape;390;p20"/>
          <p:cNvSpPr/>
          <p:nvPr/>
        </p:nvSpPr>
        <p:spPr>
          <a:xfrm>
            <a:off x="1341120" y="1026160"/>
            <a:ext cx="7985760" cy="91440"/>
          </a:xfrm>
          <a:prstGeom prst="rect">
            <a:avLst/>
          </a:prstGeom>
          <a:solidFill>
            <a:srgbClr val="9CC2E5"/>
          </a:solidFill>
          <a:ln cap="flat" cmpd="sng" w="12700">
            <a:solidFill>
              <a:srgbClr val="9CC2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calendar&#10;&#10;Description automatically generated" id="391" name="Google Shape;391;p20"/>
          <p:cNvPicPr preferRelativeResize="0"/>
          <p:nvPr/>
        </p:nvPicPr>
        <p:blipFill rotWithShape="1">
          <a:blip r:embed="rId3">
            <a:alphaModFix/>
          </a:blip>
          <a:srcRect b="0" l="0" r="0" t="0"/>
          <a:stretch/>
        </p:blipFill>
        <p:spPr>
          <a:xfrm>
            <a:off x="0" y="0"/>
            <a:ext cx="2087880" cy="1391920"/>
          </a:xfrm>
          <a:prstGeom prst="rect">
            <a:avLst/>
          </a:prstGeom>
          <a:noFill/>
          <a:ln>
            <a:noFill/>
          </a:ln>
        </p:spPr>
      </p:pic>
      <p:sp>
        <p:nvSpPr>
          <p:cNvPr id="392" name="Google Shape;392;p20"/>
          <p:cNvSpPr txBox="1"/>
          <p:nvPr/>
        </p:nvSpPr>
        <p:spPr>
          <a:xfrm>
            <a:off x="2214880" y="162560"/>
            <a:ext cx="67564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Safety</a:t>
            </a:r>
            <a:endParaRPr sz="3200">
              <a:solidFill>
                <a:schemeClr val="dk1"/>
              </a:solidFill>
              <a:latin typeface="Calibri"/>
              <a:ea typeface="Calibri"/>
              <a:cs typeface="Calibri"/>
              <a:sym typeface="Calibri"/>
            </a:endParaRPr>
          </a:p>
        </p:txBody>
      </p:sp>
      <p:sp>
        <p:nvSpPr>
          <p:cNvPr id="393" name="Google Shape;39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screenshot of a cell phone&#10;&#10;Description automatically generated" id="394" name="Google Shape;394;p20"/>
          <p:cNvPicPr preferRelativeResize="0"/>
          <p:nvPr/>
        </p:nvPicPr>
        <p:blipFill rotWithShape="1">
          <a:blip r:embed="rId4">
            <a:alphaModFix/>
          </a:blip>
          <a:srcRect b="0" l="0" r="0" t="0"/>
          <a:stretch/>
        </p:blipFill>
        <p:spPr>
          <a:xfrm>
            <a:off x="1043940" y="1633323"/>
            <a:ext cx="9599506" cy="489574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1"/>
          <p:cNvSpPr/>
          <p:nvPr/>
        </p:nvSpPr>
        <p:spPr>
          <a:xfrm>
            <a:off x="1971040" y="853440"/>
            <a:ext cx="7985760" cy="91440"/>
          </a:xfrm>
          <a:prstGeom prst="rect">
            <a:avLst/>
          </a:prstGeom>
          <a:solidFill>
            <a:srgbClr val="2E75B5"/>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0" name="Google Shape;400;p21"/>
          <p:cNvSpPr/>
          <p:nvPr/>
        </p:nvSpPr>
        <p:spPr>
          <a:xfrm>
            <a:off x="1341120" y="1026160"/>
            <a:ext cx="7985760" cy="91440"/>
          </a:xfrm>
          <a:prstGeom prst="rect">
            <a:avLst/>
          </a:prstGeom>
          <a:solidFill>
            <a:srgbClr val="9CC2E5"/>
          </a:solidFill>
          <a:ln cap="flat" cmpd="sng" w="12700">
            <a:solidFill>
              <a:srgbClr val="9CC2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calendar&#10;&#10;Description automatically generated" id="401" name="Google Shape;401;p21"/>
          <p:cNvPicPr preferRelativeResize="0"/>
          <p:nvPr/>
        </p:nvPicPr>
        <p:blipFill rotWithShape="1">
          <a:blip r:embed="rId3">
            <a:alphaModFix/>
          </a:blip>
          <a:srcRect b="0" l="0" r="0" t="0"/>
          <a:stretch/>
        </p:blipFill>
        <p:spPr>
          <a:xfrm>
            <a:off x="0" y="0"/>
            <a:ext cx="2087880" cy="1391920"/>
          </a:xfrm>
          <a:prstGeom prst="rect">
            <a:avLst/>
          </a:prstGeom>
          <a:noFill/>
          <a:ln>
            <a:noFill/>
          </a:ln>
        </p:spPr>
      </p:pic>
      <p:sp>
        <p:nvSpPr>
          <p:cNvPr id="402" name="Google Shape;402;p21"/>
          <p:cNvSpPr txBox="1"/>
          <p:nvPr/>
        </p:nvSpPr>
        <p:spPr>
          <a:xfrm>
            <a:off x="2214880" y="162560"/>
            <a:ext cx="67564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Where to next…</a:t>
            </a:r>
            <a:endParaRPr sz="3200">
              <a:solidFill>
                <a:schemeClr val="dk1"/>
              </a:solidFill>
              <a:latin typeface="Calibri"/>
              <a:ea typeface="Calibri"/>
              <a:cs typeface="Calibri"/>
              <a:sym typeface="Calibri"/>
            </a:endParaRPr>
          </a:p>
        </p:txBody>
      </p:sp>
      <p:sp>
        <p:nvSpPr>
          <p:cNvPr id="403" name="Google Shape;40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4" name="Google Shape;404;p21"/>
          <p:cNvSpPr txBox="1"/>
          <p:nvPr/>
        </p:nvSpPr>
        <p:spPr>
          <a:xfrm>
            <a:off x="0" y="2116976"/>
            <a:ext cx="11941864" cy="2499467"/>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3600">
                <a:solidFill>
                  <a:schemeClr val="dk1"/>
                </a:solidFill>
                <a:latin typeface="Calibri"/>
                <a:ea typeface="Calibri"/>
                <a:cs typeface="Calibri"/>
                <a:sym typeface="Calibri"/>
              </a:rPr>
              <a:t>A boy and his atom</a:t>
            </a:r>
            <a:endParaRPr/>
          </a:p>
          <a:p>
            <a:pPr indent="0" lvl="0" marL="0" marR="0" rtl="0" algn="ctr">
              <a:lnSpc>
                <a:spcPct val="150000"/>
              </a:lnSpc>
              <a:spcBef>
                <a:spcPts val="0"/>
              </a:spcBef>
              <a:spcAft>
                <a:spcPts val="0"/>
              </a:spcAft>
              <a:buNone/>
            </a:pPr>
            <a:r>
              <a:t/>
            </a:r>
            <a:endParaRPr sz="3600">
              <a:solidFill>
                <a:schemeClr val="dk1"/>
              </a:solidFill>
              <a:latin typeface="Calibri"/>
              <a:ea typeface="Calibri"/>
              <a:cs typeface="Calibri"/>
              <a:sym typeface="Calibri"/>
            </a:endParaRPr>
          </a:p>
          <a:p>
            <a:pPr indent="0" lvl="0" marL="0" marR="0" rtl="0" algn="ctr">
              <a:lnSpc>
                <a:spcPct val="150000"/>
              </a:lnSpc>
              <a:spcBef>
                <a:spcPts val="0"/>
              </a:spcBef>
              <a:spcAft>
                <a:spcPts val="0"/>
              </a:spcAft>
              <a:buNone/>
            </a:pPr>
            <a:r>
              <a:rPr lang="en-US" sz="3600" u="sng">
                <a:solidFill>
                  <a:schemeClr val="dk1"/>
                </a:solidFill>
                <a:latin typeface="Calibri"/>
                <a:ea typeface="Calibri"/>
                <a:cs typeface="Calibri"/>
                <a:sym typeface="Calibri"/>
                <a:hlinkClick r:id="rId4">
                  <a:extLst>
                    <a:ext uri="{A12FA001-AC4F-418D-AE19-62706E023703}">
                      <ahyp:hlinkClr val="tx"/>
                    </a:ext>
                  </a:extLst>
                </a:hlinkClick>
              </a:rPr>
              <a:t>https://www.youtube.com/watch?v=oSCX78-8-q0</a:t>
            </a:r>
            <a:r>
              <a:rPr lang="en-US" sz="3600">
                <a:solidFill>
                  <a:schemeClr val="dk1"/>
                </a:solidFill>
                <a:latin typeface="Calibri"/>
                <a:ea typeface="Calibri"/>
                <a:cs typeface="Calibri"/>
                <a:sym typeface="Calibri"/>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p:nvPr/>
        </p:nvSpPr>
        <p:spPr>
          <a:xfrm>
            <a:off x="1971040" y="853440"/>
            <a:ext cx="7985760" cy="91440"/>
          </a:xfrm>
          <a:prstGeom prst="rect">
            <a:avLst/>
          </a:prstGeom>
          <a:solidFill>
            <a:srgbClr val="2E75B5"/>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3"/>
          <p:cNvSpPr/>
          <p:nvPr/>
        </p:nvSpPr>
        <p:spPr>
          <a:xfrm>
            <a:off x="1341120" y="1026160"/>
            <a:ext cx="7985760" cy="91440"/>
          </a:xfrm>
          <a:prstGeom prst="rect">
            <a:avLst/>
          </a:prstGeom>
          <a:solidFill>
            <a:srgbClr val="9CC2E5"/>
          </a:solidFill>
          <a:ln cap="flat" cmpd="sng" w="12700">
            <a:solidFill>
              <a:srgbClr val="9CC2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calendar&#10;&#10;Description automatically generated" id="108" name="Google Shape;108;p3"/>
          <p:cNvPicPr preferRelativeResize="0"/>
          <p:nvPr/>
        </p:nvPicPr>
        <p:blipFill rotWithShape="1">
          <a:blip r:embed="rId3">
            <a:alphaModFix/>
          </a:blip>
          <a:srcRect b="0" l="0" r="0" t="0"/>
          <a:stretch/>
        </p:blipFill>
        <p:spPr>
          <a:xfrm>
            <a:off x="0" y="0"/>
            <a:ext cx="2087880" cy="1391920"/>
          </a:xfrm>
          <a:prstGeom prst="rect">
            <a:avLst/>
          </a:prstGeom>
          <a:noFill/>
          <a:ln>
            <a:noFill/>
          </a:ln>
        </p:spPr>
      </p:pic>
      <p:sp>
        <p:nvSpPr>
          <p:cNvPr id="109" name="Google Shape;109;p3"/>
          <p:cNvSpPr txBox="1"/>
          <p:nvPr/>
        </p:nvSpPr>
        <p:spPr>
          <a:xfrm>
            <a:off x="2214880" y="162560"/>
            <a:ext cx="67564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Nanotechnology</a:t>
            </a:r>
            <a:endParaRPr sz="3200">
              <a:solidFill>
                <a:schemeClr val="dk1"/>
              </a:solidFill>
              <a:latin typeface="Calibri"/>
              <a:ea typeface="Calibri"/>
              <a:cs typeface="Calibri"/>
              <a:sym typeface="Calibri"/>
            </a:endParaRPr>
          </a:p>
        </p:txBody>
      </p:sp>
      <p:sp>
        <p:nvSpPr>
          <p:cNvPr id="110" name="Google Shape;11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1" name="Google Shape;111;p3"/>
          <p:cNvSpPr txBox="1"/>
          <p:nvPr/>
        </p:nvSpPr>
        <p:spPr>
          <a:xfrm>
            <a:off x="680720" y="1468695"/>
            <a:ext cx="10566400" cy="502105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Traditionally chemistry focused on the structures of atoms and the properties of bulk materials.</a:t>
            </a:r>
            <a:endParaRPr/>
          </a:p>
          <a:p>
            <a:pPr indent="-190500" lvl="0" marL="342900" marR="0" rtl="0" algn="l">
              <a:lnSpc>
                <a:spcPct val="15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190500" lvl="0" marL="342900" marR="0" rtl="0" algn="l">
              <a:lnSpc>
                <a:spcPct val="15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190500" lvl="0" marL="342900" marR="0" rtl="0" algn="l">
              <a:lnSpc>
                <a:spcPct val="15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190500" lvl="0" marL="342900" marR="0" rtl="0" algn="l">
              <a:lnSpc>
                <a:spcPct val="15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Nanotechnology occurs between these two extreme sizes; they are larger than atoms but smaller than a wavelength of light (thus making them invisible to the naked eye and even to the most powerful optical microscopes)</a:t>
            </a:r>
            <a:endParaRPr/>
          </a:p>
        </p:txBody>
      </p:sp>
      <p:pic>
        <p:nvPicPr>
          <p:cNvPr id="112" name="Google Shape;112;p3"/>
          <p:cNvPicPr preferRelativeResize="0"/>
          <p:nvPr/>
        </p:nvPicPr>
        <p:blipFill rotWithShape="1">
          <a:blip r:embed="rId4">
            <a:alphaModFix/>
          </a:blip>
          <a:srcRect b="37129" l="0" r="0" t="2520"/>
          <a:stretch/>
        </p:blipFill>
        <p:spPr>
          <a:xfrm>
            <a:off x="2758122" y="2661920"/>
            <a:ext cx="5852478" cy="20865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p:nvPr/>
        </p:nvSpPr>
        <p:spPr>
          <a:xfrm>
            <a:off x="1971040" y="853440"/>
            <a:ext cx="7985760" cy="91440"/>
          </a:xfrm>
          <a:prstGeom prst="rect">
            <a:avLst/>
          </a:prstGeom>
          <a:solidFill>
            <a:srgbClr val="2E75B5"/>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4"/>
          <p:cNvSpPr/>
          <p:nvPr/>
        </p:nvSpPr>
        <p:spPr>
          <a:xfrm>
            <a:off x="1341120" y="1026160"/>
            <a:ext cx="7985760" cy="91440"/>
          </a:xfrm>
          <a:prstGeom prst="rect">
            <a:avLst/>
          </a:prstGeom>
          <a:solidFill>
            <a:srgbClr val="9CC2E5"/>
          </a:solidFill>
          <a:ln cap="flat" cmpd="sng" w="12700">
            <a:solidFill>
              <a:srgbClr val="9CC2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calendar&#10;&#10;Description automatically generated" id="119" name="Google Shape;119;p4"/>
          <p:cNvPicPr preferRelativeResize="0"/>
          <p:nvPr/>
        </p:nvPicPr>
        <p:blipFill rotWithShape="1">
          <a:blip r:embed="rId3">
            <a:alphaModFix/>
          </a:blip>
          <a:srcRect b="0" l="0" r="0" t="0"/>
          <a:stretch/>
        </p:blipFill>
        <p:spPr>
          <a:xfrm>
            <a:off x="0" y="0"/>
            <a:ext cx="2087880" cy="1391920"/>
          </a:xfrm>
          <a:prstGeom prst="rect">
            <a:avLst/>
          </a:prstGeom>
          <a:noFill/>
          <a:ln>
            <a:noFill/>
          </a:ln>
        </p:spPr>
      </p:pic>
      <p:sp>
        <p:nvSpPr>
          <p:cNvPr id="120" name="Google Shape;120;p4"/>
          <p:cNvSpPr txBox="1"/>
          <p:nvPr/>
        </p:nvSpPr>
        <p:spPr>
          <a:xfrm>
            <a:off x="2214880" y="162560"/>
            <a:ext cx="67564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Nanotechnology</a:t>
            </a:r>
            <a:endParaRPr sz="3200">
              <a:solidFill>
                <a:schemeClr val="dk1"/>
              </a:solidFill>
              <a:latin typeface="Calibri"/>
              <a:ea typeface="Calibri"/>
              <a:cs typeface="Calibri"/>
              <a:sym typeface="Calibri"/>
            </a:endParaRPr>
          </a:p>
        </p:txBody>
      </p:sp>
      <p:sp>
        <p:nvSpPr>
          <p:cNvPr id="121" name="Google Shape;12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2" name="Google Shape;122;p4"/>
          <p:cNvSpPr txBox="1"/>
          <p:nvPr/>
        </p:nvSpPr>
        <p:spPr>
          <a:xfrm>
            <a:off x="787400" y="1607725"/>
            <a:ext cx="10566400" cy="391305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On this scale, surface area to volume ratio changes allowing surface area effects, called quantum effects, to become more evident.</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Nanomaterials have unique properties, broadly classified into </a:t>
            </a:r>
            <a:endParaRPr/>
          </a:p>
          <a:p>
            <a:pPr indent="-342900" lvl="2" marL="1257300"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physical properties (strength, density, flexibility), </a:t>
            </a:r>
            <a:endParaRPr/>
          </a:p>
          <a:p>
            <a:pPr indent="-342900" lvl="2" marL="1257300"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optical properties, </a:t>
            </a:r>
            <a:endParaRPr/>
          </a:p>
          <a:p>
            <a:pPr indent="-342900" lvl="2" marL="1257300"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electrical properties,</a:t>
            </a:r>
            <a:endParaRPr/>
          </a:p>
          <a:p>
            <a:pPr indent="-342900" lvl="2" marL="1257300"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catalytic properties.</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p:nvPr/>
        </p:nvSpPr>
        <p:spPr>
          <a:xfrm>
            <a:off x="1971040" y="853440"/>
            <a:ext cx="7985760" cy="91440"/>
          </a:xfrm>
          <a:prstGeom prst="rect">
            <a:avLst/>
          </a:prstGeom>
          <a:solidFill>
            <a:srgbClr val="2E75B5"/>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5"/>
          <p:cNvSpPr/>
          <p:nvPr/>
        </p:nvSpPr>
        <p:spPr>
          <a:xfrm>
            <a:off x="1341120" y="1026160"/>
            <a:ext cx="7985760" cy="91440"/>
          </a:xfrm>
          <a:prstGeom prst="rect">
            <a:avLst/>
          </a:prstGeom>
          <a:solidFill>
            <a:srgbClr val="9CC2E5"/>
          </a:solidFill>
          <a:ln cap="flat" cmpd="sng" w="12700">
            <a:solidFill>
              <a:srgbClr val="9CC2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calendar&#10;&#10;Description automatically generated" id="129" name="Google Shape;129;p5"/>
          <p:cNvPicPr preferRelativeResize="0"/>
          <p:nvPr/>
        </p:nvPicPr>
        <p:blipFill rotWithShape="1">
          <a:blip r:embed="rId3">
            <a:alphaModFix/>
          </a:blip>
          <a:srcRect b="0" l="0" r="0" t="0"/>
          <a:stretch/>
        </p:blipFill>
        <p:spPr>
          <a:xfrm>
            <a:off x="0" y="0"/>
            <a:ext cx="2087880" cy="1391920"/>
          </a:xfrm>
          <a:prstGeom prst="rect">
            <a:avLst/>
          </a:prstGeom>
          <a:noFill/>
          <a:ln>
            <a:noFill/>
          </a:ln>
        </p:spPr>
      </p:pic>
      <p:sp>
        <p:nvSpPr>
          <p:cNvPr id="130" name="Google Shape;130;p5"/>
          <p:cNvSpPr txBox="1"/>
          <p:nvPr/>
        </p:nvSpPr>
        <p:spPr>
          <a:xfrm>
            <a:off x="2214880" y="162560"/>
            <a:ext cx="67564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Nanoscale</a:t>
            </a:r>
            <a:endParaRPr sz="3200">
              <a:solidFill>
                <a:schemeClr val="dk1"/>
              </a:solidFill>
              <a:latin typeface="Calibri"/>
              <a:ea typeface="Calibri"/>
              <a:cs typeface="Calibri"/>
              <a:sym typeface="Calibri"/>
            </a:endParaRPr>
          </a:p>
        </p:txBody>
      </p:sp>
      <p:sp>
        <p:nvSpPr>
          <p:cNvPr id="131" name="Google Shape;13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2" name="Google Shape;132;p5"/>
          <p:cNvSpPr txBox="1"/>
          <p:nvPr/>
        </p:nvSpPr>
        <p:spPr>
          <a:xfrm>
            <a:off x="360680" y="1428055"/>
            <a:ext cx="5588000" cy="335906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Nanoscale refers to structures between 1 and 100 nanometres</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 nanometer is 10</a:t>
            </a:r>
            <a:r>
              <a:rPr baseline="30000" lang="en-US" sz="2400">
                <a:solidFill>
                  <a:schemeClr val="dk1"/>
                </a:solidFill>
                <a:latin typeface="Calibri"/>
                <a:ea typeface="Calibri"/>
                <a:cs typeface="Calibri"/>
                <a:sym typeface="Calibri"/>
              </a:rPr>
              <a:t>-9</a:t>
            </a:r>
            <a:r>
              <a:rPr lang="en-US" sz="2400">
                <a:solidFill>
                  <a:schemeClr val="dk1"/>
                </a:solidFill>
                <a:latin typeface="Calibri"/>
                <a:ea typeface="Calibri"/>
                <a:cs typeface="Calibri"/>
                <a:sym typeface="Calibri"/>
              </a:rPr>
              <a:t> m (one billionth of a metre) and has the symbol nm</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Studying and working at this scale is very difficult </a:t>
            </a:r>
            <a:endParaRPr/>
          </a:p>
        </p:txBody>
      </p:sp>
      <p:pic>
        <p:nvPicPr>
          <p:cNvPr descr="A screenshot of a cell phone&#10;&#10;Description automatically generated" id="133" name="Google Shape;133;p5"/>
          <p:cNvPicPr preferRelativeResize="0"/>
          <p:nvPr/>
        </p:nvPicPr>
        <p:blipFill rotWithShape="1">
          <a:blip r:embed="rId4">
            <a:alphaModFix/>
          </a:blip>
          <a:srcRect b="0" l="0" r="0" t="5443"/>
          <a:stretch/>
        </p:blipFill>
        <p:spPr>
          <a:xfrm>
            <a:off x="6228080" y="1600775"/>
            <a:ext cx="5588000" cy="2831399"/>
          </a:xfrm>
          <a:prstGeom prst="rect">
            <a:avLst/>
          </a:prstGeom>
          <a:noFill/>
          <a:ln>
            <a:noFill/>
          </a:ln>
        </p:spPr>
      </p:pic>
      <p:sp>
        <p:nvSpPr>
          <p:cNvPr id="134" name="Google Shape;134;p5"/>
          <p:cNvSpPr txBox="1"/>
          <p:nvPr/>
        </p:nvSpPr>
        <p:spPr>
          <a:xfrm>
            <a:off x="360680" y="4848180"/>
            <a:ext cx="11455400" cy="114307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1980s scientists developed atomic force microscopy and scanning tunneling microscopy; allowing them to view and manipulate individual atoms and nanomaterials</a:t>
            </a:r>
            <a:endParaRPr/>
          </a:p>
        </p:txBody>
      </p:sp>
      <p:sp>
        <p:nvSpPr>
          <p:cNvPr id="135" name="Google Shape;135;p5"/>
          <p:cNvSpPr txBox="1"/>
          <p:nvPr/>
        </p:nvSpPr>
        <p:spPr>
          <a:xfrm>
            <a:off x="2435860" y="6004560"/>
            <a:ext cx="7305040" cy="5890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u="sng">
                <a:solidFill>
                  <a:schemeClr val="dk1"/>
                </a:solidFill>
                <a:latin typeface="Calibri"/>
                <a:ea typeface="Calibri"/>
                <a:cs typeface="Calibri"/>
                <a:sym typeface="Calibri"/>
                <a:hlinkClick r:id="rId5">
                  <a:extLst>
                    <a:ext uri="{A12FA001-AC4F-418D-AE19-62706E023703}">
                      <ahyp:hlinkClr val="tx"/>
                    </a:ext>
                  </a:extLst>
                </a:hlinkClick>
              </a:rPr>
              <a:t>https://www.youtube.com/watch?v=OFWNHTIm_O8</a:t>
            </a:r>
            <a:r>
              <a:rPr lang="en-US" sz="2400">
                <a:solidFill>
                  <a:schemeClr val="dk1"/>
                </a:solidFill>
                <a:latin typeface="Calibri"/>
                <a:ea typeface="Calibri"/>
                <a:cs typeface="Calibri"/>
                <a:sym typeface="Calibri"/>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p:nvPr/>
        </p:nvSpPr>
        <p:spPr>
          <a:xfrm>
            <a:off x="1971040" y="853440"/>
            <a:ext cx="7985760" cy="91440"/>
          </a:xfrm>
          <a:prstGeom prst="rect">
            <a:avLst/>
          </a:prstGeom>
          <a:solidFill>
            <a:srgbClr val="2E75B5"/>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6"/>
          <p:cNvSpPr/>
          <p:nvPr/>
        </p:nvSpPr>
        <p:spPr>
          <a:xfrm>
            <a:off x="1341120" y="1026160"/>
            <a:ext cx="7985760" cy="91440"/>
          </a:xfrm>
          <a:prstGeom prst="rect">
            <a:avLst/>
          </a:prstGeom>
          <a:solidFill>
            <a:srgbClr val="9CC2E5"/>
          </a:solidFill>
          <a:ln cap="flat" cmpd="sng" w="12700">
            <a:solidFill>
              <a:srgbClr val="9CC2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calendar&#10;&#10;Description automatically generated" id="142" name="Google Shape;142;p6"/>
          <p:cNvPicPr preferRelativeResize="0"/>
          <p:nvPr/>
        </p:nvPicPr>
        <p:blipFill rotWithShape="1">
          <a:blip r:embed="rId3">
            <a:alphaModFix/>
          </a:blip>
          <a:srcRect b="0" l="0" r="0" t="0"/>
          <a:stretch/>
        </p:blipFill>
        <p:spPr>
          <a:xfrm>
            <a:off x="0" y="0"/>
            <a:ext cx="2087880" cy="1391920"/>
          </a:xfrm>
          <a:prstGeom prst="rect">
            <a:avLst/>
          </a:prstGeom>
          <a:noFill/>
          <a:ln>
            <a:noFill/>
          </a:ln>
        </p:spPr>
      </p:pic>
      <p:sp>
        <p:nvSpPr>
          <p:cNvPr id="143" name="Google Shape;143;p6"/>
          <p:cNvSpPr txBox="1"/>
          <p:nvPr/>
        </p:nvSpPr>
        <p:spPr>
          <a:xfrm>
            <a:off x="2214880" y="162560"/>
            <a:ext cx="67564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Nanomaterials</a:t>
            </a:r>
            <a:endParaRPr sz="3200">
              <a:solidFill>
                <a:schemeClr val="dk1"/>
              </a:solidFill>
              <a:latin typeface="Calibri"/>
              <a:ea typeface="Calibri"/>
              <a:cs typeface="Calibri"/>
              <a:sym typeface="Calibri"/>
            </a:endParaRPr>
          </a:p>
        </p:txBody>
      </p:sp>
      <p:sp>
        <p:nvSpPr>
          <p:cNvPr id="144" name="Google Shape;1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5" name="Google Shape;145;p6"/>
          <p:cNvSpPr txBox="1"/>
          <p:nvPr/>
        </p:nvSpPr>
        <p:spPr>
          <a:xfrm>
            <a:off x="182880" y="1498025"/>
            <a:ext cx="8544560" cy="391305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are natural and synthetic nanomaterials</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They are composed of single units that exist in the nanoscale</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Natural examples include: spider silk, colour of butterfly wings, bottom of gecko feet, opals and fullerenes (such a bucky balls that occur naturally in soot).</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Synthetic examples also include fullerenes and carbon nanotubes (both will be covered in detail later in the course)</a:t>
            </a:r>
            <a:endParaRPr/>
          </a:p>
        </p:txBody>
      </p:sp>
      <p:pic>
        <p:nvPicPr>
          <p:cNvPr id="146" name="Google Shape;146;p6"/>
          <p:cNvPicPr preferRelativeResize="0"/>
          <p:nvPr/>
        </p:nvPicPr>
        <p:blipFill rotWithShape="1">
          <a:blip r:embed="rId4">
            <a:alphaModFix/>
          </a:blip>
          <a:srcRect b="0" l="0" r="0" t="0"/>
          <a:stretch/>
        </p:blipFill>
        <p:spPr>
          <a:xfrm>
            <a:off x="8869680" y="659738"/>
            <a:ext cx="3139440" cy="2415897"/>
          </a:xfrm>
          <a:prstGeom prst="rect">
            <a:avLst/>
          </a:prstGeom>
          <a:noFill/>
          <a:ln>
            <a:noFill/>
          </a:ln>
        </p:spPr>
      </p:pic>
      <p:pic>
        <p:nvPicPr>
          <p:cNvPr id="147" name="Google Shape;147;p6"/>
          <p:cNvPicPr preferRelativeResize="0"/>
          <p:nvPr/>
        </p:nvPicPr>
        <p:blipFill rotWithShape="1">
          <a:blip r:embed="rId5">
            <a:alphaModFix/>
          </a:blip>
          <a:srcRect b="0" l="0" r="0" t="0"/>
          <a:stretch/>
        </p:blipFill>
        <p:spPr>
          <a:xfrm>
            <a:off x="8869680" y="3075635"/>
            <a:ext cx="3139440" cy="32807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p:nvPr/>
        </p:nvSpPr>
        <p:spPr>
          <a:xfrm>
            <a:off x="1971040" y="853440"/>
            <a:ext cx="7985760" cy="91440"/>
          </a:xfrm>
          <a:prstGeom prst="rect">
            <a:avLst/>
          </a:prstGeom>
          <a:solidFill>
            <a:srgbClr val="2E75B5"/>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7"/>
          <p:cNvSpPr/>
          <p:nvPr/>
        </p:nvSpPr>
        <p:spPr>
          <a:xfrm>
            <a:off x="1341120" y="1026160"/>
            <a:ext cx="7985760" cy="91440"/>
          </a:xfrm>
          <a:prstGeom prst="rect">
            <a:avLst/>
          </a:prstGeom>
          <a:solidFill>
            <a:srgbClr val="9CC2E5"/>
          </a:solidFill>
          <a:ln cap="flat" cmpd="sng" w="12700">
            <a:solidFill>
              <a:srgbClr val="9CC2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calendar&#10;&#10;Description automatically generated" id="154" name="Google Shape;154;p7"/>
          <p:cNvPicPr preferRelativeResize="0"/>
          <p:nvPr/>
        </p:nvPicPr>
        <p:blipFill rotWithShape="1">
          <a:blip r:embed="rId3">
            <a:alphaModFix/>
          </a:blip>
          <a:srcRect b="0" l="0" r="0" t="0"/>
          <a:stretch/>
        </p:blipFill>
        <p:spPr>
          <a:xfrm>
            <a:off x="0" y="0"/>
            <a:ext cx="2087880" cy="1391920"/>
          </a:xfrm>
          <a:prstGeom prst="rect">
            <a:avLst/>
          </a:prstGeom>
          <a:noFill/>
          <a:ln>
            <a:noFill/>
          </a:ln>
        </p:spPr>
      </p:pic>
      <p:sp>
        <p:nvSpPr>
          <p:cNvPr id="155" name="Google Shape;155;p7"/>
          <p:cNvSpPr txBox="1"/>
          <p:nvPr/>
        </p:nvSpPr>
        <p:spPr>
          <a:xfrm>
            <a:off x="2214880" y="162560"/>
            <a:ext cx="67564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Nanomaterials</a:t>
            </a:r>
            <a:endParaRPr sz="3200">
              <a:solidFill>
                <a:schemeClr val="dk1"/>
              </a:solidFill>
              <a:latin typeface="Calibri"/>
              <a:ea typeface="Calibri"/>
              <a:cs typeface="Calibri"/>
              <a:sym typeface="Calibri"/>
            </a:endParaRPr>
          </a:p>
        </p:txBody>
      </p:sp>
      <p:sp>
        <p:nvSpPr>
          <p:cNvPr id="156" name="Google Shape;15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7" name="Google Shape;157;p7"/>
          <p:cNvSpPr txBox="1"/>
          <p:nvPr/>
        </p:nvSpPr>
        <p:spPr>
          <a:xfrm>
            <a:off x="4384675" y="1183620"/>
            <a:ext cx="333247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00"/>
                </a:solidFill>
                <a:latin typeface="Calibri"/>
                <a:ea typeface="Calibri"/>
                <a:cs typeface="Calibri"/>
                <a:sym typeface="Calibri"/>
              </a:rPr>
              <a:t>Fabrication overview</a:t>
            </a:r>
            <a:endParaRPr sz="2800">
              <a:solidFill>
                <a:srgbClr val="FF0000"/>
              </a:solidFill>
              <a:latin typeface="Calibri"/>
              <a:ea typeface="Calibri"/>
              <a:cs typeface="Calibri"/>
              <a:sym typeface="Calibri"/>
            </a:endParaRPr>
          </a:p>
        </p:txBody>
      </p:sp>
      <p:cxnSp>
        <p:nvCxnSpPr>
          <p:cNvPr id="158" name="Google Shape;158;p7"/>
          <p:cNvCxnSpPr/>
          <p:nvPr/>
        </p:nvCxnSpPr>
        <p:spPr>
          <a:xfrm>
            <a:off x="6106160" y="1854835"/>
            <a:ext cx="0" cy="4866640"/>
          </a:xfrm>
          <a:prstGeom prst="straightConnector1">
            <a:avLst/>
          </a:prstGeom>
          <a:noFill/>
          <a:ln cap="flat" cmpd="sng" w="19050">
            <a:solidFill>
              <a:schemeClr val="accent1"/>
            </a:solidFill>
            <a:prstDash val="solid"/>
            <a:miter lim="800000"/>
            <a:headEnd len="sm" w="sm" type="none"/>
            <a:tailEnd len="sm" w="sm" type="none"/>
          </a:ln>
        </p:spPr>
      </p:cxnSp>
      <p:sp>
        <p:nvSpPr>
          <p:cNvPr id="159" name="Google Shape;159;p7"/>
          <p:cNvSpPr txBox="1"/>
          <p:nvPr/>
        </p:nvSpPr>
        <p:spPr>
          <a:xfrm>
            <a:off x="243840" y="1843315"/>
            <a:ext cx="527303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70C0"/>
                </a:solidFill>
                <a:latin typeface="Calibri"/>
                <a:ea typeface="Calibri"/>
                <a:cs typeface="Calibri"/>
                <a:sym typeface="Calibri"/>
              </a:rPr>
              <a:t>Top-down fabrication</a:t>
            </a:r>
            <a:endParaRPr sz="2400">
              <a:solidFill>
                <a:srgbClr val="0070C0"/>
              </a:solidFill>
              <a:latin typeface="Calibri"/>
              <a:ea typeface="Calibri"/>
              <a:cs typeface="Calibri"/>
              <a:sym typeface="Calibri"/>
            </a:endParaRPr>
          </a:p>
        </p:txBody>
      </p:sp>
      <p:sp>
        <p:nvSpPr>
          <p:cNvPr id="160" name="Google Shape;160;p7"/>
          <p:cNvSpPr txBox="1"/>
          <p:nvPr/>
        </p:nvSpPr>
        <p:spPr>
          <a:xfrm>
            <a:off x="6441444" y="1853960"/>
            <a:ext cx="527303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70C0"/>
                </a:solidFill>
                <a:latin typeface="Calibri"/>
                <a:ea typeface="Calibri"/>
                <a:cs typeface="Calibri"/>
                <a:sym typeface="Calibri"/>
              </a:rPr>
              <a:t>Bottom-up fabrication</a:t>
            </a:r>
            <a:endParaRPr sz="2400">
              <a:solidFill>
                <a:srgbClr val="0070C0"/>
              </a:solidFill>
              <a:latin typeface="Calibri"/>
              <a:ea typeface="Calibri"/>
              <a:cs typeface="Calibri"/>
              <a:sym typeface="Calibri"/>
            </a:endParaRPr>
          </a:p>
        </p:txBody>
      </p:sp>
      <p:sp>
        <p:nvSpPr>
          <p:cNvPr id="161" name="Google Shape;161;p7"/>
          <p:cNvSpPr txBox="1"/>
          <p:nvPr/>
        </p:nvSpPr>
        <p:spPr>
          <a:xfrm>
            <a:off x="6666258" y="2913973"/>
            <a:ext cx="208786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Start atom level SMALL</a:t>
            </a:r>
            <a:endParaRPr sz="2400">
              <a:solidFill>
                <a:schemeClr val="dk1"/>
              </a:solidFill>
              <a:latin typeface="Calibri"/>
              <a:ea typeface="Calibri"/>
              <a:cs typeface="Calibri"/>
              <a:sym typeface="Calibri"/>
            </a:endParaRPr>
          </a:p>
        </p:txBody>
      </p:sp>
      <p:grpSp>
        <p:nvGrpSpPr>
          <p:cNvPr id="162" name="Google Shape;162;p7"/>
          <p:cNvGrpSpPr/>
          <p:nvPr/>
        </p:nvGrpSpPr>
        <p:grpSpPr>
          <a:xfrm>
            <a:off x="1042046" y="2410974"/>
            <a:ext cx="3978897" cy="995680"/>
            <a:chOff x="520706" y="2532855"/>
            <a:chExt cx="3978897" cy="995680"/>
          </a:xfrm>
        </p:grpSpPr>
        <p:sp>
          <p:nvSpPr>
            <p:cNvPr id="163" name="Google Shape;163;p7"/>
            <p:cNvSpPr/>
            <p:nvPr/>
          </p:nvSpPr>
          <p:spPr>
            <a:xfrm>
              <a:off x="520706" y="2532855"/>
              <a:ext cx="1046467" cy="995680"/>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64" name="Google Shape;164;p7"/>
            <p:cNvCxnSpPr/>
            <p:nvPr/>
          </p:nvCxnSpPr>
          <p:spPr>
            <a:xfrm>
              <a:off x="2087880" y="3030695"/>
              <a:ext cx="1132840" cy="0"/>
            </a:xfrm>
            <a:prstGeom prst="straightConnector1">
              <a:avLst/>
            </a:prstGeom>
            <a:noFill/>
            <a:ln cap="flat" cmpd="sng" w="19050">
              <a:solidFill>
                <a:schemeClr val="accent1"/>
              </a:solidFill>
              <a:prstDash val="solid"/>
              <a:miter lim="800000"/>
              <a:headEnd len="sm" w="sm" type="none"/>
              <a:tailEnd len="med" w="med" type="triangle"/>
            </a:ln>
          </p:spPr>
        </p:cxnSp>
        <p:grpSp>
          <p:nvGrpSpPr>
            <p:cNvPr id="165" name="Google Shape;165;p7"/>
            <p:cNvGrpSpPr/>
            <p:nvPr/>
          </p:nvGrpSpPr>
          <p:grpSpPr>
            <a:xfrm>
              <a:off x="3647442" y="2834644"/>
              <a:ext cx="852161" cy="594356"/>
              <a:chOff x="3242317" y="3830183"/>
              <a:chExt cx="852161" cy="594356"/>
            </a:xfrm>
          </p:grpSpPr>
          <p:sp>
            <p:nvSpPr>
              <p:cNvPr id="166" name="Google Shape;166;p7"/>
              <p:cNvSpPr/>
              <p:nvPr/>
            </p:nvSpPr>
            <p:spPr>
              <a:xfrm>
                <a:off x="3952240" y="3990200"/>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7"/>
              <p:cNvSpPr/>
              <p:nvPr/>
            </p:nvSpPr>
            <p:spPr>
              <a:xfrm>
                <a:off x="3906521" y="4119740"/>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7"/>
              <p:cNvSpPr/>
              <p:nvPr/>
            </p:nvSpPr>
            <p:spPr>
              <a:xfrm>
                <a:off x="4048759" y="4074021"/>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7"/>
              <p:cNvSpPr/>
              <p:nvPr/>
            </p:nvSpPr>
            <p:spPr>
              <a:xfrm>
                <a:off x="4048757" y="3944481"/>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Google Shape;170;p7"/>
              <p:cNvSpPr/>
              <p:nvPr/>
            </p:nvSpPr>
            <p:spPr>
              <a:xfrm>
                <a:off x="3746500" y="3967340"/>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 name="Google Shape;171;p7"/>
              <p:cNvSpPr/>
              <p:nvPr/>
            </p:nvSpPr>
            <p:spPr>
              <a:xfrm>
                <a:off x="3700781" y="4096880"/>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p7"/>
              <p:cNvSpPr/>
              <p:nvPr/>
            </p:nvSpPr>
            <p:spPr>
              <a:xfrm>
                <a:off x="3843019" y="4051161"/>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Google Shape;173;p7"/>
              <p:cNvSpPr/>
              <p:nvPr/>
            </p:nvSpPr>
            <p:spPr>
              <a:xfrm>
                <a:off x="3843017" y="3921621"/>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p7"/>
              <p:cNvSpPr/>
              <p:nvPr/>
            </p:nvSpPr>
            <p:spPr>
              <a:xfrm>
                <a:off x="3901442" y="4249280"/>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7"/>
              <p:cNvSpPr/>
              <p:nvPr/>
            </p:nvSpPr>
            <p:spPr>
              <a:xfrm>
                <a:off x="3855723" y="4378820"/>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7"/>
              <p:cNvSpPr/>
              <p:nvPr/>
            </p:nvSpPr>
            <p:spPr>
              <a:xfrm>
                <a:off x="3997961" y="4333101"/>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Google Shape;177;p7"/>
              <p:cNvSpPr/>
              <p:nvPr/>
            </p:nvSpPr>
            <p:spPr>
              <a:xfrm>
                <a:off x="3997959" y="4203561"/>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 name="Google Shape;178;p7"/>
              <p:cNvSpPr/>
              <p:nvPr/>
            </p:nvSpPr>
            <p:spPr>
              <a:xfrm>
                <a:off x="3695702" y="4226420"/>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p7"/>
              <p:cNvSpPr/>
              <p:nvPr/>
            </p:nvSpPr>
            <p:spPr>
              <a:xfrm>
                <a:off x="3649983" y="4355960"/>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 name="Google Shape;180;p7"/>
              <p:cNvSpPr/>
              <p:nvPr/>
            </p:nvSpPr>
            <p:spPr>
              <a:xfrm>
                <a:off x="3792221" y="4310241"/>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 name="Google Shape;181;p7"/>
              <p:cNvSpPr/>
              <p:nvPr/>
            </p:nvSpPr>
            <p:spPr>
              <a:xfrm>
                <a:off x="3792219" y="4180701"/>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7"/>
              <p:cNvSpPr/>
              <p:nvPr/>
            </p:nvSpPr>
            <p:spPr>
              <a:xfrm>
                <a:off x="3544574" y="3898762"/>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7"/>
              <p:cNvSpPr/>
              <p:nvPr/>
            </p:nvSpPr>
            <p:spPr>
              <a:xfrm>
                <a:off x="3498855" y="4028302"/>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 name="Google Shape;184;p7"/>
              <p:cNvSpPr/>
              <p:nvPr/>
            </p:nvSpPr>
            <p:spPr>
              <a:xfrm>
                <a:off x="3641093" y="3982583"/>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7"/>
              <p:cNvSpPr/>
              <p:nvPr/>
            </p:nvSpPr>
            <p:spPr>
              <a:xfrm>
                <a:off x="3641091" y="3853043"/>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p7"/>
              <p:cNvSpPr/>
              <p:nvPr/>
            </p:nvSpPr>
            <p:spPr>
              <a:xfrm>
                <a:off x="3338834" y="3875902"/>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 name="Google Shape;187;p7"/>
              <p:cNvSpPr/>
              <p:nvPr/>
            </p:nvSpPr>
            <p:spPr>
              <a:xfrm>
                <a:off x="3293115" y="4005442"/>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Google Shape;188;p7"/>
              <p:cNvSpPr/>
              <p:nvPr/>
            </p:nvSpPr>
            <p:spPr>
              <a:xfrm>
                <a:off x="3435353" y="3959723"/>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Google Shape;189;p7"/>
              <p:cNvSpPr/>
              <p:nvPr/>
            </p:nvSpPr>
            <p:spPr>
              <a:xfrm>
                <a:off x="3435351" y="3830183"/>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7"/>
              <p:cNvSpPr/>
              <p:nvPr/>
            </p:nvSpPr>
            <p:spPr>
              <a:xfrm>
                <a:off x="3493776" y="4157842"/>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7"/>
              <p:cNvSpPr/>
              <p:nvPr/>
            </p:nvSpPr>
            <p:spPr>
              <a:xfrm>
                <a:off x="3448057" y="4287382"/>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 name="Google Shape;192;p7"/>
              <p:cNvSpPr/>
              <p:nvPr/>
            </p:nvSpPr>
            <p:spPr>
              <a:xfrm>
                <a:off x="3590295" y="4241663"/>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7"/>
              <p:cNvSpPr/>
              <p:nvPr/>
            </p:nvSpPr>
            <p:spPr>
              <a:xfrm>
                <a:off x="3590293" y="4112123"/>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Google Shape;194;p7"/>
              <p:cNvSpPr/>
              <p:nvPr/>
            </p:nvSpPr>
            <p:spPr>
              <a:xfrm>
                <a:off x="3288036" y="4134982"/>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 name="Google Shape;195;p7"/>
              <p:cNvSpPr/>
              <p:nvPr/>
            </p:nvSpPr>
            <p:spPr>
              <a:xfrm>
                <a:off x="3242317" y="4264522"/>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 name="Google Shape;196;p7"/>
              <p:cNvSpPr/>
              <p:nvPr/>
            </p:nvSpPr>
            <p:spPr>
              <a:xfrm>
                <a:off x="3384555" y="4218803"/>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 name="Google Shape;197;p7"/>
              <p:cNvSpPr/>
              <p:nvPr/>
            </p:nvSpPr>
            <p:spPr>
              <a:xfrm>
                <a:off x="3384553" y="4089263"/>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
        <p:nvSpPr>
          <p:cNvPr id="198" name="Google Shape;198;p7"/>
          <p:cNvSpPr txBox="1"/>
          <p:nvPr/>
        </p:nvSpPr>
        <p:spPr>
          <a:xfrm>
            <a:off x="396240" y="4104640"/>
            <a:ext cx="5273032" cy="230832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Either selectively remove material or size of the material is progressively reduced</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E.g grinding</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Adv – good uniformity, cheaper</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Disadv – resisted to simple structures</a:t>
            </a:r>
            <a:endParaRPr sz="2400">
              <a:solidFill>
                <a:schemeClr val="dk1"/>
              </a:solidFill>
              <a:latin typeface="Calibri"/>
              <a:ea typeface="Calibri"/>
              <a:cs typeface="Calibri"/>
              <a:sym typeface="Calibri"/>
            </a:endParaRPr>
          </a:p>
        </p:txBody>
      </p:sp>
      <p:grpSp>
        <p:nvGrpSpPr>
          <p:cNvPr id="199" name="Google Shape;199;p7"/>
          <p:cNvGrpSpPr/>
          <p:nvPr/>
        </p:nvGrpSpPr>
        <p:grpSpPr>
          <a:xfrm>
            <a:off x="7557150" y="2449117"/>
            <a:ext cx="3094987" cy="594356"/>
            <a:chOff x="7550161" y="2642117"/>
            <a:chExt cx="3094987" cy="594356"/>
          </a:xfrm>
        </p:grpSpPr>
        <p:cxnSp>
          <p:nvCxnSpPr>
            <p:cNvPr id="200" name="Google Shape;200;p7"/>
            <p:cNvCxnSpPr/>
            <p:nvPr/>
          </p:nvCxnSpPr>
          <p:spPr>
            <a:xfrm>
              <a:off x="8201653" y="2948803"/>
              <a:ext cx="1132840" cy="0"/>
            </a:xfrm>
            <a:prstGeom prst="straightConnector1">
              <a:avLst/>
            </a:prstGeom>
            <a:noFill/>
            <a:ln cap="flat" cmpd="sng" w="19050">
              <a:solidFill>
                <a:schemeClr val="accent1"/>
              </a:solidFill>
              <a:prstDash val="solid"/>
              <a:miter lim="800000"/>
              <a:headEnd len="sm" w="sm" type="none"/>
              <a:tailEnd len="med" w="med" type="triangle"/>
            </a:ln>
          </p:spPr>
        </p:cxnSp>
        <p:grpSp>
          <p:nvGrpSpPr>
            <p:cNvPr id="201" name="Google Shape;201;p7"/>
            <p:cNvGrpSpPr/>
            <p:nvPr/>
          </p:nvGrpSpPr>
          <p:grpSpPr>
            <a:xfrm>
              <a:off x="9792987" y="2642117"/>
              <a:ext cx="852161" cy="594356"/>
              <a:chOff x="9792987" y="2642117"/>
              <a:chExt cx="852161" cy="594356"/>
            </a:xfrm>
          </p:grpSpPr>
          <p:sp>
            <p:nvSpPr>
              <p:cNvPr id="202" name="Google Shape;202;p7"/>
              <p:cNvSpPr/>
              <p:nvPr/>
            </p:nvSpPr>
            <p:spPr>
              <a:xfrm flipH="1">
                <a:off x="9889506" y="2802134"/>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7"/>
              <p:cNvSpPr/>
              <p:nvPr/>
            </p:nvSpPr>
            <p:spPr>
              <a:xfrm flipH="1">
                <a:off x="9935225" y="2931674"/>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p7"/>
              <p:cNvSpPr/>
              <p:nvPr/>
            </p:nvSpPr>
            <p:spPr>
              <a:xfrm flipH="1">
                <a:off x="9792987" y="2885955"/>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7"/>
              <p:cNvSpPr/>
              <p:nvPr/>
            </p:nvSpPr>
            <p:spPr>
              <a:xfrm flipH="1">
                <a:off x="9792989" y="2756415"/>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7"/>
              <p:cNvSpPr/>
              <p:nvPr/>
            </p:nvSpPr>
            <p:spPr>
              <a:xfrm flipH="1">
                <a:off x="10095246" y="2779274"/>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7"/>
              <p:cNvSpPr/>
              <p:nvPr/>
            </p:nvSpPr>
            <p:spPr>
              <a:xfrm flipH="1">
                <a:off x="10140965" y="2908814"/>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8" name="Google Shape;208;p7"/>
              <p:cNvSpPr/>
              <p:nvPr/>
            </p:nvSpPr>
            <p:spPr>
              <a:xfrm flipH="1">
                <a:off x="9998727" y="2863095"/>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9" name="Google Shape;209;p7"/>
              <p:cNvSpPr/>
              <p:nvPr/>
            </p:nvSpPr>
            <p:spPr>
              <a:xfrm flipH="1">
                <a:off x="9998729" y="2733555"/>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7"/>
              <p:cNvSpPr/>
              <p:nvPr/>
            </p:nvSpPr>
            <p:spPr>
              <a:xfrm flipH="1">
                <a:off x="9940304" y="3061214"/>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7"/>
              <p:cNvSpPr/>
              <p:nvPr/>
            </p:nvSpPr>
            <p:spPr>
              <a:xfrm flipH="1">
                <a:off x="9986023" y="3190754"/>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7"/>
              <p:cNvSpPr/>
              <p:nvPr/>
            </p:nvSpPr>
            <p:spPr>
              <a:xfrm flipH="1">
                <a:off x="9843785" y="3145035"/>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7"/>
              <p:cNvSpPr/>
              <p:nvPr/>
            </p:nvSpPr>
            <p:spPr>
              <a:xfrm flipH="1">
                <a:off x="9843787" y="3015495"/>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7"/>
              <p:cNvSpPr/>
              <p:nvPr/>
            </p:nvSpPr>
            <p:spPr>
              <a:xfrm flipH="1">
                <a:off x="10146044" y="3038354"/>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7"/>
              <p:cNvSpPr/>
              <p:nvPr/>
            </p:nvSpPr>
            <p:spPr>
              <a:xfrm flipH="1">
                <a:off x="10191763" y="3167894"/>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 name="Google Shape;216;p7"/>
              <p:cNvSpPr/>
              <p:nvPr/>
            </p:nvSpPr>
            <p:spPr>
              <a:xfrm flipH="1">
                <a:off x="10049525" y="3122175"/>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 name="Google Shape;217;p7"/>
              <p:cNvSpPr/>
              <p:nvPr/>
            </p:nvSpPr>
            <p:spPr>
              <a:xfrm flipH="1">
                <a:off x="10049527" y="2992635"/>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7"/>
              <p:cNvSpPr/>
              <p:nvPr/>
            </p:nvSpPr>
            <p:spPr>
              <a:xfrm flipH="1">
                <a:off x="10297172" y="2710696"/>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7"/>
              <p:cNvSpPr/>
              <p:nvPr/>
            </p:nvSpPr>
            <p:spPr>
              <a:xfrm flipH="1">
                <a:off x="10342891" y="2840236"/>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7"/>
              <p:cNvSpPr/>
              <p:nvPr/>
            </p:nvSpPr>
            <p:spPr>
              <a:xfrm flipH="1">
                <a:off x="10200653" y="2794517"/>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7"/>
              <p:cNvSpPr/>
              <p:nvPr/>
            </p:nvSpPr>
            <p:spPr>
              <a:xfrm flipH="1">
                <a:off x="10200655" y="2664977"/>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7"/>
              <p:cNvSpPr/>
              <p:nvPr/>
            </p:nvSpPr>
            <p:spPr>
              <a:xfrm flipH="1">
                <a:off x="10502912" y="2687836"/>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7"/>
              <p:cNvSpPr/>
              <p:nvPr/>
            </p:nvSpPr>
            <p:spPr>
              <a:xfrm flipH="1">
                <a:off x="10548631" y="2817376"/>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7"/>
              <p:cNvSpPr/>
              <p:nvPr/>
            </p:nvSpPr>
            <p:spPr>
              <a:xfrm flipH="1">
                <a:off x="10406393" y="2771657"/>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7"/>
              <p:cNvSpPr/>
              <p:nvPr/>
            </p:nvSpPr>
            <p:spPr>
              <a:xfrm flipH="1">
                <a:off x="10406395" y="2642117"/>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7"/>
              <p:cNvSpPr/>
              <p:nvPr/>
            </p:nvSpPr>
            <p:spPr>
              <a:xfrm flipH="1">
                <a:off x="10347970" y="2969776"/>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7"/>
              <p:cNvSpPr/>
              <p:nvPr/>
            </p:nvSpPr>
            <p:spPr>
              <a:xfrm flipH="1">
                <a:off x="10393689" y="3099316"/>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7"/>
              <p:cNvSpPr/>
              <p:nvPr/>
            </p:nvSpPr>
            <p:spPr>
              <a:xfrm flipH="1">
                <a:off x="10251451" y="3053597"/>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7"/>
              <p:cNvSpPr/>
              <p:nvPr/>
            </p:nvSpPr>
            <p:spPr>
              <a:xfrm flipH="1">
                <a:off x="10251453" y="2924057"/>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7"/>
              <p:cNvSpPr/>
              <p:nvPr/>
            </p:nvSpPr>
            <p:spPr>
              <a:xfrm flipH="1">
                <a:off x="10553710" y="2946916"/>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7"/>
              <p:cNvSpPr/>
              <p:nvPr/>
            </p:nvSpPr>
            <p:spPr>
              <a:xfrm flipH="1">
                <a:off x="10599429" y="3076456"/>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7"/>
              <p:cNvSpPr/>
              <p:nvPr/>
            </p:nvSpPr>
            <p:spPr>
              <a:xfrm flipH="1">
                <a:off x="10457191" y="3030737"/>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p7"/>
              <p:cNvSpPr/>
              <p:nvPr/>
            </p:nvSpPr>
            <p:spPr>
              <a:xfrm flipH="1">
                <a:off x="10457193" y="2901197"/>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34" name="Google Shape;234;p7"/>
            <p:cNvSpPr/>
            <p:nvPr/>
          </p:nvSpPr>
          <p:spPr>
            <a:xfrm flipH="1">
              <a:off x="7550161" y="2900542"/>
              <a:ext cx="45719" cy="45719"/>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35" name="Google Shape;235;p7"/>
          <p:cNvSpPr txBox="1"/>
          <p:nvPr/>
        </p:nvSpPr>
        <p:spPr>
          <a:xfrm>
            <a:off x="927110" y="3429000"/>
            <a:ext cx="208786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Start BIG</a:t>
            </a:r>
            <a:endParaRPr sz="2400">
              <a:solidFill>
                <a:schemeClr val="dk1"/>
              </a:solidFill>
              <a:latin typeface="Calibri"/>
              <a:ea typeface="Calibri"/>
              <a:cs typeface="Calibri"/>
              <a:sym typeface="Calibri"/>
            </a:endParaRPr>
          </a:p>
        </p:txBody>
      </p:sp>
      <p:sp>
        <p:nvSpPr>
          <p:cNvPr id="236" name="Google Shape;236;p7"/>
          <p:cNvSpPr txBox="1"/>
          <p:nvPr/>
        </p:nvSpPr>
        <p:spPr>
          <a:xfrm>
            <a:off x="6260460" y="4165046"/>
            <a:ext cx="5273032" cy="230832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 lot like chemical synthesis but on nanoscale</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E.g precipitation and self-assembly</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Adv – make more complex structure</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Disadv – more expensive, smaller scales</a:t>
            </a:r>
            <a:endParaRPr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8"/>
          <p:cNvPicPr preferRelativeResize="0"/>
          <p:nvPr/>
        </p:nvPicPr>
        <p:blipFill rotWithShape="1">
          <a:blip r:embed="rId3">
            <a:alphaModFix/>
          </a:blip>
          <a:srcRect b="0" l="0" r="0" t="0"/>
          <a:stretch/>
        </p:blipFill>
        <p:spPr>
          <a:xfrm>
            <a:off x="8743301" y="1424632"/>
            <a:ext cx="2913336" cy="2892147"/>
          </a:xfrm>
          <a:prstGeom prst="rect">
            <a:avLst/>
          </a:prstGeom>
          <a:noFill/>
          <a:ln>
            <a:noFill/>
          </a:ln>
        </p:spPr>
      </p:pic>
      <p:sp>
        <p:nvSpPr>
          <p:cNvPr id="242" name="Google Shape;242;p8"/>
          <p:cNvSpPr/>
          <p:nvPr/>
        </p:nvSpPr>
        <p:spPr>
          <a:xfrm>
            <a:off x="1971040" y="853440"/>
            <a:ext cx="7985760" cy="91440"/>
          </a:xfrm>
          <a:prstGeom prst="rect">
            <a:avLst/>
          </a:prstGeom>
          <a:solidFill>
            <a:srgbClr val="2E75B5"/>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8"/>
          <p:cNvSpPr/>
          <p:nvPr/>
        </p:nvSpPr>
        <p:spPr>
          <a:xfrm>
            <a:off x="1341120" y="1026160"/>
            <a:ext cx="7985760" cy="91440"/>
          </a:xfrm>
          <a:prstGeom prst="rect">
            <a:avLst/>
          </a:prstGeom>
          <a:solidFill>
            <a:srgbClr val="9CC2E5"/>
          </a:solidFill>
          <a:ln cap="flat" cmpd="sng" w="12700">
            <a:solidFill>
              <a:srgbClr val="9CC2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calendar&#10;&#10;Description automatically generated" id="244" name="Google Shape;244;p8"/>
          <p:cNvPicPr preferRelativeResize="0"/>
          <p:nvPr/>
        </p:nvPicPr>
        <p:blipFill rotWithShape="1">
          <a:blip r:embed="rId4">
            <a:alphaModFix/>
          </a:blip>
          <a:srcRect b="0" l="0" r="0" t="0"/>
          <a:stretch/>
        </p:blipFill>
        <p:spPr>
          <a:xfrm>
            <a:off x="0" y="0"/>
            <a:ext cx="2087880" cy="1391920"/>
          </a:xfrm>
          <a:prstGeom prst="rect">
            <a:avLst/>
          </a:prstGeom>
          <a:noFill/>
          <a:ln>
            <a:noFill/>
          </a:ln>
        </p:spPr>
      </p:pic>
      <p:sp>
        <p:nvSpPr>
          <p:cNvPr id="245" name="Google Shape;245;p8"/>
          <p:cNvSpPr txBox="1"/>
          <p:nvPr/>
        </p:nvSpPr>
        <p:spPr>
          <a:xfrm>
            <a:off x="2214880" y="162560"/>
            <a:ext cx="67564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Nanomaterials</a:t>
            </a:r>
            <a:endParaRPr sz="3200">
              <a:solidFill>
                <a:schemeClr val="dk1"/>
              </a:solidFill>
              <a:latin typeface="Calibri"/>
              <a:ea typeface="Calibri"/>
              <a:cs typeface="Calibri"/>
              <a:sym typeface="Calibri"/>
            </a:endParaRPr>
          </a:p>
        </p:txBody>
      </p:sp>
      <p:sp>
        <p:nvSpPr>
          <p:cNvPr id="246" name="Google Shape;24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7" name="Google Shape;247;p8"/>
          <p:cNvSpPr txBox="1"/>
          <p:nvPr/>
        </p:nvSpPr>
        <p:spPr>
          <a:xfrm>
            <a:off x="4384675" y="1183620"/>
            <a:ext cx="333247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00"/>
                </a:solidFill>
                <a:latin typeface="Calibri"/>
                <a:ea typeface="Calibri"/>
                <a:cs typeface="Calibri"/>
                <a:sym typeface="Calibri"/>
              </a:rPr>
              <a:t>Fabrication examples</a:t>
            </a:r>
            <a:endParaRPr sz="2800">
              <a:solidFill>
                <a:srgbClr val="FF0000"/>
              </a:solidFill>
              <a:latin typeface="Calibri"/>
              <a:ea typeface="Calibri"/>
              <a:cs typeface="Calibri"/>
              <a:sym typeface="Calibri"/>
            </a:endParaRPr>
          </a:p>
        </p:txBody>
      </p:sp>
      <p:sp>
        <p:nvSpPr>
          <p:cNvPr id="248" name="Google Shape;248;p8"/>
          <p:cNvSpPr txBox="1"/>
          <p:nvPr/>
        </p:nvSpPr>
        <p:spPr>
          <a:xfrm>
            <a:off x="8562917" y="4434900"/>
            <a:ext cx="3662059"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solution evaporation</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Chemical vapour deposition</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Microbial synthesis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Chemical precipitation</a:t>
            </a:r>
            <a:endParaRPr/>
          </a:p>
        </p:txBody>
      </p:sp>
      <p:pic>
        <p:nvPicPr>
          <p:cNvPr descr="Diagram&#10;&#10;Description automatically generated" id="249" name="Google Shape;249;p8"/>
          <p:cNvPicPr preferRelativeResize="0"/>
          <p:nvPr/>
        </p:nvPicPr>
        <p:blipFill rotWithShape="1">
          <a:blip r:embed="rId5">
            <a:alphaModFix/>
          </a:blip>
          <a:srcRect b="0" l="0" r="0" t="0"/>
          <a:stretch/>
        </p:blipFill>
        <p:spPr>
          <a:xfrm>
            <a:off x="28022" y="2019412"/>
            <a:ext cx="2501735" cy="2298730"/>
          </a:xfrm>
          <a:prstGeom prst="rect">
            <a:avLst/>
          </a:prstGeom>
          <a:noFill/>
          <a:ln>
            <a:noFill/>
          </a:ln>
        </p:spPr>
      </p:pic>
      <p:sp>
        <p:nvSpPr>
          <p:cNvPr id="250" name="Google Shape;250;p8"/>
          <p:cNvSpPr txBox="1"/>
          <p:nvPr/>
        </p:nvSpPr>
        <p:spPr>
          <a:xfrm>
            <a:off x="500938" y="4602869"/>
            <a:ext cx="13843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Grinding</a:t>
            </a:r>
            <a:endParaRPr sz="2400">
              <a:solidFill>
                <a:schemeClr val="dk1"/>
              </a:solidFill>
              <a:latin typeface="Calibri"/>
              <a:ea typeface="Calibri"/>
              <a:cs typeface="Calibri"/>
              <a:sym typeface="Calibri"/>
            </a:endParaRPr>
          </a:p>
        </p:txBody>
      </p:sp>
      <p:sp>
        <p:nvSpPr>
          <p:cNvPr id="251" name="Google Shape;251;p8"/>
          <p:cNvSpPr txBox="1"/>
          <p:nvPr/>
        </p:nvSpPr>
        <p:spPr>
          <a:xfrm>
            <a:off x="192492" y="5172561"/>
            <a:ext cx="234599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used to make TiO</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and ZnO for sunscreen</a:t>
            </a:r>
            <a:endParaRPr sz="1800">
              <a:solidFill>
                <a:schemeClr val="dk1"/>
              </a:solidFill>
              <a:latin typeface="Calibri"/>
              <a:ea typeface="Calibri"/>
              <a:cs typeface="Calibri"/>
              <a:sym typeface="Calibri"/>
            </a:endParaRPr>
          </a:p>
        </p:txBody>
      </p:sp>
      <p:pic>
        <p:nvPicPr>
          <p:cNvPr descr="Diagram&#10;&#10;Description automatically generated" id="252" name="Google Shape;252;p8"/>
          <p:cNvPicPr preferRelativeResize="0"/>
          <p:nvPr/>
        </p:nvPicPr>
        <p:blipFill rotWithShape="1">
          <a:blip r:embed="rId6">
            <a:alphaModFix/>
          </a:blip>
          <a:srcRect b="0" l="0" r="0" t="0"/>
          <a:stretch/>
        </p:blipFill>
        <p:spPr>
          <a:xfrm>
            <a:off x="2859094" y="2321352"/>
            <a:ext cx="2239756" cy="1943100"/>
          </a:xfrm>
          <a:prstGeom prst="rect">
            <a:avLst/>
          </a:prstGeom>
          <a:noFill/>
          <a:ln>
            <a:noFill/>
          </a:ln>
        </p:spPr>
      </p:pic>
      <p:sp>
        <p:nvSpPr>
          <p:cNvPr id="253" name="Google Shape;253;p8"/>
          <p:cNvSpPr txBox="1"/>
          <p:nvPr/>
        </p:nvSpPr>
        <p:spPr>
          <a:xfrm>
            <a:off x="2598223" y="4602869"/>
            <a:ext cx="28067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Electric arc discharge </a:t>
            </a:r>
            <a:endParaRPr sz="2400">
              <a:solidFill>
                <a:schemeClr val="dk1"/>
              </a:solidFill>
              <a:latin typeface="Calibri"/>
              <a:ea typeface="Calibri"/>
              <a:cs typeface="Calibri"/>
              <a:sym typeface="Calibri"/>
            </a:endParaRPr>
          </a:p>
        </p:txBody>
      </p:sp>
      <p:sp>
        <p:nvSpPr>
          <p:cNvPr id="254" name="Google Shape;254;p8"/>
          <p:cNvSpPr txBox="1"/>
          <p:nvPr/>
        </p:nvSpPr>
        <p:spPr>
          <a:xfrm>
            <a:off x="2701233" y="5157334"/>
            <a:ext cx="260067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common technique to make carbon nanotubes</a:t>
            </a:r>
            <a:endParaRPr sz="1800">
              <a:solidFill>
                <a:schemeClr val="dk1"/>
              </a:solidFill>
              <a:latin typeface="Calibri"/>
              <a:ea typeface="Calibri"/>
              <a:cs typeface="Calibri"/>
              <a:sym typeface="Calibri"/>
            </a:endParaRPr>
          </a:p>
        </p:txBody>
      </p:sp>
      <p:pic>
        <p:nvPicPr>
          <p:cNvPr id="255" name="Google Shape;255;p8"/>
          <p:cNvPicPr preferRelativeResize="0"/>
          <p:nvPr/>
        </p:nvPicPr>
        <p:blipFill rotWithShape="1">
          <a:blip r:embed="rId7">
            <a:alphaModFix/>
          </a:blip>
          <a:srcRect b="0" l="0" r="0" t="0"/>
          <a:stretch/>
        </p:blipFill>
        <p:spPr>
          <a:xfrm>
            <a:off x="5593080" y="2299631"/>
            <a:ext cx="2655991" cy="1943100"/>
          </a:xfrm>
          <a:prstGeom prst="rect">
            <a:avLst/>
          </a:prstGeom>
          <a:noFill/>
          <a:ln>
            <a:noFill/>
          </a:ln>
        </p:spPr>
      </p:pic>
      <p:sp>
        <p:nvSpPr>
          <p:cNvPr id="256" name="Google Shape;256;p8"/>
          <p:cNvSpPr txBox="1"/>
          <p:nvPr/>
        </p:nvSpPr>
        <p:spPr>
          <a:xfrm>
            <a:off x="5921687" y="4604689"/>
            <a:ext cx="20345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Laser ablation </a:t>
            </a:r>
            <a:endParaRPr sz="2400">
              <a:solidFill>
                <a:schemeClr val="dk1"/>
              </a:solidFill>
              <a:latin typeface="Calibri"/>
              <a:ea typeface="Calibri"/>
              <a:cs typeface="Calibri"/>
              <a:sym typeface="Calibri"/>
            </a:endParaRPr>
          </a:p>
        </p:txBody>
      </p:sp>
      <p:sp>
        <p:nvSpPr>
          <p:cNvPr id="257" name="Google Shape;257;p8"/>
          <p:cNvSpPr txBox="1"/>
          <p:nvPr/>
        </p:nvSpPr>
        <p:spPr>
          <a:xfrm>
            <a:off x="6000101" y="5126221"/>
            <a:ext cx="2743200" cy="6653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high power laser to vaporize graphite</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9"/>
          <p:cNvSpPr/>
          <p:nvPr/>
        </p:nvSpPr>
        <p:spPr>
          <a:xfrm>
            <a:off x="1971040" y="853440"/>
            <a:ext cx="7985760" cy="91440"/>
          </a:xfrm>
          <a:prstGeom prst="rect">
            <a:avLst/>
          </a:prstGeom>
          <a:solidFill>
            <a:srgbClr val="2E75B5"/>
          </a:solidFill>
          <a:ln cap="flat" cmpd="sng" w="127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3" name="Google Shape;263;p9"/>
          <p:cNvSpPr/>
          <p:nvPr/>
        </p:nvSpPr>
        <p:spPr>
          <a:xfrm>
            <a:off x="1341120" y="1026160"/>
            <a:ext cx="7985760" cy="91440"/>
          </a:xfrm>
          <a:prstGeom prst="rect">
            <a:avLst/>
          </a:prstGeom>
          <a:solidFill>
            <a:srgbClr val="9CC2E5"/>
          </a:solidFill>
          <a:ln cap="flat" cmpd="sng" w="12700">
            <a:solidFill>
              <a:srgbClr val="9CC2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calendar&#10;&#10;Description automatically generated" id="264" name="Google Shape;264;p9"/>
          <p:cNvPicPr preferRelativeResize="0"/>
          <p:nvPr/>
        </p:nvPicPr>
        <p:blipFill rotWithShape="1">
          <a:blip r:embed="rId3">
            <a:alphaModFix/>
          </a:blip>
          <a:srcRect b="0" l="0" r="0" t="0"/>
          <a:stretch/>
        </p:blipFill>
        <p:spPr>
          <a:xfrm>
            <a:off x="0" y="0"/>
            <a:ext cx="2087880" cy="1391920"/>
          </a:xfrm>
          <a:prstGeom prst="rect">
            <a:avLst/>
          </a:prstGeom>
          <a:noFill/>
          <a:ln>
            <a:noFill/>
          </a:ln>
        </p:spPr>
      </p:pic>
      <p:sp>
        <p:nvSpPr>
          <p:cNvPr id="265" name="Google Shape;265;p9"/>
          <p:cNvSpPr txBox="1"/>
          <p:nvPr/>
        </p:nvSpPr>
        <p:spPr>
          <a:xfrm>
            <a:off x="2214880" y="162560"/>
            <a:ext cx="67564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Nanoparticles</a:t>
            </a:r>
            <a:endParaRPr sz="3200">
              <a:solidFill>
                <a:schemeClr val="dk1"/>
              </a:solidFill>
              <a:latin typeface="Calibri"/>
              <a:ea typeface="Calibri"/>
              <a:cs typeface="Calibri"/>
              <a:sym typeface="Calibri"/>
            </a:endParaRPr>
          </a:p>
        </p:txBody>
      </p:sp>
      <p:sp>
        <p:nvSpPr>
          <p:cNvPr id="266" name="Google Shape;26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7" name="Google Shape;267;p9"/>
          <p:cNvSpPr txBox="1"/>
          <p:nvPr/>
        </p:nvSpPr>
        <p:spPr>
          <a:xfrm>
            <a:off x="629920" y="1463040"/>
            <a:ext cx="10353040" cy="280506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Nanoparticles are a specific type of nanomaterial</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Generally spherical particles with diameters between 1 – 100 nm</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Have applications in medicine, physics, optics and electronics</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Interesting properties of nanoparticles have been exploited for hundreds of years</a:t>
            </a:r>
            <a:endParaRPr sz="2400">
              <a:solidFill>
                <a:schemeClr val="dk1"/>
              </a:solidFill>
              <a:latin typeface="Calibri"/>
              <a:ea typeface="Calibri"/>
              <a:cs typeface="Calibri"/>
              <a:sym typeface="Calibri"/>
            </a:endParaRPr>
          </a:p>
        </p:txBody>
      </p:sp>
      <p:pic>
        <p:nvPicPr>
          <p:cNvPr id="268" name="Google Shape;268;p9"/>
          <p:cNvPicPr preferRelativeResize="0"/>
          <p:nvPr/>
        </p:nvPicPr>
        <p:blipFill rotWithShape="1">
          <a:blip r:embed="rId4">
            <a:alphaModFix/>
          </a:blip>
          <a:srcRect b="0" l="0" r="0" t="0"/>
          <a:stretch/>
        </p:blipFill>
        <p:spPr>
          <a:xfrm>
            <a:off x="1736725" y="3773939"/>
            <a:ext cx="3943350" cy="3076575"/>
          </a:xfrm>
          <a:prstGeom prst="rect">
            <a:avLst/>
          </a:prstGeom>
          <a:noFill/>
          <a:ln>
            <a:noFill/>
          </a:ln>
        </p:spPr>
      </p:pic>
      <p:pic>
        <p:nvPicPr>
          <p:cNvPr descr="A picture containing wall, indoor, plant, container&#10;&#10;Description automatically generated" id="269" name="Google Shape;269;p9"/>
          <p:cNvPicPr preferRelativeResize="0"/>
          <p:nvPr/>
        </p:nvPicPr>
        <p:blipFill rotWithShape="1">
          <a:blip r:embed="rId5">
            <a:alphaModFix/>
          </a:blip>
          <a:srcRect b="0" l="0" r="0" t="0"/>
          <a:stretch/>
        </p:blipFill>
        <p:spPr>
          <a:xfrm>
            <a:off x="6096000" y="3904013"/>
            <a:ext cx="1818083" cy="2727125"/>
          </a:xfrm>
          <a:prstGeom prst="rect">
            <a:avLst/>
          </a:prstGeom>
          <a:noFill/>
          <a:ln>
            <a:noFill/>
          </a:ln>
        </p:spPr>
      </p:pic>
      <p:sp>
        <p:nvSpPr>
          <p:cNvPr id="270" name="Google Shape;270;p9"/>
          <p:cNvSpPr txBox="1"/>
          <p:nvPr/>
        </p:nvSpPr>
        <p:spPr>
          <a:xfrm>
            <a:off x="8026400" y="3904013"/>
            <a:ext cx="3942080"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The Lycurgus cup</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4</a:t>
            </a:r>
            <a:r>
              <a:rPr baseline="30000" lang="en-US" sz="2400">
                <a:solidFill>
                  <a:schemeClr val="dk1"/>
                </a:solidFill>
                <a:latin typeface="Calibri"/>
                <a:ea typeface="Calibri"/>
                <a:cs typeface="Calibri"/>
                <a:sym typeface="Calibri"/>
              </a:rPr>
              <a:t>th</a:t>
            </a:r>
            <a:r>
              <a:rPr lang="en-US" sz="2400">
                <a:solidFill>
                  <a:schemeClr val="dk1"/>
                </a:solidFill>
                <a:latin typeface="Calibri"/>
                <a:ea typeface="Calibri"/>
                <a:cs typeface="Calibri"/>
                <a:sym typeface="Calibri"/>
              </a:rPr>
              <a:t> century Roman cup</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Changes colour</a:t>
            </a:r>
            <a:endParaRPr sz="2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Dichroic effect caused by gold and silver nanoparticles embedded in the glass</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2021-02-02T09:35:42Z</dcterms:created>
  <dc:creator>Alison Barnes</dc:creator>
</cp:coreProperties>
</file>