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2" r:id="rId4"/>
    <p:sldId id="261" r:id="rId5"/>
    <p:sldId id="263" r:id="rId6"/>
    <p:sldId id="264" r:id="rId7"/>
    <p:sldId id="260" r:id="rId8"/>
    <p:sldId id="265" r:id="rId9"/>
    <p:sldId id="267" r:id="rId10"/>
    <p:sldId id="269"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9311-C98E-4DD4-B8FA-28C5102D5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C594D62-E289-44EB-B938-7A887C7FD7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68EA1A3-548A-40ED-88F0-CD1FDC249024}"/>
              </a:ext>
            </a:extLst>
          </p:cNvPr>
          <p:cNvSpPr>
            <a:spLocks noGrp="1"/>
          </p:cNvSpPr>
          <p:nvPr>
            <p:ph type="dt" sz="half" idx="10"/>
          </p:nvPr>
        </p:nvSpPr>
        <p:spPr/>
        <p:txBody>
          <a:bodyPr/>
          <a:lstStyle/>
          <a:p>
            <a:fld id="{B30F64EC-8877-4480-8D54-EB212FCD2014}" type="datetimeFigureOut">
              <a:rPr lang="en-AU" smtClean="0"/>
              <a:t>21/03/2021</a:t>
            </a:fld>
            <a:endParaRPr lang="en-AU"/>
          </a:p>
        </p:txBody>
      </p:sp>
      <p:sp>
        <p:nvSpPr>
          <p:cNvPr id="5" name="Footer Placeholder 4">
            <a:extLst>
              <a:ext uri="{FF2B5EF4-FFF2-40B4-BE49-F238E27FC236}">
                <a16:creationId xmlns:a16="http://schemas.microsoft.com/office/drawing/2014/main" id="{CF4EDD7E-2EC5-4EC2-A7B2-B564CD3776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2853CFE-DCF9-42BC-8DAA-E97E06C13B67}"/>
              </a:ext>
            </a:extLst>
          </p:cNvPr>
          <p:cNvSpPr>
            <a:spLocks noGrp="1"/>
          </p:cNvSpPr>
          <p:nvPr>
            <p:ph type="sldNum" sz="quarter" idx="12"/>
          </p:nvPr>
        </p:nvSpPr>
        <p:spPr/>
        <p:txBody>
          <a:bodyPr/>
          <a:lstStyle/>
          <a:p>
            <a:fld id="{0EDC5A7D-150C-4299-A2B7-69BBF8ACF5A4}" type="slidenum">
              <a:rPr lang="en-AU" smtClean="0"/>
              <a:t>‹#›</a:t>
            </a:fld>
            <a:endParaRPr lang="en-AU"/>
          </a:p>
        </p:txBody>
      </p:sp>
    </p:spTree>
    <p:extLst>
      <p:ext uri="{BB962C8B-B14F-4D97-AF65-F5344CB8AC3E}">
        <p14:creationId xmlns:p14="http://schemas.microsoft.com/office/powerpoint/2010/main" val="227731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9349-17EE-4863-AAF4-F24F3DE0A48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251BC67-5436-440D-A9C9-E3922D41EE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C2F66C-8065-4BDA-B557-3E376C9A7E63}"/>
              </a:ext>
            </a:extLst>
          </p:cNvPr>
          <p:cNvSpPr>
            <a:spLocks noGrp="1"/>
          </p:cNvSpPr>
          <p:nvPr>
            <p:ph type="dt" sz="half" idx="10"/>
          </p:nvPr>
        </p:nvSpPr>
        <p:spPr/>
        <p:txBody>
          <a:bodyPr/>
          <a:lstStyle/>
          <a:p>
            <a:fld id="{B30F64EC-8877-4480-8D54-EB212FCD2014}" type="datetimeFigureOut">
              <a:rPr lang="en-AU" smtClean="0"/>
              <a:t>21/03/2021</a:t>
            </a:fld>
            <a:endParaRPr lang="en-AU"/>
          </a:p>
        </p:txBody>
      </p:sp>
      <p:sp>
        <p:nvSpPr>
          <p:cNvPr id="5" name="Footer Placeholder 4">
            <a:extLst>
              <a:ext uri="{FF2B5EF4-FFF2-40B4-BE49-F238E27FC236}">
                <a16:creationId xmlns:a16="http://schemas.microsoft.com/office/drawing/2014/main" id="{94D124EC-87EC-4918-942D-647B57C2CA7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A036D1-1DAE-4FED-B078-D2B5E4B794D8}"/>
              </a:ext>
            </a:extLst>
          </p:cNvPr>
          <p:cNvSpPr>
            <a:spLocks noGrp="1"/>
          </p:cNvSpPr>
          <p:nvPr>
            <p:ph type="sldNum" sz="quarter" idx="12"/>
          </p:nvPr>
        </p:nvSpPr>
        <p:spPr/>
        <p:txBody>
          <a:bodyPr/>
          <a:lstStyle/>
          <a:p>
            <a:fld id="{0EDC5A7D-150C-4299-A2B7-69BBF8ACF5A4}" type="slidenum">
              <a:rPr lang="en-AU" smtClean="0"/>
              <a:t>‹#›</a:t>
            </a:fld>
            <a:endParaRPr lang="en-AU"/>
          </a:p>
        </p:txBody>
      </p:sp>
    </p:spTree>
    <p:extLst>
      <p:ext uri="{BB962C8B-B14F-4D97-AF65-F5344CB8AC3E}">
        <p14:creationId xmlns:p14="http://schemas.microsoft.com/office/powerpoint/2010/main" val="322454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A4EC81-8340-40FB-9A79-71DCF25E9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213A91A-EDC2-4A35-8051-55C78F78F7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4C885C7-E2DF-4C77-ADA6-3CBED19EEBAF}"/>
              </a:ext>
            </a:extLst>
          </p:cNvPr>
          <p:cNvSpPr>
            <a:spLocks noGrp="1"/>
          </p:cNvSpPr>
          <p:nvPr>
            <p:ph type="dt" sz="half" idx="10"/>
          </p:nvPr>
        </p:nvSpPr>
        <p:spPr/>
        <p:txBody>
          <a:bodyPr/>
          <a:lstStyle/>
          <a:p>
            <a:fld id="{B30F64EC-8877-4480-8D54-EB212FCD2014}" type="datetimeFigureOut">
              <a:rPr lang="en-AU" smtClean="0"/>
              <a:t>21/03/2021</a:t>
            </a:fld>
            <a:endParaRPr lang="en-AU"/>
          </a:p>
        </p:txBody>
      </p:sp>
      <p:sp>
        <p:nvSpPr>
          <p:cNvPr id="5" name="Footer Placeholder 4">
            <a:extLst>
              <a:ext uri="{FF2B5EF4-FFF2-40B4-BE49-F238E27FC236}">
                <a16:creationId xmlns:a16="http://schemas.microsoft.com/office/drawing/2014/main" id="{CEA07DB8-3A95-42D6-8EB7-B5028888CA5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BE74B8-AA38-4CAE-A644-84C0327926AE}"/>
              </a:ext>
            </a:extLst>
          </p:cNvPr>
          <p:cNvSpPr>
            <a:spLocks noGrp="1"/>
          </p:cNvSpPr>
          <p:nvPr>
            <p:ph type="sldNum" sz="quarter" idx="12"/>
          </p:nvPr>
        </p:nvSpPr>
        <p:spPr/>
        <p:txBody>
          <a:bodyPr/>
          <a:lstStyle/>
          <a:p>
            <a:fld id="{0EDC5A7D-150C-4299-A2B7-69BBF8ACF5A4}" type="slidenum">
              <a:rPr lang="en-AU" smtClean="0"/>
              <a:t>‹#›</a:t>
            </a:fld>
            <a:endParaRPr lang="en-AU"/>
          </a:p>
        </p:txBody>
      </p:sp>
    </p:spTree>
    <p:extLst>
      <p:ext uri="{BB962C8B-B14F-4D97-AF65-F5344CB8AC3E}">
        <p14:creationId xmlns:p14="http://schemas.microsoft.com/office/powerpoint/2010/main" val="553307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D688-8825-490E-BEA1-CDDA5C1EA2E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D422955-A4E9-4094-9685-343DB73C31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B13B8E5-7721-4A9D-90A7-6027F0FAA1A3}"/>
              </a:ext>
            </a:extLst>
          </p:cNvPr>
          <p:cNvSpPr>
            <a:spLocks noGrp="1"/>
          </p:cNvSpPr>
          <p:nvPr>
            <p:ph type="dt" sz="half" idx="10"/>
          </p:nvPr>
        </p:nvSpPr>
        <p:spPr/>
        <p:txBody>
          <a:bodyPr/>
          <a:lstStyle/>
          <a:p>
            <a:fld id="{B30F64EC-8877-4480-8D54-EB212FCD2014}" type="datetimeFigureOut">
              <a:rPr lang="en-AU" smtClean="0"/>
              <a:t>21/03/2021</a:t>
            </a:fld>
            <a:endParaRPr lang="en-AU"/>
          </a:p>
        </p:txBody>
      </p:sp>
      <p:sp>
        <p:nvSpPr>
          <p:cNvPr id="5" name="Footer Placeholder 4">
            <a:extLst>
              <a:ext uri="{FF2B5EF4-FFF2-40B4-BE49-F238E27FC236}">
                <a16:creationId xmlns:a16="http://schemas.microsoft.com/office/drawing/2014/main" id="{626B835F-47E3-40AB-B207-79D17D83436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09963D6-FC03-40BE-90D9-25F7F085FBDB}"/>
              </a:ext>
            </a:extLst>
          </p:cNvPr>
          <p:cNvSpPr>
            <a:spLocks noGrp="1"/>
          </p:cNvSpPr>
          <p:nvPr>
            <p:ph type="sldNum" sz="quarter" idx="12"/>
          </p:nvPr>
        </p:nvSpPr>
        <p:spPr/>
        <p:txBody>
          <a:bodyPr/>
          <a:lstStyle/>
          <a:p>
            <a:fld id="{0EDC5A7D-150C-4299-A2B7-69BBF8ACF5A4}" type="slidenum">
              <a:rPr lang="en-AU" smtClean="0"/>
              <a:t>‹#›</a:t>
            </a:fld>
            <a:endParaRPr lang="en-AU"/>
          </a:p>
        </p:txBody>
      </p:sp>
    </p:spTree>
    <p:extLst>
      <p:ext uri="{BB962C8B-B14F-4D97-AF65-F5344CB8AC3E}">
        <p14:creationId xmlns:p14="http://schemas.microsoft.com/office/powerpoint/2010/main" val="295316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4B61-B2CD-4F58-A9DE-6D217820AC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828AE20-6D82-4286-9B8F-9B4A52B66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E0C40A-1EA9-430F-BCF7-3FEB71EFA5B5}"/>
              </a:ext>
            </a:extLst>
          </p:cNvPr>
          <p:cNvSpPr>
            <a:spLocks noGrp="1"/>
          </p:cNvSpPr>
          <p:nvPr>
            <p:ph type="dt" sz="half" idx="10"/>
          </p:nvPr>
        </p:nvSpPr>
        <p:spPr/>
        <p:txBody>
          <a:bodyPr/>
          <a:lstStyle/>
          <a:p>
            <a:fld id="{B30F64EC-8877-4480-8D54-EB212FCD2014}" type="datetimeFigureOut">
              <a:rPr lang="en-AU" smtClean="0"/>
              <a:t>21/03/2021</a:t>
            </a:fld>
            <a:endParaRPr lang="en-AU"/>
          </a:p>
        </p:txBody>
      </p:sp>
      <p:sp>
        <p:nvSpPr>
          <p:cNvPr id="5" name="Footer Placeholder 4">
            <a:extLst>
              <a:ext uri="{FF2B5EF4-FFF2-40B4-BE49-F238E27FC236}">
                <a16:creationId xmlns:a16="http://schemas.microsoft.com/office/drawing/2014/main" id="{FB2E1CDD-E013-4E02-8308-C8F6045EA23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0CF12E3-6CB7-4799-BAF5-17325EBFCD2F}"/>
              </a:ext>
            </a:extLst>
          </p:cNvPr>
          <p:cNvSpPr>
            <a:spLocks noGrp="1"/>
          </p:cNvSpPr>
          <p:nvPr>
            <p:ph type="sldNum" sz="quarter" idx="12"/>
          </p:nvPr>
        </p:nvSpPr>
        <p:spPr/>
        <p:txBody>
          <a:bodyPr/>
          <a:lstStyle/>
          <a:p>
            <a:fld id="{0EDC5A7D-150C-4299-A2B7-69BBF8ACF5A4}" type="slidenum">
              <a:rPr lang="en-AU" smtClean="0"/>
              <a:t>‹#›</a:t>
            </a:fld>
            <a:endParaRPr lang="en-AU"/>
          </a:p>
        </p:txBody>
      </p:sp>
    </p:spTree>
    <p:extLst>
      <p:ext uri="{BB962C8B-B14F-4D97-AF65-F5344CB8AC3E}">
        <p14:creationId xmlns:p14="http://schemas.microsoft.com/office/powerpoint/2010/main" val="40272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4872-1B2C-42A9-891E-D0D504158FA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ACB3D3B-161B-48F3-BE6B-3221B7415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44C40C3-E834-427B-B4FF-750260546D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70BD00A-4359-4CF8-83C5-843D1D163A8E}"/>
              </a:ext>
            </a:extLst>
          </p:cNvPr>
          <p:cNvSpPr>
            <a:spLocks noGrp="1"/>
          </p:cNvSpPr>
          <p:nvPr>
            <p:ph type="dt" sz="half" idx="10"/>
          </p:nvPr>
        </p:nvSpPr>
        <p:spPr/>
        <p:txBody>
          <a:bodyPr/>
          <a:lstStyle/>
          <a:p>
            <a:fld id="{B30F64EC-8877-4480-8D54-EB212FCD2014}" type="datetimeFigureOut">
              <a:rPr lang="en-AU" smtClean="0"/>
              <a:t>21/03/2021</a:t>
            </a:fld>
            <a:endParaRPr lang="en-AU"/>
          </a:p>
        </p:txBody>
      </p:sp>
      <p:sp>
        <p:nvSpPr>
          <p:cNvPr id="6" name="Footer Placeholder 5">
            <a:extLst>
              <a:ext uri="{FF2B5EF4-FFF2-40B4-BE49-F238E27FC236}">
                <a16:creationId xmlns:a16="http://schemas.microsoft.com/office/drawing/2014/main" id="{B5AB96F6-F917-45C2-A9A9-F066CA97FC1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B1378A7-2738-4DCE-AFBC-3E4EA7C51A12}"/>
              </a:ext>
            </a:extLst>
          </p:cNvPr>
          <p:cNvSpPr>
            <a:spLocks noGrp="1"/>
          </p:cNvSpPr>
          <p:nvPr>
            <p:ph type="sldNum" sz="quarter" idx="12"/>
          </p:nvPr>
        </p:nvSpPr>
        <p:spPr/>
        <p:txBody>
          <a:bodyPr/>
          <a:lstStyle/>
          <a:p>
            <a:fld id="{0EDC5A7D-150C-4299-A2B7-69BBF8ACF5A4}" type="slidenum">
              <a:rPr lang="en-AU" smtClean="0"/>
              <a:t>‹#›</a:t>
            </a:fld>
            <a:endParaRPr lang="en-AU"/>
          </a:p>
        </p:txBody>
      </p:sp>
    </p:spTree>
    <p:extLst>
      <p:ext uri="{BB962C8B-B14F-4D97-AF65-F5344CB8AC3E}">
        <p14:creationId xmlns:p14="http://schemas.microsoft.com/office/powerpoint/2010/main" val="277898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ABC5-2EFA-465B-84EF-BE2D1555F19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5AE35B6-F850-4082-BAF2-0330B9EAB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3C42AB-B46E-47BF-BE7C-BAEED22F7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A04473C-3084-4C81-AE3C-AB8CF1FFD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37A60D-3C67-4C20-99E2-2A693C8347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4E2A103-E721-4BF4-99B0-FE5E122A8BE4}"/>
              </a:ext>
            </a:extLst>
          </p:cNvPr>
          <p:cNvSpPr>
            <a:spLocks noGrp="1"/>
          </p:cNvSpPr>
          <p:nvPr>
            <p:ph type="dt" sz="half" idx="10"/>
          </p:nvPr>
        </p:nvSpPr>
        <p:spPr/>
        <p:txBody>
          <a:bodyPr/>
          <a:lstStyle/>
          <a:p>
            <a:fld id="{B30F64EC-8877-4480-8D54-EB212FCD2014}" type="datetimeFigureOut">
              <a:rPr lang="en-AU" smtClean="0"/>
              <a:t>21/03/2021</a:t>
            </a:fld>
            <a:endParaRPr lang="en-AU"/>
          </a:p>
        </p:txBody>
      </p:sp>
      <p:sp>
        <p:nvSpPr>
          <p:cNvPr id="8" name="Footer Placeholder 7">
            <a:extLst>
              <a:ext uri="{FF2B5EF4-FFF2-40B4-BE49-F238E27FC236}">
                <a16:creationId xmlns:a16="http://schemas.microsoft.com/office/drawing/2014/main" id="{AB72A7A7-9925-4BFF-B9D2-801C81D41A7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DA28281-E256-4652-AFF9-718864901E11}"/>
              </a:ext>
            </a:extLst>
          </p:cNvPr>
          <p:cNvSpPr>
            <a:spLocks noGrp="1"/>
          </p:cNvSpPr>
          <p:nvPr>
            <p:ph type="sldNum" sz="quarter" idx="12"/>
          </p:nvPr>
        </p:nvSpPr>
        <p:spPr/>
        <p:txBody>
          <a:bodyPr/>
          <a:lstStyle/>
          <a:p>
            <a:fld id="{0EDC5A7D-150C-4299-A2B7-69BBF8ACF5A4}" type="slidenum">
              <a:rPr lang="en-AU" smtClean="0"/>
              <a:t>‹#›</a:t>
            </a:fld>
            <a:endParaRPr lang="en-AU"/>
          </a:p>
        </p:txBody>
      </p:sp>
    </p:spTree>
    <p:extLst>
      <p:ext uri="{BB962C8B-B14F-4D97-AF65-F5344CB8AC3E}">
        <p14:creationId xmlns:p14="http://schemas.microsoft.com/office/powerpoint/2010/main" val="206722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5E58-9829-488E-BA39-5528E63C7E0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827978E-851E-4B07-8F5A-EA1F8F5FF769}"/>
              </a:ext>
            </a:extLst>
          </p:cNvPr>
          <p:cNvSpPr>
            <a:spLocks noGrp="1"/>
          </p:cNvSpPr>
          <p:nvPr>
            <p:ph type="dt" sz="half" idx="10"/>
          </p:nvPr>
        </p:nvSpPr>
        <p:spPr/>
        <p:txBody>
          <a:bodyPr/>
          <a:lstStyle/>
          <a:p>
            <a:fld id="{B30F64EC-8877-4480-8D54-EB212FCD2014}" type="datetimeFigureOut">
              <a:rPr lang="en-AU" smtClean="0"/>
              <a:t>21/03/2021</a:t>
            </a:fld>
            <a:endParaRPr lang="en-AU"/>
          </a:p>
        </p:txBody>
      </p:sp>
      <p:sp>
        <p:nvSpPr>
          <p:cNvPr id="4" name="Footer Placeholder 3">
            <a:extLst>
              <a:ext uri="{FF2B5EF4-FFF2-40B4-BE49-F238E27FC236}">
                <a16:creationId xmlns:a16="http://schemas.microsoft.com/office/drawing/2014/main" id="{46B9E001-47E1-420A-86C9-AF8A6E4F0DB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F30DB91-BB1D-4DFF-A6A7-3B81289386C5}"/>
              </a:ext>
            </a:extLst>
          </p:cNvPr>
          <p:cNvSpPr>
            <a:spLocks noGrp="1"/>
          </p:cNvSpPr>
          <p:nvPr>
            <p:ph type="sldNum" sz="quarter" idx="12"/>
          </p:nvPr>
        </p:nvSpPr>
        <p:spPr/>
        <p:txBody>
          <a:bodyPr/>
          <a:lstStyle/>
          <a:p>
            <a:fld id="{0EDC5A7D-150C-4299-A2B7-69BBF8ACF5A4}" type="slidenum">
              <a:rPr lang="en-AU" smtClean="0"/>
              <a:t>‹#›</a:t>
            </a:fld>
            <a:endParaRPr lang="en-AU"/>
          </a:p>
        </p:txBody>
      </p:sp>
    </p:spTree>
    <p:extLst>
      <p:ext uri="{BB962C8B-B14F-4D97-AF65-F5344CB8AC3E}">
        <p14:creationId xmlns:p14="http://schemas.microsoft.com/office/powerpoint/2010/main" val="7246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73948-E17F-427B-A491-F1055F558582}"/>
              </a:ext>
            </a:extLst>
          </p:cNvPr>
          <p:cNvSpPr>
            <a:spLocks noGrp="1"/>
          </p:cNvSpPr>
          <p:nvPr>
            <p:ph type="dt" sz="half" idx="10"/>
          </p:nvPr>
        </p:nvSpPr>
        <p:spPr/>
        <p:txBody>
          <a:bodyPr/>
          <a:lstStyle/>
          <a:p>
            <a:fld id="{B30F64EC-8877-4480-8D54-EB212FCD2014}" type="datetimeFigureOut">
              <a:rPr lang="en-AU" smtClean="0"/>
              <a:t>21/03/2021</a:t>
            </a:fld>
            <a:endParaRPr lang="en-AU"/>
          </a:p>
        </p:txBody>
      </p:sp>
      <p:sp>
        <p:nvSpPr>
          <p:cNvPr id="3" name="Footer Placeholder 2">
            <a:extLst>
              <a:ext uri="{FF2B5EF4-FFF2-40B4-BE49-F238E27FC236}">
                <a16:creationId xmlns:a16="http://schemas.microsoft.com/office/drawing/2014/main" id="{246CE408-A47E-413B-9A2A-8264C68398C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FE478BB-AE96-45A0-BAF3-58DEEAE190F1}"/>
              </a:ext>
            </a:extLst>
          </p:cNvPr>
          <p:cNvSpPr>
            <a:spLocks noGrp="1"/>
          </p:cNvSpPr>
          <p:nvPr>
            <p:ph type="sldNum" sz="quarter" idx="12"/>
          </p:nvPr>
        </p:nvSpPr>
        <p:spPr/>
        <p:txBody>
          <a:bodyPr/>
          <a:lstStyle/>
          <a:p>
            <a:fld id="{0EDC5A7D-150C-4299-A2B7-69BBF8ACF5A4}" type="slidenum">
              <a:rPr lang="en-AU" smtClean="0"/>
              <a:t>‹#›</a:t>
            </a:fld>
            <a:endParaRPr lang="en-AU"/>
          </a:p>
        </p:txBody>
      </p:sp>
    </p:spTree>
    <p:extLst>
      <p:ext uri="{BB962C8B-B14F-4D97-AF65-F5344CB8AC3E}">
        <p14:creationId xmlns:p14="http://schemas.microsoft.com/office/powerpoint/2010/main" val="159869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E21A-6BE1-4EEB-825D-6EB7BDB8A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E57143C-E2D5-4618-B34F-B73E3ED58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B85C087-EAF3-4EE8-84D5-B7BFF2B97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EFA085-0E1A-4368-973D-669E2C3D9D14}"/>
              </a:ext>
            </a:extLst>
          </p:cNvPr>
          <p:cNvSpPr>
            <a:spLocks noGrp="1"/>
          </p:cNvSpPr>
          <p:nvPr>
            <p:ph type="dt" sz="half" idx="10"/>
          </p:nvPr>
        </p:nvSpPr>
        <p:spPr/>
        <p:txBody>
          <a:bodyPr/>
          <a:lstStyle/>
          <a:p>
            <a:fld id="{B30F64EC-8877-4480-8D54-EB212FCD2014}" type="datetimeFigureOut">
              <a:rPr lang="en-AU" smtClean="0"/>
              <a:t>21/03/2021</a:t>
            </a:fld>
            <a:endParaRPr lang="en-AU"/>
          </a:p>
        </p:txBody>
      </p:sp>
      <p:sp>
        <p:nvSpPr>
          <p:cNvPr id="6" name="Footer Placeholder 5">
            <a:extLst>
              <a:ext uri="{FF2B5EF4-FFF2-40B4-BE49-F238E27FC236}">
                <a16:creationId xmlns:a16="http://schemas.microsoft.com/office/drawing/2014/main" id="{373AB6E6-2246-47A6-95FC-DB1E0A68A9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D3DF938-D3E1-4047-AA01-70A94F4E2D8D}"/>
              </a:ext>
            </a:extLst>
          </p:cNvPr>
          <p:cNvSpPr>
            <a:spLocks noGrp="1"/>
          </p:cNvSpPr>
          <p:nvPr>
            <p:ph type="sldNum" sz="quarter" idx="12"/>
          </p:nvPr>
        </p:nvSpPr>
        <p:spPr/>
        <p:txBody>
          <a:bodyPr/>
          <a:lstStyle/>
          <a:p>
            <a:fld id="{0EDC5A7D-150C-4299-A2B7-69BBF8ACF5A4}" type="slidenum">
              <a:rPr lang="en-AU" smtClean="0"/>
              <a:t>‹#›</a:t>
            </a:fld>
            <a:endParaRPr lang="en-AU"/>
          </a:p>
        </p:txBody>
      </p:sp>
    </p:spTree>
    <p:extLst>
      <p:ext uri="{BB962C8B-B14F-4D97-AF65-F5344CB8AC3E}">
        <p14:creationId xmlns:p14="http://schemas.microsoft.com/office/powerpoint/2010/main" val="2248029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9EFE-B925-478A-87F1-8F460C2F4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EE8AE9E-FEFF-4789-B5A0-C06877010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7AA8F63-C852-4AA5-8AA3-3806EF1A7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BB277-AE76-47DE-B903-F5D02BC1F4BD}"/>
              </a:ext>
            </a:extLst>
          </p:cNvPr>
          <p:cNvSpPr>
            <a:spLocks noGrp="1"/>
          </p:cNvSpPr>
          <p:nvPr>
            <p:ph type="dt" sz="half" idx="10"/>
          </p:nvPr>
        </p:nvSpPr>
        <p:spPr/>
        <p:txBody>
          <a:bodyPr/>
          <a:lstStyle/>
          <a:p>
            <a:fld id="{B30F64EC-8877-4480-8D54-EB212FCD2014}" type="datetimeFigureOut">
              <a:rPr lang="en-AU" smtClean="0"/>
              <a:t>21/03/2021</a:t>
            </a:fld>
            <a:endParaRPr lang="en-AU"/>
          </a:p>
        </p:txBody>
      </p:sp>
      <p:sp>
        <p:nvSpPr>
          <p:cNvPr id="6" name="Footer Placeholder 5">
            <a:extLst>
              <a:ext uri="{FF2B5EF4-FFF2-40B4-BE49-F238E27FC236}">
                <a16:creationId xmlns:a16="http://schemas.microsoft.com/office/drawing/2014/main" id="{A97D7AB7-F067-4BF4-B989-1A6A176E986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75255D3-7A54-4B57-AA58-4F7CD598A624}"/>
              </a:ext>
            </a:extLst>
          </p:cNvPr>
          <p:cNvSpPr>
            <a:spLocks noGrp="1"/>
          </p:cNvSpPr>
          <p:nvPr>
            <p:ph type="sldNum" sz="quarter" idx="12"/>
          </p:nvPr>
        </p:nvSpPr>
        <p:spPr/>
        <p:txBody>
          <a:bodyPr/>
          <a:lstStyle/>
          <a:p>
            <a:fld id="{0EDC5A7D-150C-4299-A2B7-69BBF8ACF5A4}" type="slidenum">
              <a:rPr lang="en-AU" smtClean="0"/>
              <a:t>‹#›</a:t>
            </a:fld>
            <a:endParaRPr lang="en-AU"/>
          </a:p>
        </p:txBody>
      </p:sp>
    </p:spTree>
    <p:extLst>
      <p:ext uri="{BB962C8B-B14F-4D97-AF65-F5344CB8AC3E}">
        <p14:creationId xmlns:p14="http://schemas.microsoft.com/office/powerpoint/2010/main" val="47497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B4151E-3835-4881-9122-3D1044694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357D0D0-E2D3-4C60-B965-9CAD0CBBA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8CD4109-ABB6-4173-BDA7-0B2458B01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F64EC-8877-4480-8D54-EB212FCD2014}" type="datetimeFigureOut">
              <a:rPr lang="en-AU" smtClean="0"/>
              <a:t>21/03/2021</a:t>
            </a:fld>
            <a:endParaRPr lang="en-AU"/>
          </a:p>
        </p:txBody>
      </p:sp>
      <p:sp>
        <p:nvSpPr>
          <p:cNvPr id="5" name="Footer Placeholder 4">
            <a:extLst>
              <a:ext uri="{FF2B5EF4-FFF2-40B4-BE49-F238E27FC236}">
                <a16:creationId xmlns:a16="http://schemas.microsoft.com/office/drawing/2014/main" id="{A91C5ED7-7DE9-42A3-B619-4066C8805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1D0F600-4357-47B6-AE7B-5A280F6E04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C5A7D-150C-4299-A2B7-69BBF8ACF5A4}" type="slidenum">
              <a:rPr lang="en-AU" smtClean="0"/>
              <a:t>‹#›</a:t>
            </a:fld>
            <a:endParaRPr lang="en-AU"/>
          </a:p>
        </p:txBody>
      </p:sp>
    </p:spTree>
    <p:extLst>
      <p:ext uri="{BB962C8B-B14F-4D97-AF65-F5344CB8AC3E}">
        <p14:creationId xmlns:p14="http://schemas.microsoft.com/office/powerpoint/2010/main" val="1978820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DejkvR4pvRw" TargetMode="External"/><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BF9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1550C42-026D-4DC2-B9AF-3758F41AA577}"/>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Lewis structures of covalent molecular substances</a:t>
            </a:r>
          </a:p>
        </p:txBody>
      </p:sp>
      <p:pic>
        <p:nvPicPr>
          <p:cNvPr id="4" name="Picture 3">
            <a:extLst>
              <a:ext uri="{FF2B5EF4-FFF2-40B4-BE49-F238E27FC236}">
                <a16:creationId xmlns:a16="http://schemas.microsoft.com/office/drawing/2014/main" id="{F7927A23-71A6-4619-B70E-6D387ACDC82A}"/>
              </a:ext>
            </a:extLst>
          </p:cNvPr>
          <p:cNvPicPr>
            <a:picLocks noChangeAspect="1"/>
          </p:cNvPicPr>
          <p:nvPr/>
        </p:nvPicPr>
        <p:blipFill>
          <a:blip r:embed="rId2"/>
          <a:stretch>
            <a:fillRect/>
          </a:stretch>
        </p:blipFill>
        <p:spPr>
          <a:xfrm>
            <a:off x="4830237" y="961812"/>
            <a:ext cx="5604925" cy="4930987"/>
          </a:xfrm>
          <a:prstGeom prst="rect">
            <a:avLst/>
          </a:prstGeom>
        </p:spPr>
      </p:pic>
    </p:spTree>
    <p:extLst>
      <p:ext uri="{BB962C8B-B14F-4D97-AF65-F5344CB8AC3E}">
        <p14:creationId xmlns:p14="http://schemas.microsoft.com/office/powerpoint/2010/main" val="3855011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E5DC9-BA46-4094-A35E-C53E1B8C1106}"/>
              </a:ext>
            </a:extLst>
          </p:cNvPr>
          <p:cNvSpPr>
            <a:spLocks noGrp="1" noChangeArrowheads="1"/>
          </p:cNvSpPr>
          <p:nvPr/>
        </p:nvSpPr>
        <p:spPr bwMode="auto">
          <a:xfrm>
            <a:off x="2604293" y="42069"/>
            <a:ext cx="84248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eaLnBrk="1" fontAlgn="auto" hangingPunct="1">
              <a:spcAft>
                <a:spcPts val="0"/>
              </a:spcAft>
              <a:defRPr/>
            </a:pPr>
            <a:r>
              <a:rPr lang="en-US" altLang="en-US" sz="3600" b="1" dirty="0">
                <a:ea typeface="ＭＳ Ｐゴシック" pitchFamily="-84" charset="-128"/>
              </a:rPr>
              <a:t>Naming covalent molecular substances</a:t>
            </a:r>
          </a:p>
        </p:txBody>
      </p:sp>
      <p:grpSp>
        <p:nvGrpSpPr>
          <p:cNvPr id="17" name="Group 16">
            <a:extLst>
              <a:ext uri="{FF2B5EF4-FFF2-40B4-BE49-F238E27FC236}">
                <a16:creationId xmlns:a16="http://schemas.microsoft.com/office/drawing/2014/main" id="{81D5360E-3D15-47AF-AB9F-E36E28F8F96A}"/>
              </a:ext>
            </a:extLst>
          </p:cNvPr>
          <p:cNvGrpSpPr/>
          <p:nvPr/>
        </p:nvGrpSpPr>
        <p:grpSpPr>
          <a:xfrm>
            <a:off x="21118" y="0"/>
            <a:ext cx="2305050" cy="1300162"/>
            <a:chOff x="1485900" y="5188743"/>
            <a:chExt cx="2305050" cy="1300162"/>
          </a:xfrm>
        </p:grpSpPr>
        <p:pic>
          <p:nvPicPr>
            <p:cNvPr id="14" name="Picture 13" descr="A close up of a device&#10;&#10;Description automatically generated">
              <a:extLst>
                <a:ext uri="{FF2B5EF4-FFF2-40B4-BE49-F238E27FC236}">
                  <a16:creationId xmlns:a16="http://schemas.microsoft.com/office/drawing/2014/main" id="{52CD414D-4DAB-4696-842A-D465A73C12A9}"/>
                </a:ext>
              </a:extLst>
            </p:cNvPr>
            <p:cNvPicPr>
              <a:picLocks noChangeAspect="1"/>
            </p:cNvPicPr>
            <p:nvPr/>
          </p:nvPicPr>
          <p:blipFill rotWithShape="1">
            <a:blip r:embed="rId2">
              <a:extLst>
                <a:ext uri="{28A0092B-C50C-407E-A947-70E740481C1C}">
                  <a14:useLocalDpi xmlns:a14="http://schemas.microsoft.com/office/drawing/2010/main" val="0"/>
                </a:ext>
              </a:extLst>
            </a:blip>
            <a:srcRect r="675" b="53899"/>
            <a:stretch/>
          </p:blipFill>
          <p:spPr>
            <a:xfrm>
              <a:off x="1485900" y="5311179"/>
              <a:ext cx="1400175" cy="1093391"/>
            </a:xfrm>
            <a:prstGeom prst="rect">
              <a:avLst/>
            </a:prstGeom>
          </p:spPr>
        </p:pic>
        <p:pic>
          <p:nvPicPr>
            <p:cNvPr id="16" name="Picture 15" descr="A close up of a device&#10;&#10;Description automatically generated">
              <a:extLst>
                <a:ext uri="{FF2B5EF4-FFF2-40B4-BE49-F238E27FC236}">
                  <a16:creationId xmlns:a16="http://schemas.microsoft.com/office/drawing/2014/main" id="{B05E29A8-7C14-4910-A4EA-9BAD9A4FFFC8}"/>
                </a:ext>
              </a:extLst>
            </p:cNvPr>
            <p:cNvPicPr>
              <a:picLocks noChangeAspect="1"/>
            </p:cNvPicPr>
            <p:nvPr/>
          </p:nvPicPr>
          <p:blipFill rotWithShape="1">
            <a:blip r:embed="rId2">
              <a:extLst>
                <a:ext uri="{28A0092B-C50C-407E-A947-70E740481C1C}">
                  <a14:useLocalDpi xmlns:a14="http://schemas.microsoft.com/office/drawing/2010/main" val="0"/>
                </a:ext>
              </a:extLst>
            </a:blip>
            <a:srcRect l="17440" t="45181" r="8911"/>
            <a:stretch/>
          </p:blipFill>
          <p:spPr>
            <a:xfrm>
              <a:off x="2752725" y="5188743"/>
              <a:ext cx="1038225" cy="1300162"/>
            </a:xfrm>
            <a:prstGeom prst="rect">
              <a:avLst/>
            </a:prstGeom>
          </p:spPr>
        </p:pic>
      </p:grpSp>
      <p:sp>
        <p:nvSpPr>
          <p:cNvPr id="18" name="Arrow: Bent-Up 17">
            <a:extLst>
              <a:ext uri="{FF2B5EF4-FFF2-40B4-BE49-F238E27FC236}">
                <a16:creationId xmlns:a16="http://schemas.microsoft.com/office/drawing/2014/main" id="{87A5E58E-13C7-4709-BF68-108E2FA8AF1F}"/>
              </a:ext>
            </a:extLst>
          </p:cNvPr>
          <p:cNvSpPr/>
          <p:nvPr/>
        </p:nvSpPr>
        <p:spPr>
          <a:xfrm>
            <a:off x="2392843" y="586731"/>
            <a:ext cx="8702988" cy="245913"/>
          </a:xfrm>
          <a:prstGeom prst="ben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DC4BEB7-E2CA-4022-BD96-35797EABD23A}"/>
              </a:ext>
            </a:extLst>
          </p:cNvPr>
          <p:cNvSpPr/>
          <p:nvPr/>
        </p:nvSpPr>
        <p:spPr>
          <a:xfrm>
            <a:off x="255107" y="42069"/>
            <a:ext cx="2164243" cy="130016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pic>
        <p:nvPicPr>
          <p:cNvPr id="4" name="Picture 3">
            <a:extLst>
              <a:ext uri="{FF2B5EF4-FFF2-40B4-BE49-F238E27FC236}">
                <a16:creationId xmlns:a16="http://schemas.microsoft.com/office/drawing/2014/main" id="{B38CD340-9963-460E-8A53-469FF8CACCDF}"/>
              </a:ext>
            </a:extLst>
          </p:cNvPr>
          <p:cNvPicPr>
            <a:picLocks noChangeAspect="1"/>
          </p:cNvPicPr>
          <p:nvPr/>
        </p:nvPicPr>
        <p:blipFill>
          <a:blip r:embed="rId3"/>
          <a:stretch>
            <a:fillRect/>
          </a:stretch>
        </p:blipFill>
        <p:spPr>
          <a:xfrm>
            <a:off x="620395" y="1589722"/>
            <a:ext cx="11412778" cy="1559878"/>
          </a:xfrm>
          <a:prstGeom prst="rect">
            <a:avLst/>
          </a:prstGeom>
          <a:ln w="12700">
            <a:solidFill>
              <a:schemeClr val="tx1"/>
            </a:solidFill>
          </a:ln>
        </p:spPr>
      </p:pic>
      <p:sp>
        <p:nvSpPr>
          <p:cNvPr id="5" name="TextBox 4">
            <a:extLst>
              <a:ext uri="{FF2B5EF4-FFF2-40B4-BE49-F238E27FC236}">
                <a16:creationId xmlns:a16="http://schemas.microsoft.com/office/drawing/2014/main" id="{36FB9622-F8CB-4B75-A653-E66FFB8FBEEB}"/>
              </a:ext>
            </a:extLst>
          </p:cNvPr>
          <p:cNvSpPr txBox="1"/>
          <p:nvPr/>
        </p:nvSpPr>
        <p:spPr>
          <a:xfrm>
            <a:off x="792480" y="3429000"/>
            <a:ext cx="10830560" cy="461665"/>
          </a:xfrm>
          <a:prstGeom prst="rect">
            <a:avLst/>
          </a:prstGeom>
          <a:noFill/>
        </p:spPr>
        <p:txBody>
          <a:bodyPr wrap="square" rtlCol="0">
            <a:spAutoFit/>
          </a:bodyPr>
          <a:lstStyle/>
          <a:p>
            <a:r>
              <a:rPr lang="en-US" sz="2400" dirty="0"/>
              <a:t>Example 1: CO</a:t>
            </a:r>
            <a:r>
              <a:rPr lang="en-US" sz="2400" baseline="-25000" dirty="0"/>
              <a:t>2</a:t>
            </a:r>
            <a:endParaRPr lang="en-AU" sz="2400" baseline="-25000" dirty="0"/>
          </a:p>
        </p:txBody>
      </p:sp>
      <p:sp>
        <p:nvSpPr>
          <p:cNvPr id="6" name="TextBox 5">
            <a:extLst>
              <a:ext uri="{FF2B5EF4-FFF2-40B4-BE49-F238E27FC236}">
                <a16:creationId xmlns:a16="http://schemas.microsoft.com/office/drawing/2014/main" id="{BF95E226-04B2-4A42-B2E7-D00E61FF9B5A}"/>
              </a:ext>
            </a:extLst>
          </p:cNvPr>
          <p:cNvSpPr txBox="1"/>
          <p:nvPr/>
        </p:nvSpPr>
        <p:spPr>
          <a:xfrm>
            <a:off x="3139440" y="3545840"/>
            <a:ext cx="8893733" cy="1569660"/>
          </a:xfrm>
          <a:prstGeom prst="rect">
            <a:avLst/>
          </a:prstGeom>
          <a:noFill/>
        </p:spPr>
        <p:txBody>
          <a:bodyPr wrap="square" rtlCol="0">
            <a:spAutoFit/>
          </a:bodyPr>
          <a:lstStyle/>
          <a:p>
            <a:r>
              <a:rPr lang="en-US" sz="2400" dirty="0">
                <a:solidFill>
                  <a:srgbClr val="FF0000"/>
                </a:solidFill>
              </a:rPr>
              <a:t>Step 1: carbon</a:t>
            </a:r>
          </a:p>
          <a:p>
            <a:r>
              <a:rPr lang="en-US" sz="2400" dirty="0">
                <a:solidFill>
                  <a:srgbClr val="FF0000"/>
                </a:solidFill>
              </a:rPr>
              <a:t>Step 2: oxide</a:t>
            </a:r>
          </a:p>
          <a:p>
            <a:r>
              <a:rPr lang="en-US" sz="2400" dirty="0">
                <a:solidFill>
                  <a:srgbClr val="FF0000"/>
                </a:solidFill>
              </a:rPr>
              <a:t>Step 3: carbon dioxide</a:t>
            </a:r>
          </a:p>
          <a:p>
            <a:r>
              <a:rPr lang="en-US" sz="2400" dirty="0">
                <a:solidFill>
                  <a:srgbClr val="FF0000"/>
                </a:solidFill>
              </a:rPr>
              <a:t>Step 4: don’t need the “mono” in front of carbon as it is assumed</a:t>
            </a:r>
            <a:endParaRPr lang="en-AU" sz="2400" dirty="0">
              <a:solidFill>
                <a:srgbClr val="FF0000"/>
              </a:solidFill>
            </a:endParaRPr>
          </a:p>
        </p:txBody>
      </p:sp>
    </p:spTree>
    <p:extLst>
      <p:ext uri="{BB962C8B-B14F-4D97-AF65-F5344CB8AC3E}">
        <p14:creationId xmlns:p14="http://schemas.microsoft.com/office/powerpoint/2010/main" val="61057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E5DC9-BA46-4094-A35E-C53E1B8C1106}"/>
              </a:ext>
            </a:extLst>
          </p:cNvPr>
          <p:cNvSpPr>
            <a:spLocks noGrp="1" noChangeArrowheads="1"/>
          </p:cNvSpPr>
          <p:nvPr/>
        </p:nvSpPr>
        <p:spPr bwMode="auto">
          <a:xfrm>
            <a:off x="2604293" y="42069"/>
            <a:ext cx="84248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eaLnBrk="1" fontAlgn="auto" hangingPunct="1">
              <a:spcAft>
                <a:spcPts val="0"/>
              </a:spcAft>
              <a:defRPr/>
            </a:pPr>
            <a:r>
              <a:rPr lang="en-US" altLang="en-US" sz="3600" b="1" dirty="0">
                <a:ea typeface="ＭＳ Ｐゴシック" pitchFamily="-84" charset="-128"/>
              </a:rPr>
              <a:t>Naming covalent molecular substances</a:t>
            </a:r>
          </a:p>
        </p:txBody>
      </p:sp>
      <p:grpSp>
        <p:nvGrpSpPr>
          <p:cNvPr id="17" name="Group 16">
            <a:extLst>
              <a:ext uri="{FF2B5EF4-FFF2-40B4-BE49-F238E27FC236}">
                <a16:creationId xmlns:a16="http://schemas.microsoft.com/office/drawing/2014/main" id="{81D5360E-3D15-47AF-AB9F-E36E28F8F96A}"/>
              </a:ext>
            </a:extLst>
          </p:cNvPr>
          <p:cNvGrpSpPr/>
          <p:nvPr/>
        </p:nvGrpSpPr>
        <p:grpSpPr>
          <a:xfrm>
            <a:off x="21118" y="0"/>
            <a:ext cx="2305050" cy="1300162"/>
            <a:chOff x="1485900" y="5188743"/>
            <a:chExt cx="2305050" cy="1300162"/>
          </a:xfrm>
        </p:grpSpPr>
        <p:pic>
          <p:nvPicPr>
            <p:cNvPr id="14" name="Picture 13" descr="A close up of a device&#10;&#10;Description automatically generated">
              <a:extLst>
                <a:ext uri="{FF2B5EF4-FFF2-40B4-BE49-F238E27FC236}">
                  <a16:creationId xmlns:a16="http://schemas.microsoft.com/office/drawing/2014/main" id="{52CD414D-4DAB-4696-842A-D465A73C12A9}"/>
                </a:ext>
              </a:extLst>
            </p:cNvPr>
            <p:cNvPicPr>
              <a:picLocks noChangeAspect="1"/>
            </p:cNvPicPr>
            <p:nvPr/>
          </p:nvPicPr>
          <p:blipFill rotWithShape="1">
            <a:blip r:embed="rId2">
              <a:extLst>
                <a:ext uri="{28A0092B-C50C-407E-A947-70E740481C1C}">
                  <a14:useLocalDpi xmlns:a14="http://schemas.microsoft.com/office/drawing/2010/main" val="0"/>
                </a:ext>
              </a:extLst>
            </a:blip>
            <a:srcRect r="675" b="53899"/>
            <a:stretch/>
          </p:blipFill>
          <p:spPr>
            <a:xfrm>
              <a:off x="1485900" y="5311179"/>
              <a:ext cx="1400175" cy="1093391"/>
            </a:xfrm>
            <a:prstGeom prst="rect">
              <a:avLst/>
            </a:prstGeom>
          </p:spPr>
        </p:pic>
        <p:pic>
          <p:nvPicPr>
            <p:cNvPr id="16" name="Picture 15" descr="A close up of a device&#10;&#10;Description automatically generated">
              <a:extLst>
                <a:ext uri="{FF2B5EF4-FFF2-40B4-BE49-F238E27FC236}">
                  <a16:creationId xmlns:a16="http://schemas.microsoft.com/office/drawing/2014/main" id="{B05E29A8-7C14-4910-A4EA-9BAD9A4FFFC8}"/>
                </a:ext>
              </a:extLst>
            </p:cNvPr>
            <p:cNvPicPr>
              <a:picLocks noChangeAspect="1"/>
            </p:cNvPicPr>
            <p:nvPr/>
          </p:nvPicPr>
          <p:blipFill rotWithShape="1">
            <a:blip r:embed="rId2">
              <a:extLst>
                <a:ext uri="{28A0092B-C50C-407E-A947-70E740481C1C}">
                  <a14:useLocalDpi xmlns:a14="http://schemas.microsoft.com/office/drawing/2010/main" val="0"/>
                </a:ext>
              </a:extLst>
            </a:blip>
            <a:srcRect l="17440" t="45181" r="8911"/>
            <a:stretch/>
          </p:blipFill>
          <p:spPr>
            <a:xfrm>
              <a:off x="2752725" y="5188743"/>
              <a:ext cx="1038225" cy="1300162"/>
            </a:xfrm>
            <a:prstGeom prst="rect">
              <a:avLst/>
            </a:prstGeom>
          </p:spPr>
        </p:pic>
      </p:grpSp>
      <p:sp>
        <p:nvSpPr>
          <p:cNvPr id="18" name="Arrow: Bent-Up 17">
            <a:extLst>
              <a:ext uri="{FF2B5EF4-FFF2-40B4-BE49-F238E27FC236}">
                <a16:creationId xmlns:a16="http://schemas.microsoft.com/office/drawing/2014/main" id="{87A5E58E-13C7-4709-BF68-108E2FA8AF1F}"/>
              </a:ext>
            </a:extLst>
          </p:cNvPr>
          <p:cNvSpPr/>
          <p:nvPr/>
        </p:nvSpPr>
        <p:spPr>
          <a:xfrm>
            <a:off x="2392843" y="586731"/>
            <a:ext cx="8702988" cy="245913"/>
          </a:xfrm>
          <a:prstGeom prst="ben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DC4BEB7-E2CA-4022-BD96-35797EABD23A}"/>
              </a:ext>
            </a:extLst>
          </p:cNvPr>
          <p:cNvSpPr/>
          <p:nvPr/>
        </p:nvSpPr>
        <p:spPr>
          <a:xfrm>
            <a:off x="255107" y="42069"/>
            <a:ext cx="2164243" cy="130016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 name="TextBox 1">
            <a:extLst>
              <a:ext uri="{FF2B5EF4-FFF2-40B4-BE49-F238E27FC236}">
                <a16:creationId xmlns:a16="http://schemas.microsoft.com/office/drawing/2014/main" id="{D935B414-C2A7-46D5-90B5-FDEF2624A1F4}"/>
              </a:ext>
            </a:extLst>
          </p:cNvPr>
          <p:cNvSpPr txBox="1"/>
          <p:nvPr/>
        </p:nvSpPr>
        <p:spPr>
          <a:xfrm>
            <a:off x="426720" y="1760489"/>
            <a:ext cx="10200640" cy="11430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Great video if you need more help:</a:t>
            </a:r>
          </a:p>
          <a:p>
            <a:pPr>
              <a:lnSpc>
                <a:spcPct val="150000"/>
              </a:lnSpc>
            </a:pPr>
            <a:r>
              <a:rPr lang="en-AU" sz="2400" dirty="0"/>
              <a:t>                </a:t>
            </a:r>
            <a:r>
              <a:rPr lang="en-AU" sz="2400" dirty="0">
                <a:hlinkClick r:id="rId3"/>
              </a:rPr>
              <a:t>https://www.youtube.com/watch?v=DejkvR4pvRw</a:t>
            </a:r>
            <a:r>
              <a:rPr lang="en-AU" sz="2400" dirty="0"/>
              <a:t> </a:t>
            </a:r>
          </a:p>
        </p:txBody>
      </p:sp>
      <p:pic>
        <p:nvPicPr>
          <p:cNvPr id="5" name="Picture 4">
            <a:extLst>
              <a:ext uri="{FF2B5EF4-FFF2-40B4-BE49-F238E27FC236}">
                <a16:creationId xmlns:a16="http://schemas.microsoft.com/office/drawing/2014/main" id="{372B55DF-A2A7-4432-8B4E-0732093372C7}"/>
              </a:ext>
            </a:extLst>
          </p:cNvPr>
          <p:cNvPicPr>
            <a:picLocks noChangeAspect="1"/>
          </p:cNvPicPr>
          <p:nvPr/>
        </p:nvPicPr>
        <p:blipFill>
          <a:blip r:embed="rId4"/>
          <a:stretch>
            <a:fillRect/>
          </a:stretch>
        </p:blipFill>
        <p:spPr>
          <a:xfrm>
            <a:off x="9696448" y="910251"/>
            <a:ext cx="2117416" cy="5819937"/>
          </a:xfrm>
          <a:prstGeom prst="rect">
            <a:avLst/>
          </a:prstGeom>
        </p:spPr>
      </p:pic>
      <p:sp>
        <p:nvSpPr>
          <p:cNvPr id="6" name="Arrow: Pentagon 5">
            <a:extLst>
              <a:ext uri="{FF2B5EF4-FFF2-40B4-BE49-F238E27FC236}">
                <a16:creationId xmlns:a16="http://schemas.microsoft.com/office/drawing/2014/main" id="{7049B2DD-27F2-4202-AB50-D11A042CD0B7}"/>
              </a:ext>
            </a:extLst>
          </p:cNvPr>
          <p:cNvSpPr/>
          <p:nvPr/>
        </p:nvSpPr>
        <p:spPr>
          <a:xfrm>
            <a:off x="5394960" y="4145280"/>
            <a:ext cx="3962400" cy="16865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Prefixes you will need to know for this and later for Organic chemistry</a:t>
            </a:r>
            <a:endParaRPr lang="en-AU" sz="2400" dirty="0"/>
          </a:p>
        </p:txBody>
      </p:sp>
    </p:spTree>
    <p:extLst>
      <p:ext uri="{BB962C8B-B14F-4D97-AF65-F5344CB8AC3E}">
        <p14:creationId xmlns:p14="http://schemas.microsoft.com/office/powerpoint/2010/main" val="304355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E5DC9-BA46-4094-A35E-C53E1B8C1106}"/>
              </a:ext>
            </a:extLst>
          </p:cNvPr>
          <p:cNvSpPr>
            <a:spLocks noGrp="1" noChangeArrowheads="1"/>
          </p:cNvSpPr>
          <p:nvPr/>
        </p:nvSpPr>
        <p:spPr bwMode="auto">
          <a:xfrm>
            <a:off x="2604293" y="42069"/>
            <a:ext cx="84248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eaLnBrk="1" fontAlgn="auto" hangingPunct="1">
              <a:spcAft>
                <a:spcPts val="0"/>
              </a:spcAft>
              <a:defRPr/>
            </a:pPr>
            <a:r>
              <a:rPr lang="en-US" altLang="en-US" sz="3600" b="1" dirty="0">
                <a:ea typeface="ＭＳ Ｐゴシック" pitchFamily="-84" charset="-128"/>
              </a:rPr>
              <a:t>Steps for drawing Lewis structures</a:t>
            </a:r>
          </a:p>
        </p:txBody>
      </p:sp>
      <p:grpSp>
        <p:nvGrpSpPr>
          <p:cNvPr id="17" name="Group 16">
            <a:extLst>
              <a:ext uri="{FF2B5EF4-FFF2-40B4-BE49-F238E27FC236}">
                <a16:creationId xmlns:a16="http://schemas.microsoft.com/office/drawing/2014/main" id="{81D5360E-3D15-47AF-AB9F-E36E28F8F96A}"/>
              </a:ext>
            </a:extLst>
          </p:cNvPr>
          <p:cNvGrpSpPr/>
          <p:nvPr/>
        </p:nvGrpSpPr>
        <p:grpSpPr>
          <a:xfrm>
            <a:off x="21118" y="0"/>
            <a:ext cx="2305050" cy="1300162"/>
            <a:chOff x="1485900" y="5188743"/>
            <a:chExt cx="2305050" cy="1300162"/>
          </a:xfrm>
        </p:grpSpPr>
        <p:pic>
          <p:nvPicPr>
            <p:cNvPr id="14" name="Picture 13" descr="A close up of a device&#10;&#10;Description automatically generated">
              <a:extLst>
                <a:ext uri="{FF2B5EF4-FFF2-40B4-BE49-F238E27FC236}">
                  <a16:creationId xmlns:a16="http://schemas.microsoft.com/office/drawing/2014/main" id="{52CD414D-4DAB-4696-842A-D465A73C12A9}"/>
                </a:ext>
              </a:extLst>
            </p:cNvPr>
            <p:cNvPicPr>
              <a:picLocks noChangeAspect="1"/>
            </p:cNvPicPr>
            <p:nvPr/>
          </p:nvPicPr>
          <p:blipFill rotWithShape="1">
            <a:blip r:embed="rId2">
              <a:extLst>
                <a:ext uri="{28A0092B-C50C-407E-A947-70E740481C1C}">
                  <a14:useLocalDpi xmlns:a14="http://schemas.microsoft.com/office/drawing/2010/main" val="0"/>
                </a:ext>
              </a:extLst>
            </a:blip>
            <a:srcRect r="675" b="53899"/>
            <a:stretch/>
          </p:blipFill>
          <p:spPr>
            <a:xfrm>
              <a:off x="1485900" y="5311179"/>
              <a:ext cx="1400175" cy="1093391"/>
            </a:xfrm>
            <a:prstGeom prst="rect">
              <a:avLst/>
            </a:prstGeom>
          </p:spPr>
        </p:pic>
        <p:pic>
          <p:nvPicPr>
            <p:cNvPr id="16" name="Picture 15" descr="A close up of a device&#10;&#10;Description automatically generated">
              <a:extLst>
                <a:ext uri="{FF2B5EF4-FFF2-40B4-BE49-F238E27FC236}">
                  <a16:creationId xmlns:a16="http://schemas.microsoft.com/office/drawing/2014/main" id="{B05E29A8-7C14-4910-A4EA-9BAD9A4FFFC8}"/>
                </a:ext>
              </a:extLst>
            </p:cNvPr>
            <p:cNvPicPr>
              <a:picLocks noChangeAspect="1"/>
            </p:cNvPicPr>
            <p:nvPr/>
          </p:nvPicPr>
          <p:blipFill rotWithShape="1">
            <a:blip r:embed="rId2">
              <a:extLst>
                <a:ext uri="{28A0092B-C50C-407E-A947-70E740481C1C}">
                  <a14:useLocalDpi xmlns:a14="http://schemas.microsoft.com/office/drawing/2010/main" val="0"/>
                </a:ext>
              </a:extLst>
            </a:blip>
            <a:srcRect l="17440" t="45181" r="8911"/>
            <a:stretch/>
          </p:blipFill>
          <p:spPr>
            <a:xfrm>
              <a:off x="2752725" y="5188743"/>
              <a:ext cx="1038225" cy="1300162"/>
            </a:xfrm>
            <a:prstGeom prst="rect">
              <a:avLst/>
            </a:prstGeom>
          </p:spPr>
        </p:pic>
      </p:grpSp>
      <p:sp>
        <p:nvSpPr>
          <p:cNvPr id="18" name="Arrow: Bent-Up 17">
            <a:extLst>
              <a:ext uri="{FF2B5EF4-FFF2-40B4-BE49-F238E27FC236}">
                <a16:creationId xmlns:a16="http://schemas.microsoft.com/office/drawing/2014/main" id="{87A5E58E-13C7-4709-BF68-108E2FA8AF1F}"/>
              </a:ext>
            </a:extLst>
          </p:cNvPr>
          <p:cNvSpPr/>
          <p:nvPr/>
        </p:nvSpPr>
        <p:spPr>
          <a:xfrm>
            <a:off x="2392843" y="586731"/>
            <a:ext cx="8702988" cy="245913"/>
          </a:xfrm>
          <a:prstGeom prst="ben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DC4BEB7-E2CA-4022-BD96-35797EABD23A}"/>
              </a:ext>
            </a:extLst>
          </p:cNvPr>
          <p:cNvSpPr/>
          <p:nvPr/>
        </p:nvSpPr>
        <p:spPr>
          <a:xfrm>
            <a:off x="255107" y="42069"/>
            <a:ext cx="2164243" cy="130016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8" name="TextBox 7">
            <a:extLst>
              <a:ext uri="{FF2B5EF4-FFF2-40B4-BE49-F238E27FC236}">
                <a16:creationId xmlns:a16="http://schemas.microsoft.com/office/drawing/2014/main" id="{5967141E-19CC-4C46-8BC8-F9E46B655535}"/>
              </a:ext>
            </a:extLst>
          </p:cNvPr>
          <p:cNvSpPr txBox="1"/>
          <p:nvPr/>
        </p:nvSpPr>
        <p:spPr>
          <a:xfrm>
            <a:off x="970756" y="1590675"/>
            <a:ext cx="10125075" cy="2805063"/>
          </a:xfrm>
          <a:prstGeom prst="rect">
            <a:avLst/>
          </a:prstGeom>
          <a:noFill/>
        </p:spPr>
        <p:txBody>
          <a:bodyPr wrap="square" rtlCol="0">
            <a:spAutoFit/>
          </a:bodyPr>
          <a:lstStyle/>
          <a:p>
            <a:pPr>
              <a:lnSpc>
                <a:spcPct val="150000"/>
              </a:lnSpc>
            </a:pPr>
            <a:r>
              <a:rPr lang="en-US" sz="2400" dirty="0"/>
              <a:t>Best way to learn drawing Lewis structures for covalent molecules is to practice.</a:t>
            </a:r>
          </a:p>
          <a:p>
            <a:pPr>
              <a:lnSpc>
                <a:spcPct val="150000"/>
              </a:lnSpc>
            </a:pPr>
            <a:r>
              <a:rPr lang="en-US" sz="2400" dirty="0"/>
              <a:t>Complete the worksheets and do STAWA Set 17</a:t>
            </a:r>
          </a:p>
          <a:p>
            <a:pPr>
              <a:lnSpc>
                <a:spcPct val="150000"/>
              </a:lnSpc>
            </a:pPr>
            <a:endParaRPr lang="en-US" sz="2400" dirty="0"/>
          </a:p>
          <a:p>
            <a:pPr>
              <a:lnSpc>
                <a:spcPct val="150000"/>
              </a:lnSpc>
            </a:pPr>
            <a:r>
              <a:rPr lang="en-US" sz="2400" dirty="0"/>
              <a:t>You should also be working on Completing Pearson Chapter 6 section and chapter review and STAWA Set 13 and 14  </a:t>
            </a:r>
            <a:endParaRPr lang="en-AU" sz="2400" dirty="0"/>
          </a:p>
        </p:txBody>
      </p:sp>
    </p:spTree>
    <p:extLst>
      <p:ext uri="{BB962C8B-B14F-4D97-AF65-F5344CB8AC3E}">
        <p14:creationId xmlns:p14="http://schemas.microsoft.com/office/powerpoint/2010/main" val="17813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E5DC9-BA46-4094-A35E-C53E1B8C1106}"/>
              </a:ext>
            </a:extLst>
          </p:cNvPr>
          <p:cNvSpPr>
            <a:spLocks noGrp="1" noChangeArrowheads="1"/>
          </p:cNvSpPr>
          <p:nvPr/>
        </p:nvSpPr>
        <p:spPr bwMode="auto">
          <a:xfrm>
            <a:off x="2604293" y="42069"/>
            <a:ext cx="84248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eaLnBrk="1" fontAlgn="auto" hangingPunct="1">
              <a:spcAft>
                <a:spcPts val="0"/>
              </a:spcAft>
              <a:defRPr/>
            </a:pPr>
            <a:r>
              <a:rPr lang="en-US" altLang="en-US" sz="3600" b="1" dirty="0">
                <a:ea typeface="ＭＳ Ｐゴシック" pitchFamily="-84" charset="-128"/>
              </a:rPr>
              <a:t>Steps for drawing Lewis structures</a:t>
            </a:r>
          </a:p>
        </p:txBody>
      </p:sp>
      <p:grpSp>
        <p:nvGrpSpPr>
          <p:cNvPr id="17" name="Group 16">
            <a:extLst>
              <a:ext uri="{FF2B5EF4-FFF2-40B4-BE49-F238E27FC236}">
                <a16:creationId xmlns:a16="http://schemas.microsoft.com/office/drawing/2014/main" id="{81D5360E-3D15-47AF-AB9F-E36E28F8F96A}"/>
              </a:ext>
            </a:extLst>
          </p:cNvPr>
          <p:cNvGrpSpPr/>
          <p:nvPr/>
        </p:nvGrpSpPr>
        <p:grpSpPr>
          <a:xfrm>
            <a:off x="21118" y="0"/>
            <a:ext cx="2305050" cy="1300162"/>
            <a:chOff x="1485900" y="5188743"/>
            <a:chExt cx="2305050" cy="1300162"/>
          </a:xfrm>
        </p:grpSpPr>
        <p:pic>
          <p:nvPicPr>
            <p:cNvPr id="14" name="Picture 13" descr="A close up of a device&#10;&#10;Description automatically generated">
              <a:extLst>
                <a:ext uri="{FF2B5EF4-FFF2-40B4-BE49-F238E27FC236}">
                  <a16:creationId xmlns:a16="http://schemas.microsoft.com/office/drawing/2014/main" id="{52CD414D-4DAB-4696-842A-D465A73C12A9}"/>
                </a:ext>
              </a:extLst>
            </p:cNvPr>
            <p:cNvPicPr>
              <a:picLocks noChangeAspect="1"/>
            </p:cNvPicPr>
            <p:nvPr/>
          </p:nvPicPr>
          <p:blipFill rotWithShape="1">
            <a:blip r:embed="rId2">
              <a:extLst>
                <a:ext uri="{28A0092B-C50C-407E-A947-70E740481C1C}">
                  <a14:useLocalDpi xmlns:a14="http://schemas.microsoft.com/office/drawing/2010/main" val="0"/>
                </a:ext>
              </a:extLst>
            </a:blip>
            <a:srcRect r="675" b="53899"/>
            <a:stretch/>
          </p:blipFill>
          <p:spPr>
            <a:xfrm>
              <a:off x="1485900" y="5311179"/>
              <a:ext cx="1400175" cy="1093391"/>
            </a:xfrm>
            <a:prstGeom prst="rect">
              <a:avLst/>
            </a:prstGeom>
          </p:spPr>
        </p:pic>
        <p:pic>
          <p:nvPicPr>
            <p:cNvPr id="16" name="Picture 15" descr="A close up of a device&#10;&#10;Description automatically generated">
              <a:extLst>
                <a:ext uri="{FF2B5EF4-FFF2-40B4-BE49-F238E27FC236}">
                  <a16:creationId xmlns:a16="http://schemas.microsoft.com/office/drawing/2014/main" id="{B05E29A8-7C14-4910-A4EA-9BAD9A4FFFC8}"/>
                </a:ext>
              </a:extLst>
            </p:cNvPr>
            <p:cNvPicPr>
              <a:picLocks noChangeAspect="1"/>
            </p:cNvPicPr>
            <p:nvPr/>
          </p:nvPicPr>
          <p:blipFill rotWithShape="1">
            <a:blip r:embed="rId2">
              <a:extLst>
                <a:ext uri="{28A0092B-C50C-407E-A947-70E740481C1C}">
                  <a14:useLocalDpi xmlns:a14="http://schemas.microsoft.com/office/drawing/2010/main" val="0"/>
                </a:ext>
              </a:extLst>
            </a:blip>
            <a:srcRect l="17440" t="45181" r="8911"/>
            <a:stretch/>
          </p:blipFill>
          <p:spPr>
            <a:xfrm>
              <a:off x="2752725" y="5188743"/>
              <a:ext cx="1038225" cy="1300162"/>
            </a:xfrm>
            <a:prstGeom prst="rect">
              <a:avLst/>
            </a:prstGeom>
          </p:spPr>
        </p:pic>
      </p:grpSp>
      <p:sp>
        <p:nvSpPr>
          <p:cNvPr id="18" name="Arrow: Bent-Up 17">
            <a:extLst>
              <a:ext uri="{FF2B5EF4-FFF2-40B4-BE49-F238E27FC236}">
                <a16:creationId xmlns:a16="http://schemas.microsoft.com/office/drawing/2014/main" id="{87A5E58E-13C7-4709-BF68-108E2FA8AF1F}"/>
              </a:ext>
            </a:extLst>
          </p:cNvPr>
          <p:cNvSpPr/>
          <p:nvPr/>
        </p:nvSpPr>
        <p:spPr>
          <a:xfrm>
            <a:off x="2392843" y="586731"/>
            <a:ext cx="8702988" cy="245913"/>
          </a:xfrm>
          <a:prstGeom prst="ben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DC4BEB7-E2CA-4022-BD96-35797EABD23A}"/>
              </a:ext>
            </a:extLst>
          </p:cNvPr>
          <p:cNvSpPr/>
          <p:nvPr/>
        </p:nvSpPr>
        <p:spPr>
          <a:xfrm>
            <a:off x="255107" y="42069"/>
            <a:ext cx="2164243" cy="130016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pic>
        <p:nvPicPr>
          <p:cNvPr id="20" name="Picture 19" descr="A screenshot of a cell phone&#10;&#10;Description automatically generated">
            <a:extLst>
              <a:ext uri="{FF2B5EF4-FFF2-40B4-BE49-F238E27FC236}">
                <a16:creationId xmlns:a16="http://schemas.microsoft.com/office/drawing/2014/main" id="{0C31E742-453B-413D-9327-7EC74BB32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418" y="862956"/>
            <a:ext cx="4624913" cy="5995044"/>
          </a:xfrm>
          <a:prstGeom prst="rect">
            <a:avLst/>
          </a:prstGeom>
        </p:spPr>
      </p:pic>
    </p:spTree>
    <p:extLst>
      <p:ext uri="{BB962C8B-B14F-4D97-AF65-F5344CB8AC3E}">
        <p14:creationId xmlns:p14="http://schemas.microsoft.com/office/powerpoint/2010/main" val="199060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E5DC9-BA46-4094-A35E-C53E1B8C1106}"/>
              </a:ext>
            </a:extLst>
          </p:cNvPr>
          <p:cNvSpPr>
            <a:spLocks noGrp="1" noChangeArrowheads="1"/>
          </p:cNvSpPr>
          <p:nvPr/>
        </p:nvSpPr>
        <p:spPr bwMode="auto">
          <a:xfrm>
            <a:off x="2604293" y="42069"/>
            <a:ext cx="84248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eaLnBrk="1" fontAlgn="auto" hangingPunct="1">
              <a:spcAft>
                <a:spcPts val="0"/>
              </a:spcAft>
              <a:defRPr/>
            </a:pPr>
            <a:r>
              <a:rPr lang="en-US" altLang="en-US" sz="3600" b="1" dirty="0">
                <a:ea typeface="ＭＳ Ｐゴシック" pitchFamily="-84" charset="-128"/>
              </a:rPr>
              <a:t>Steps for drawing Lewis structures</a:t>
            </a:r>
          </a:p>
        </p:txBody>
      </p:sp>
      <p:grpSp>
        <p:nvGrpSpPr>
          <p:cNvPr id="17" name="Group 16">
            <a:extLst>
              <a:ext uri="{FF2B5EF4-FFF2-40B4-BE49-F238E27FC236}">
                <a16:creationId xmlns:a16="http://schemas.microsoft.com/office/drawing/2014/main" id="{81D5360E-3D15-47AF-AB9F-E36E28F8F96A}"/>
              </a:ext>
            </a:extLst>
          </p:cNvPr>
          <p:cNvGrpSpPr/>
          <p:nvPr/>
        </p:nvGrpSpPr>
        <p:grpSpPr>
          <a:xfrm>
            <a:off x="21118" y="0"/>
            <a:ext cx="2305050" cy="1300162"/>
            <a:chOff x="1485900" y="5188743"/>
            <a:chExt cx="2305050" cy="1300162"/>
          </a:xfrm>
        </p:grpSpPr>
        <p:pic>
          <p:nvPicPr>
            <p:cNvPr id="14" name="Picture 13" descr="A close up of a device&#10;&#10;Description automatically generated">
              <a:extLst>
                <a:ext uri="{FF2B5EF4-FFF2-40B4-BE49-F238E27FC236}">
                  <a16:creationId xmlns:a16="http://schemas.microsoft.com/office/drawing/2014/main" id="{52CD414D-4DAB-4696-842A-D465A73C12A9}"/>
                </a:ext>
              </a:extLst>
            </p:cNvPr>
            <p:cNvPicPr>
              <a:picLocks noChangeAspect="1"/>
            </p:cNvPicPr>
            <p:nvPr/>
          </p:nvPicPr>
          <p:blipFill rotWithShape="1">
            <a:blip r:embed="rId2">
              <a:extLst>
                <a:ext uri="{28A0092B-C50C-407E-A947-70E740481C1C}">
                  <a14:useLocalDpi xmlns:a14="http://schemas.microsoft.com/office/drawing/2010/main" val="0"/>
                </a:ext>
              </a:extLst>
            </a:blip>
            <a:srcRect r="675" b="53899"/>
            <a:stretch/>
          </p:blipFill>
          <p:spPr>
            <a:xfrm>
              <a:off x="1485900" y="5311179"/>
              <a:ext cx="1400175" cy="1093391"/>
            </a:xfrm>
            <a:prstGeom prst="rect">
              <a:avLst/>
            </a:prstGeom>
          </p:spPr>
        </p:pic>
        <p:pic>
          <p:nvPicPr>
            <p:cNvPr id="16" name="Picture 15" descr="A close up of a device&#10;&#10;Description automatically generated">
              <a:extLst>
                <a:ext uri="{FF2B5EF4-FFF2-40B4-BE49-F238E27FC236}">
                  <a16:creationId xmlns:a16="http://schemas.microsoft.com/office/drawing/2014/main" id="{B05E29A8-7C14-4910-A4EA-9BAD9A4FFFC8}"/>
                </a:ext>
              </a:extLst>
            </p:cNvPr>
            <p:cNvPicPr>
              <a:picLocks noChangeAspect="1"/>
            </p:cNvPicPr>
            <p:nvPr/>
          </p:nvPicPr>
          <p:blipFill rotWithShape="1">
            <a:blip r:embed="rId2">
              <a:extLst>
                <a:ext uri="{28A0092B-C50C-407E-A947-70E740481C1C}">
                  <a14:useLocalDpi xmlns:a14="http://schemas.microsoft.com/office/drawing/2010/main" val="0"/>
                </a:ext>
              </a:extLst>
            </a:blip>
            <a:srcRect l="17440" t="45181" r="8911"/>
            <a:stretch/>
          </p:blipFill>
          <p:spPr>
            <a:xfrm>
              <a:off x="2752725" y="5188743"/>
              <a:ext cx="1038225" cy="1300162"/>
            </a:xfrm>
            <a:prstGeom prst="rect">
              <a:avLst/>
            </a:prstGeom>
          </p:spPr>
        </p:pic>
      </p:grpSp>
      <p:sp>
        <p:nvSpPr>
          <p:cNvPr id="18" name="Arrow: Bent-Up 17">
            <a:extLst>
              <a:ext uri="{FF2B5EF4-FFF2-40B4-BE49-F238E27FC236}">
                <a16:creationId xmlns:a16="http://schemas.microsoft.com/office/drawing/2014/main" id="{87A5E58E-13C7-4709-BF68-108E2FA8AF1F}"/>
              </a:ext>
            </a:extLst>
          </p:cNvPr>
          <p:cNvSpPr/>
          <p:nvPr/>
        </p:nvSpPr>
        <p:spPr>
          <a:xfrm>
            <a:off x="2392843" y="586731"/>
            <a:ext cx="8702988" cy="245913"/>
          </a:xfrm>
          <a:prstGeom prst="ben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DC4BEB7-E2CA-4022-BD96-35797EABD23A}"/>
              </a:ext>
            </a:extLst>
          </p:cNvPr>
          <p:cNvSpPr/>
          <p:nvPr/>
        </p:nvSpPr>
        <p:spPr>
          <a:xfrm>
            <a:off x="255107" y="42069"/>
            <a:ext cx="2164243" cy="130016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 name="TextBox 1">
            <a:extLst>
              <a:ext uri="{FF2B5EF4-FFF2-40B4-BE49-F238E27FC236}">
                <a16:creationId xmlns:a16="http://schemas.microsoft.com/office/drawing/2014/main" id="{D2C4AE94-603F-4B17-B517-8725B7077127}"/>
              </a:ext>
            </a:extLst>
          </p:cNvPr>
          <p:cNvSpPr txBox="1"/>
          <p:nvPr/>
        </p:nvSpPr>
        <p:spPr>
          <a:xfrm>
            <a:off x="1287943" y="1384300"/>
            <a:ext cx="9582150" cy="1143070"/>
          </a:xfrm>
          <a:prstGeom prst="rect">
            <a:avLst/>
          </a:prstGeom>
          <a:noFill/>
        </p:spPr>
        <p:txBody>
          <a:bodyPr wrap="square" rtlCol="0">
            <a:spAutoFit/>
          </a:bodyPr>
          <a:lstStyle/>
          <a:p>
            <a:pPr>
              <a:lnSpc>
                <a:spcPct val="150000"/>
              </a:lnSpc>
            </a:pPr>
            <a:r>
              <a:rPr lang="en-US" sz="2400" dirty="0">
                <a:solidFill>
                  <a:srgbClr val="0070C0"/>
                </a:solidFill>
              </a:rPr>
              <a:t>Let us work through the steps using an examples – draw the Lewis structure for water</a:t>
            </a:r>
            <a:endParaRPr lang="en-AU" sz="2400" dirty="0">
              <a:solidFill>
                <a:srgbClr val="0070C0"/>
              </a:solidFill>
            </a:endParaRPr>
          </a:p>
        </p:txBody>
      </p:sp>
      <p:pic>
        <p:nvPicPr>
          <p:cNvPr id="9" name="Picture 8" descr="A screenshot of a cell phone&#10;&#10;Description automatically generated">
            <a:extLst>
              <a:ext uri="{FF2B5EF4-FFF2-40B4-BE49-F238E27FC236}">
                <a16:creationId xmlns:a16="http://schemas.microsoft.com/office/drawing/2014/main" id="{DAB7BD6F-456A-4AD3-8CC2-DD8A2238A825}"/>
              </a:ext>
            </a:extLst>
          </p:cNvPr>
          <p:cNvPicPr>
            <a:picLocks noChangeAspect="1"/>
          </p:cNvPicPr>
          <p:nvPr/>
        </p:nvPicPr>
        <p:blipFill rotWithShape="1">
          <a:blip r:embed="rId3">
            <a:extLst>
              <a:ext uri="{28A0092B-C50C-407E-A947-70E740481C1C}">
                <a14:useLocalDpi xmlns:a14="http://schemas.microsoft.com/office/drawing/2010/main" val="0"/>
              </a:ext>
            </a:extLst>
          </a:blip>
          <a:srcRect t="5852" r="65919" b="62917"/>
          <a:stretch/>
        </p:blipFill>
        <p:spPr>
          <a:xfrm>
            <a:off x="828675" y="2909496"/>
            <a:ext cx="2392843" cy="2842269"/>
          </a:xfrm>
          <a:prstGeom prst="rect">
            <a:avLst/>
          </a:prstGeom>
        </p:spPr>
      </p:pic>
      <p:sp>
        <p:nvSpPr>
          <p:cNvPr id="4" name="TextBox 3">
            <a:extLst>
              <a:ext uri="{FF2B5EF4-FFF2-40B4-BE49-F238E27FC236}">
                <a16:creationId xmlns:a16="http://schemas.microsoft.com/office/drawing/2014/main" id="{EF586DF5-CA75-486F-839F-E77F06FDB832}"/>
              </a:ext>
            </a:extLst>
          </p:cNvPr>
          <p:cNvSpPr txBox="1"/>
          <p:nvPr/>
        </p:nvSpPr>
        <p:spPr>
          <a:xfrm>
            <a:off x="4258666" y="2909496"/>
            <a:ext cx="7190384" cy="2308324"/>
          </a:xfrm>
          <a:prstGeom prst="rect">
            <a:avLst/>
          </a:prstGeom>
          <a:noFill/>
        </p:spPr>
        <p:txBody>
          <a:bodyPr wrap="square" rtlCol="0">
            <a:spAutoFit/>
          </a:bodyPr>
          <a:lstStyle/>
          <a:p>
            <a:r>
              <a:rPr lang="en-US" sz="2400" dirty="0"/>
              <a:t>Step 1) count all valence electrons: H</a:t>
            </a:r>
            <a:r>
              <a:rPr lang="en-US" sz="2400" baseline="-25000" dirty="0"/>
              <a:t>2</a:t>
            </a:r>
            <a:r>
              <a:rPr lang="en-US" sz="2400" dirty="0"/>
              <a:t>O </a:t>
            </a:r>
          </a:p>
          <a:p>
            <a:r>
              <a:rPr lang="en-US" sz="2400" dirty="0"/>
              <a:t>                   2 x (hydrogen      1 e-)</a:t>
            </a:r>
          </a:p>
          <a:p>
            <a:r>
              <a:rPr lang="en-US" sz="2400" dirty="0"/>
              <a:t>                           oxygen          6 e-</a:t>
            </a:r>
          </a:p>
          <a:p>
            <a:r>
              <a:rPr lang="en-US" sz="2400" dirty="0"/>
              <a:t>                          ion charge     0       (water is neutral)</a:t>
            </a:r>
          </a:p>
          <a:p>
            <a:endParaRPr lang="en-US" sz="2400" dirty="0"/>
          </a:p>
          <a:p>
            <a:r>
              <a:rPr lang="en-US" sz="2400" dirty="0"/>
              <a:t>                   total = (2 x 1) + 6 + 0 = 8 valence electrons</a:t>
            </a:r>
            <a:endParaRPr lang="en-AU" sz="2400" dirty="0"/>
          </a:p>
        </p:txBody>
      </p:sp>
    </p:spTree>
    <p:extLst>
      <p:ext uri="{BB962C8B-B14F-4D97-AF65-F5344CB8AC3E}">
        <p14:creationId xmlns:p14="http://schemas.microsoft.com/office/powerpoint/2010/main" val="340172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E5DC9-BA46-4094-A35E-C53E1B8C1106}"/>
              </a:ext>
            </a:extLst>
          </p:cNvPr>
          <p:cNvSpPr>
            <a:spLocks noGrp="1" noChangeArrowheads="1"/>
          </p:cNvSpPr>
          <p:nvPr/>
        </p:nvSpPr>
        <p:spPr bwMode="auto">
          <a:xfrm>
            <a:off x="2604293" y="42069"/>
            <a:ext cx="84248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eaLnBrk="1" fontAlgn="auto" hangingPunct="1">
              <a:spcAft>
                <a:spcPts val="0"/>
              </a:spcAft>
              <a:defRPr/>
            </a:pPr>
            <a:r>
              <a:rPr lang="en-US" altLang="en-US" sz="3600" b="1" dirty="0">
                <a:ea typeface="ＭＳ Ｐゴシック" pitchFamily="-84" charset="-128"/>
              </a:rPr>
              <a:t>Steps for drawing Lewis structures</a:t>
            </a:r>
          </a:p>
        </p:txBody>
      </p:sp>
      <p:grpSp>
        <p:nvGrpSpPr>
          <p:cNvPr id="17" name="Group 16">
            <a:extLst>
              <a:ext uri="{FF2B5EF4-FFF2-40B4-BE49-F238E27FC236}">
                <a16:creationId xmlns:a16="http://schemas.microsoft.com/office/drawing/2014/main" id="{81D5360E-3D15-47AF-AB9F-E36E28F8F96A}"/>
              </a:ext>
            </a:extLst>
          </p:cNvPr>
          <p:cNvGrpSpPr/>
          <p:nvPr/>
        </p:nvGrpSpPr>
        <p:grpSpPr>
          <a:xfrm>
            <a:off x="21118" y="0"/>
            <a:ext cx="2305050" cy="1300162"/>
            <a:chOff x="1485900" y="5188743"/>
            <a:chExt cx="2305050" cy="1300162"/>
          </a:xfrm>
        </p:grpSpPr>
        <p:pic>
          <p:nvPicPr>
            <p:cNvPr id="14" name="Picture 13" descr="A close up of a device&#10;&#10;Description automatically generated">
              <a:extLst>
                <a:ext uri="{FF2B5EF4-FFF2-40B4-BE49-F238E27FC236}">
                  <a16:creationId xmlns:a16="http://schemas.microsoft.com/office/drawing/2014/main" id="{52CD414D-4DAB-4696-842A-D465A73C12A9}"/>
                </a:ext>
              </a:extLst>
            </p:cNvPr>
            <p:cNvPicPr>
              <a:picLocks noChangeAspect="1"/>
            </p:cNvPicPr>
            <p:nvPr/>
          </p:nvPicPr>
          <p:blipFill rotWithShape="1">
            <a:blip r:embed="rId2">
              <a:extLst>
                <a:ext uri="{28A0092B-C50C-407E-A947-70E740481C1C}">
                  <a14:useLocalDpi xmlns:a14="http://schemas.microsoft.com/office/drawing/2010/main" val="0"/>
                </a:ext>
              </a:extLst>
            </a:blip>
            <a:srcRect r="675" b="53899"/>
            <a:stretch/>
          </p:blipFill>
          <p:spPr>
            <a:xfrm>
              <a:off x="1485900" y="5311179"/>
              <a:ext cx="1400175" cy="1093391"/>
            </a:xfrm>
            <a:prstGeom prst="rect">
              <a:avLst/>
            </a:prstGeom>
          </p:spPr>
        </p:pic>
        <p:pic>
          <p:nvPicPr>
            <p:cNvPr id="16" name="Picture 15" descr="A close up of a device&#10;&#10;Description automatically generated">
              <a:extLst>
                <a:ext uri="{FF2B5EF4-FFF2-40B4-BE49-F238E27FC236}">
                  <a16:creationId xmlns:a16="http://schemas.microsoft.com/office/drawing/2014/main" id="{B05E29A8-7C14-4910-A4EA-9BAD9A4FFFC8}"/>
                </a:ext>
              </a:extLst>
            </p:cNvPr>
            <p:cNvPicPr>
              <a:picLocks noChangeAspect="1"/>
            </p:cNvPicPr>
            <p:nvPr/>
          </p:nvPicPr>
          <p:blipFill rotWithShape="1">
            <a:blip r:embed="rId2">
              <a:extLst>
                <a:ext uri="{28A0092B-C50C-407E-A947-70E740481C1C}">
                  <a14:useLocalDpi xmlns:a14="http://schemas.microsoft.com/office/drawing/2010/main" val="0"/>
                </a:ext>
              </a:extLst>
            </a:blip>
            <a:srcRect l="17440" t="45181" r="8911"/>
            <a:stretch/>
          </p:blipFill>
          <p:spPr>
            <a:xfrm>
              <a:off x="2752725" y="5188743"/>
              <a:ext cx="1038225" cy="1300162"/>
            </a:xfrm>
            <a:prstGeom prst="rect">
              <a:avLst/>
            </a:prstGeom>
          </p:spPr>
        </p:pic>
      </p:grpSp>
      <p:sp>
        <p:nvSpPr>
          <p:cNvPr id="18" name="Arrow: Bent-Up 17">
            <a:extLst>
              <a:ext uri="{FF2B5EF4-FFF2-40B4-BE49-F238E27FC236}">
                <a16:creationId xmlns:a16="http://schemas.microsoft.com/office/drawing/2014/main" id="{87A5E58E-13C7-4709-BF68-108E2FA8AF1F}"/>
              </a:ext>
            </a:extLst>
          </p:cNvPr>
          <p:cNvSpPr/>
          <p:nvPr/>
        </p:nvSpPr>
        <p:spPr>
          <a:xfrm>
            <a:off x="2392843" y="586731"/>
            <a:ext cx="8702988" cy="245913"/>
          </a:xfrm>
          <a:prstGeom prst="ben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DC4BEB7-E2CA-4022-BD96-35797EABD23A}"/>
              </a:ext>
            </a:extLst>
          </p:cNvPr>
          <p:cNvSpPr/>
          <p:nvPr/>
        </p:nvSpPr>
        <p:spPr>
          <a:xfrm>
            <a:off x="255107" y="42069"/>
            <a:ext cx="2164243" cy="130016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pic>
        <p:nvPicPr>
          <p:cNvPr id="9" name="Picture 8" descr="A screenshot of a cell phone&#10;&#10;Description automatically generated">
            <a:extLst>
              <a:ext uri="{FF2B5EF4-FFF2-40B4-BE49-F238E27FC236}">
                <a16:creationId xmlns:a16="http://schemas.microsoft.com/office/drawing/2014/main" id="{0DED082E-B35B-440A-B8F7-375345F045B5}"/>
              </a:ext>
            </a:extLst>
          </p:cNvPr>
          <p:cNvPicPr>
            <a:picLocks noChangeAspect="1"/>
          </p:cNvPicPr>
          <p:nvPr/>
        </p:nvPicPr>
        <p:blipFill rotWithShape="1">
          <a:blip r:embed="rId3">
            <a:extLst>
              <a:ext uri="{28A0092B-C50C-407E-A947-70E740481C1C}">
                <a14:useLocalDpi xmlns:a14="http://schemas.microsoft.com/office/drawing/2010/main" val="0"/>
              </a:ext>
            </a:extLst>
          </a:blip>
          <a:srcRect l="33572" t="5966" b="63899"/>
          <a:stretch/>
        </p:blipFill>
        <p:spPr>
          <a:xfrm>
            <a:off x="188432" y="2209800"/>
            <a:ext cx="5507378" cy="3238500"/>
          </a:xfrm>
          <a:prstGeom prst="rect">
            <a:avLst/>
          </a:prstGeom>
        </p:spPr>
      </p:pic>
      <p:sp>
        <p:nvSpPr>
          <p:cNvPr id="2" name="TextBox 1">
            <a:extLst>
              <a:ext uri="{FF2B5EF4-FFF2-40B4-BE49-F238E27FC236}">
                <a16:creationId xmlns:a16="http://schemas.microsoft.com/office/drawing/2014/main" id="{C83760A4-CF37-4EA6-942C-7A8BF50F43F4}"/>
              </a:ext>
            </a:extLst>
          </p:cNvPr>
          <p:cNvSpPr txBox="1"/>
          <p:nvPr/>
        </p:nvSpPr>
        <p:spPr>
          <a:xfrm>
            <a:off x="5895975" y="1215827"/>
            <a:ext cx="5829300" cy="2308324"/>
          </a:xfrm>
          <a:prstGeom prst="rect">
            <a:avLst/>
          </a:prstGeom>
          <a:noFill/>
        </p:spPr>
        <p:txBody>
          <a:bodyPr wrap="square" rtlCol="0">
            <a:spAutoFit/>
          </a:bodyPr>
          <a:lstStyle/>
          <a:p>
            <a:r>
              <a:rPr lang="en-US" sz="2400" dirty="0"/>
              <a:t>Step 2 and 3: draw the Skelton structure of the molecule by connecting the atoms with single bonds (2 electrons per bond). Generally, the central atom is the least electronegative atom BUT hydrogen is often attached to oxygen.</a:t>
            </a:r>
            <a:endParaRPr lang="en-AU" sz="2400" dirty="0"/>
          </a:p>
        </p:txBody>
      </p:sp>
      <p:pic>
        <p:nvPicPr>
          <p:cNvPr id="4" name="Picture 3">
            <a:extLst>
              <a:ext uri="{FF2B5EF4-FFF2-40B4-BE49-F238E27FC236}">
                <a16:creationId xmlns:a16="http://schemas.microsoft.com/office/drawing/2014/main" id="{D743D1E8-AABE-41B3-8FFA-0B343C60F79E}"/>
              </a:ext>
            </a:extLst>
          </p:cNvPr>
          <p:cNvPicPr>
            <a:picLocks noChangeAspect="1"/>
          </p:cNvPicPr>
          <p:nvPr/>
        </p:nvPicPr>
        <p:blipFill>
          <a:blip r:embed="rId4"/>
          <a:stretch>
            <a:fillRect/>
          </a:stretch>
        </p:blipFill>
        <p:spPr>
          <a:xfrm>
            <a:off x="6744337" y="3907334"/>
            <a:ext cx="3862388" cy="1881282"/>
          </a:xfrm>
          <a:prstGeom prst="rect">
            <a:avLst/>
          </a:prstGeom>
        </p:spPr>
      </p:pic>
      <p:sp>
        <p:nvSpPr>
          <p:cNvPr id="5" name="TextBox 4">
            <a:extLst>
              <a:ext uri="{FF2B5EF4-FFF2-40B4-BE49-F238E27FC236}">
                <a16:creationId xmlns:a16="http://schemas.microsoft.com/office/drawing/2014/main" id="{E91F01BD-EE1C-4F1A-AEE7-7F6D7B6B89B2}"/>
              </a:ext>
            </a:extLst>
          </p:cNvPr>
          <p:cNvSpPr txBox="1"/>
          <p:nvPr/>
        </p:nvSpPr>
        <p:spPr>
          <a:xfrm>
            <a:off x="6096000" y="6040436"/>
            <a:ext cx="5981700" cy="461665"/>
          </a:xfrm>
          <a:prstGeom prst="rect">
            <a:avLst/>
          </a:prstGeom>
          <a:noFill/>
        </p:spPr>
        <p:txBody>
          <a:bodyPr wrap="square" rtlCol="0">
            <a:spAutoFit/>
          </a:bodyPr>
          <a:lstStyle/>
          <a:p>
            <a:r>
              <a:rPr lang="en-US" sz="2400" dirty="0"/>
              <a:t>Electron count: 2 bonds = 2 x 2 e- = 4 electrons</a:t>
            </a:r>
            <a:endParaRPr lang="en-AU" sz="2400" dirty="0"/>
          </a:p>
        </p:txBody>
      </p:sp>
    </p:spTree>
    <p:extLst>
      <p:ext uri="{BB962C8B-B14F-4D97-AF65-F5344CB8AC3E}">
        <p14:creationId xmlns:p14="http://schemas.microsoft.com/office/powerpoint/2010/main" val="416588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E5DC9-BA46-4094-A35E-C53E1B8C1106}"/>
              </a:ext>
            </a:extLst>
          </p:cNvPr>
          <p:cNvSpPr>
            <a:spLocks noGrp="1" noChangeArrowheads="1"/>
          </p:cNvSpPr>
          <p:nvPr/>
        </p:nvSpPr>
        <p:spPr bwMode="auto">
          <a:xfrm>
            <a:off x="2604293" y="42069"/>
            <a:ext cx="84248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eaLnBrk="1" fontAlgn="auto" hangingPunct="1">
              <a:spcAft>
                <a:spcPts val="0"/>
              </a:spcAft>
              <a:defRPr/>
            </a:pPr>
            <a:r>
              <a:rPr lang="en-US" altLang="en-US" sz="3600" b="1" dirty="0">
                <a:ea typeface="ＭＳ Ｐゴシック" pitchFamily="-84" charset="-128"/>
              </a:rPr>
              <a:t>Steps for drawing Lewis structures</a:t>
            </a:r>
          </a:p>
        </p:txBody>
      </p:sp>
      <p:grpSp>
        <p:nvGrpSpPr>
          <p:cNvPr id="17" name="Group 16">
            <a:extLst>
              <a:ext uri="{FF2B5EF4-FFF2-40B4-BE49-F238E27FC236}">
                <a16:creationId xmlns:a16="http://schemas.microsoft.com/office/drawing/2014/main" id="{81D5360E-3D15-47AF-AB9F-E36E28F8F96A}"/>
              </a:ext>
            </a:extLst>
          </p:cNvPr>
          <p:cNvGrpSpPr/>
          <p:nvPr/>
        </p:nvGrpSpPr>
        <p:grpSpPr>
          <a:xfrm>
            <a:off x="21118" y="0"/>
            <a:ext cx="2305050" cy="1300162"/>
            <a:chOff x="1485900" y="5188743"/>
            <a:chExt cx="2305050" cy="1300162"/>
          </a:xfrm>
        </p:grpSpPr>
        <p:pic>
          <p:nvPicPr>
            <p:cNvPr id="14" name="Picture 13" descr="A close up of a device&#10;&#10;Description automatically generated">
              <a:extLst>
                <a:ext uri="{FF2B5EF4-FFF2-40B4-BE49-F238E27FC236}">
                  <a16:creationId xmlns:a16="http://schemas.microsoft.com/office/drawing/2014/main" id="{52CD414D-4DAB-4696-842A-D465A73C12A9}"/>
                </a:ext>
              </a:extLst>
            </p:cNvPr>
            <p:cNvPicPr>
              <a:picLocks noChangeAspect="1"/>
            </p:cNvPicPr>
            <p:nvPr/>
          </p:nvPicPr>
          <p:blipFill rotWithShape="1">
            <a:blip r:embed="rId2">
              <a:extLst>
                <a:ext uri="{28A0092B-C50C-407E-A947-70E740481C1C}">
                  <a14:useLocalDpi xmlns:a14="http://schemas.microsoft.com/office/drawing/2010/main" val="0"/>
                </a:ext>
              </a:extLst>
            </a:blip>
            <a:srcRect r="675" b="53899"/>
            <a:stretch/>
          </p:blipFill>
          <p:spPr>
            <a:xfrm>
              <a:off x="1485900" y="5311179"/>
              <a:ext cx="1400175" cy="1093391"/>
            </a:xfrm>
            <a:prstGeom prst="rect">
              <a:avLst/>
            </a:prstGeom>
          </p:spPr>
        </p:pic>
        <p:pic>
          <p:nvPicPr>
            <p:cNvPr id="16" name="Picture 15" descr="A close up of a device&#10;&#10;Description automatically generated">
              <a:extLst>
                <a:ext uri="{FF2B5EF4-FFF2-40B4-BE49-F238E27FC236}">
                  <a16:creationId xmlns:a16="http://schemas.microsoft.com/office/drawing/2014/main" id="{B05E29A8-7C14-4910-A4EA-9BAD9A4FFFC8}"/>
                </a:ext>
              </a:extLst>
            </p:cNvPr>
            <p:cNvPicPr>
              <a:picLocks noChangeAspect="1"/>
            </p:cNvPicPr>
            <p:nvPr/>
          </p:nvPicPr>
          <p:blipFill rotWithShape="1">
            <a:blip r:embed="rId2">
              <a:extLst>
                <a:ext uri="{28A0092B-C50C-407E-A947-70E740481C1C}">
                  <a14:useLocalDpi xmlns:a14="http://schemas.microsoft.com/office/drawing/2010/main" val="0"/>
                </a:ext>
              </a:extLst>
            </a:blip>
            <a:srcRect l="17440" t="45181" r="8911"/>
            <a:stretch/>
          </p:blipFill>
          <p:spPr>
            <a:xfrm>
              <a:off x="2752725" y="5188743"/>
              <a:ext cx="1038225" cy="1300162"/>
            </a:xfrm>
            <a:prstGeom prst="rect">
              <a:avLst/>
            </a:prstGeom>
          </p:spPr>
        </p:pic>
      </p:grpSp>
      <p:sp>
        <p:nvSpPr>
          <p:cNvPr id="18" name="Arrow: Bent-Up 17">
            <a:extLst>
              <a:ext uri="{FF2B5EF4-FFF2-40B4-BE49-F238E27FC236}">
                <a16:creationId xmlns:a16="http://schemas.microsoft.com/office/drawing/2014/main" id="{87A5E58E-13C7-4709-BF68-108E2FA8AF1F}"/>
              </a:ext>
            </a:extLst>
          </p:cNvPr>
          <p:cNvSpPr/>
          <p:nvPr/>
        </p:nvSpPr>
        <p:spPr>
          <a:xfrm>
            <a:off x="2392843" y="586731"/>
            <a:ext cx="8702988" cy="245913"/>
          </a:xfrm>
          <a:prstGeom prst="ben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DC4BEB7-E2CA-4022-BD96-35797EABD23A}"/>
              </a:ext>
            </a:extLst>
          </p:cNvPr>
          <p:cNvSpPr/>
          <p:nvPr/>
        </p:nvSpPr>
        <p:spPr>
          <a:xfrm>
            <a:off x="255107" y="42069"/>
            <a:ext cx="2164243" cy="130016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pic>
        <p:nvPicPr>
          <p:cNvPr id="8" name="Picture 7" descr="A screenshot of a cell phone&#10;&#10;Description automatically generated">
            <a:extLst>
              <a:ext uri="{FF2B5EF4-FFF2-40B4-BE49-F238E27FC236}">
                <a16:creationId xmlns:a16="http://schemas.microsoft.com/office/drawing/2014/main" id="{44040D6A-B08A-4F3D-A23B-EACF93B073AB}"/>
              </a:ext>
            </a:extLst>
          </p:cNvPr>
          <p:cNvPicPr>
            <a:picLocks noChangeAspect="1"/>
          </p:cNvPicPr>
          <p:nvPr/>
        </p:nvPicPr>
        <p:blipFill rotWithShape="1">
          <a:blip r:embed="rId3">
            <a:extLst>
              <a:ext uri="{28A0092B-C50C-407E-A947-70E740481C1C}">
                <a14:useLocalDpi xmlns:a14="http://schemas.microsoft.com/office/drawing/2010/main" val="0"/>
              </a:ext>
            </a:extLst>
          </a:blip>
          <a:srcRect t="36289" r="49669" b="32571"/>
          <a:stretch/>
        </p:blipFill>
        <p:spPr>
          <a:xfrm>
            <a:off x="372509" y="1760489"/>
            <a:ext cx="3907318" cy="3133726"/>
          </a:xfrm>
          <a:prstGeom prst="rect">
            <a:avLst/>
          </a:prstGeom>
        </p:spPr>
      </p:pic>
      <p:sp>
        <p:nvSpPr>
          <p:cNvPr id="9" name="TextBox 8">
            <a:extLst>
              <a:ext uri="{FF2B5EF4-FFF2-40B4-BE49-F238E27FC236}">
                <a16:creationId xmlns:a16="http://schemas.microsoft.com/office/drawing/2014/main" id="{97A7558F-ABB6-4BF2-A0D2-F18C007B99E5}"/>
              </a:ext>
            </a:extLst>
          </p:cNvPr>
          <p:cNvSpPr txBox="1"/>
          <p:nvPr/>
        </p:nvSpPr>
        <p:spPr>
          <a:xfrm>
            <a:off x="4638675" y="1215827"/>
            <a:ext cx="7086600" cy="1569660"/>
          </a:xfrm>
          <a:prstGeom prst="rect">
            <a:avLst/>
          </a:prstGeom>
          <a:noFill/>
        </p:spPr>
        <p:txBody>
          <a:bodyPr wrap="square" rtlCol="0">
            <a:spAutoFit/>
          </a:bodyPr>
          <a:lstStyle/>
          <a:p>
            <a:r>
              <a:rPr lang="en-US" sz="2400" dirty="0"/>
              <a:t>Step 4: add in the remaining octet electrons. Hydrogen need 2 electrons – check both have 2 electrons</a:t>
            </a:r>
          </a:p>
          <a:p>
            <a:r>
              <a:rPr lang="en-US" sz="2400" dirty="0"/>
              <a:t>Oxygen needs 8 electrons – currently has 4 electrons so we need to add in 4 e- (2 lone pairs)</a:t>
            </a:r>
            <a:endParaRPr lang="en-AU" sz="2400" dirty="0"/>
          </a:p>
        </p:txBody>
      </p:sp>
      <p:sp>
        <p:nvSpPr>
          <p:cNvPr id="11" name="TextBox 10">
            <a:extLst>
              <a:ext uri="{FF2B5EF4-FFF2-40B4-BE49-F238E27FC236}">
                <a16:creationId xmlns:a16="http://schemas.microsoft.com/office/drawing/2014/main" id="{53EB9436-AE7C-4FA8-BD15-092259A4DDA1}"/>
              </a:ext>
            </a:extLst>
          </p:cNvPr>
          <p:cNvSpPr txBox="1"/>
          <p:nvPr/>
        </p:nvSpPr>
        <p:spPr>
          <a:xfrm>
            <a:off x="5191125" y="5080896"/>
            <a:ext cx="5981700" cy="1569660"/>
          </a:xfrm>
          <a:prstGeom prst="rect">
            <a:avLst/>
          </a:prstGeom>
          <a:noFill/>
        </p:spPr>
        <p:txBody>
          <a:bodyPr wrap="square" rtlCol="0">
            <a:spAutoFit/>
          </a:bodyPr>
          <a:lstStyle/>
          <a:p>
            <a:r>
              <a:rPr lang="en-US" sz="2400" dirty="0"/>
              <a:t>Electron count: 2 bonds = 2 x 2 e- = 4 electrons</a:t>
            </a:r>
          </a:p>
          <a:p>
            <a:r>
              <a:rPr lang="en-US" sz="2400" dirty="0"/>
              <a:t>                      2 lone pairs = 2 x 2 e- = 4 electrons</a:t>
            </a:r>
          </a:p>
          <a:p>
            <a:r>
              <a:rPr lang="en-US" sz="2400" dirty="0"/>
              <a:t>                                </a:t>
            </a:r>
          </a:p>
          <a:p>
            <a:r>
              <a:rPr lang="en-US" sz="2400" dirty="0"/>
              <a:t>                   total = 8 e- (matches step 1) </a:t>
            </a:r>
            <a:endParaRPr lang="en-AU" sz="2400" dirty="0"/>
          </a:p>
        </p:txBody>
      </p:sp>
      <p:grpSp>
        <p:nvGrpSpPr>
          <p:cNvPr id="4" name="Group 3">
            <a:extLst>
              <a:ext uri="{FF2B5EF4-FFF2-40B4-BE49-F238E27FC236}">
                <a16:creationId xmlns:a16="http://schemas.microsoft.com/office/drawing/2014/main" id="{AF781FC1-A9D7-43C1-AE44-E79D6A3A25B0}"/>
              </a:ext>
            </a:extLst>
          </p:cNvPr>
          <p:cNvGrpSpPr/>
          <p:nvPr/>
        </p:nvGrpSpPr>
        <p:grpSpPr>
          <a:xfrm>
            <a:off x="6096000" y="2987485"/>
            <a:ext cx="3862388" cy="1881282"/>
            <a:chOff x="6250781" y="3472320"/>
            <a:chExt cx="3862388" cy="1881282"/>
          </a:xfrm>
        </p:grpSpPr>
        <p:pic>
          <p:nvPicPr>
            <p:cNvPr id="10" name="Picture 9">
              <a:extLst>
                <a:ext uri="{FF2B5EF4-FFF2-40B4-BE49-F238E27FC236}">
                  <a16:creationId xmlns:a16="http://schemas.microsoft.com/office/drawing/2014/main" id="{E54F8D5D-E453-43F4-AD4A-354DC6489445}"/>
                </a:ext>
              </a:extLst>
            </p:cNvPr>
            <p:cNvPicPr>
              <a:picLocks noChangeAspect="1"/>
            </p:cNvPicPr>
            <p:nvPr/>
          </p:nvPicPr>
          <p:blipFill>
            <a:blip r:embed="rId4"/>
            <a:stretch>
              <a:fillRect/>
            </a:stretch>
          </p:blipFill>
          <p:spPr>
            <a:xfrm>
              <a:off x="6250781" y="3472320"/>
              <a:ext cx="3862388" cy="1881282"/>
            </a:xfrm>
            <a:prstGeom prst="rect">
              <a:avLst/>
            </a:prstGeom>
          </p:spPr>
        </p:pic>
        <p:sp>
          <p:nvSpPr>
            <p:cNvPr id="2" name="Oval 1">
              <a:extLst>
                <a:ext uri="{FF2B5EF4-FFF2-40B4-BE49-F238E27FC236}">
                  <a16:creationId xmlns:a16="http://schemas.microsoft.com/office/drawing/2014/main" id="{73D9D10C-17ED-43F4-9841-9970BB9D7F2B}"/>
                </a:ext>
              </a:extLst>
            </p:cNvPr>
            <p:cNvSpPr/>
            <p:nvPr/>
          </p:nvSpPr>
          <p:spPr>
            <a:xfrm>
              <a:off x="7715250" y="3729015"/>
              <a:ext cx="114300" cy="1097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79D7CC34-13CF-4C4C-A0E3-D6196FE36310}"/>
                </a:ext>
              </a:extLst>
            </p:cNvPr>
            <p:cNvSpPr/>
            <p:nvPr/>
          </p:nvSpPr>
          <p:spPr>
            <a:xfrm>
              <a:off x="7915275" y="3619282"/>
              <a:ext cx="114300" cy="1097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0474DFB1-438C-4C76-BAD6-8E63908B1FF7}"/>
                </a:ext>
              </a:extLst>
            </p:cNvPr>
            <p:cNvSpPr/>
            <p:nvPr/>
          </p:nvSpPr>
          <p:spPr>
            <a:xfrm>
              <a:off x="8324850" y="3607640"/>
              <a:ext cx="114300" cy="1097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0" name="Oval 19">
              <a:extLst>
                <a:ext uri="{FF2B5EF4-FFF2-40B4-BE49-F238E27FC236}">
                  <a16:creationId xmlns:a16="http://schemas.microsoft.com/office/drawing/2014/main" id="{E0E8AAB4-95B6-4B8B-9801-9200F334021B}"/>
                </a:ext>
              </a:extLst>
            </p:cNvPr>
            <p:cNvSpPr/>
            <p:nvPr/>
          </p:nvSpPr>
          <p:spPr>
            <a:xfrm>
              <a:off x="8467725" y="3717373"/>
              <a:ext cx="114300" cy="1097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79323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E5DC9-BA46-4094-A35E-C53E1B8C1106}"/>
              </a:ext>
            </a:extLst>
          </p:cNvPr>
          <p:cNvSpPr>
            <a:spLocks noGrp="1" noChangeArrowheads="1"/>
          </p:cNvSpPr>
          <p:nvPr/>
        </p:nvSpPr>
        <p:spPr bwMode="auto">
          <a:xfrm>
            <a:off x="2604293" y="42069"/>
            <a:ext cx="84248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eaLnBrk="1" fontAlgn="auto" hangingPunct="1">
              <a:spcAft>
                <a:spcPts val="0"/>
              </a:spcAft>
              <a:defRPr/>
            </a:pPr>
            <a:r>
              <a:rPr lang="en-US" altLang="en-US" sz="3600" b="1" dirty="0">
                <a:ea typeface="ＭＳ Ｐゴシック" pitchFamily="-84" charset="-128"/>
              </a:rPr>
              <a:t>Steps for drawing Lewis structures</a:t>
            </a:r>
          </a:p>
        </p:txBody>
      </p:sp>
      <p:grpSp>
        <p:nvGrpSpPr>
          <p:cNvPr id="17" name="Group 16">
            <a:extLst>
              <a:ext uri="{FF2B5EF4-FFF2-40B4-BE49-F238E27FC236}">
                <a16:creationId xmlns:a16="http://schemas.microsoft.com/office/drawing/2014/main" id="{81D5360E-3D15-47AF-AB9F-E36E28F8F96A}"/>
              </a:ext>
            </a:extLst>
          </p:cNvPr>
          <p:cNvGrpSpPr/>
          <p:nvPr/>
        </p:nvGrpSpPr>
        <p:grpSpPr>
          <a:xfrm>
            <a:off x="21118" y="0"/>
            <a:ext cx="2305050" cy="1300162"/>
            <a:chOff x="1485900" y="5188743"/>
            <a:chExt cx="2305050" cy="1300162"/>
          </a:xfrm>
        </p:grpSpPr>
        <p:pic>
          <p:nvPicPr>
            <p:cNvPr id="14" name="Picture 13" descr="A close up of a device&#10;&#10;Description automatically generated">
              <a:extLst>
                <a:ext uri="{FF2B5EF4-FFF2-40B4-BE49-F238E27FC236}">
                  <a16:creationId xmlns:a16="http://schemas.microsoft.com/office/drawing/2014/main" id="{52CD414D-4DAB-4696-842A-D465A73C12A9}"/>
                </a:ext>
              </a:extLst>
            </p:cNvPr>
            <p:cNvPicPr>
              <a:picLocks noChangeAspect="1"/>
            </p:cNvPicPr>
            <p:nvPr/>
          </p:nvPicPr>
          <p:blipFill rotWithShape="1">
            <a:blip r:embed="rId2">
              <a:extLst>
                <a:ext uri="{28A0092B-C50C-407E-A947-70E740481C1C}">
                  <a14:useLocalDpi xmlns:a14="http://schemas.microsoft.com/office/drawing/2010/main" val="0"/>
                </a:ext>
              </a:extLst>
            </a:blip>
            <a:srcRect r="675" b="53899"/>
            <a:stretch/>
          </p:blipFill>
          <p:spPr>
            <a:xfrm>
              <a:off x="1485900" y="5311179"/>
              <a:ext cx="1400175" cy="1093391"/>
            </a:xfrm>
            <a:prstGeom prst="rect">
              <a:avLst/>
            </a:prstGeom>
          </p:spPr>
        </p:pic>
        <p:pic>
          <p:nvPicPr>
            <p:cNvPr id="16" name="Picture 15" descr="A close up of a device&#10;&#10;Description automatically generated">
              <a:extLst>
                <a:ext uri="{FF2B5EF4-FFF2-40B4-BE49-F238E27FC236}">
                  <a16:creationId xmlns:a16="http://schemas.microsoft.com/office/drawing/2014/main" id="{B05E29A8-7C14-4910-A4EA-9BAD9A4FFFC8}"/>
                </a:ext>
              </a:extLst>
            </p:cNvPr>
            <p:cNvPicPr>
              <a:picLocks noChangeAspect="1"/>
            </p:cNvPicPr>
            <p:nvPr/>
          </p:nvPicPr>
          <p:blipFill rotWithShape="1">
            <a:blip r:embed="rId2">
              <a:extLst>
                <a:ext uri="{28A0092B-C50C-407E-A947-70E740481C1C}">
                  <a14:useLocalDpi xmlns:a14="http://schemas.microsoft.com/office/drawing/2010/main" val="0"/>
                </a:ext>
              </a:extLst>
            </a:blip>
            <a:srcRect l="17440" t="45181" r="8911"/>
            <a:stretch/>
          </p:blipFill>
          <p:spPr>
            <a:xfrm>
              <a:off x="2752725" y="5188743"/>
              <a:ext cx="1038225" cy="1300162"/>
            </a:xfrm>
            <a:prstGeom prst="rect">
              <a:avLst/>
            </a:prstGeom>
          </p:spPr>
        </p:pic>
      </p:grpSp>
      <p:sp>
        <p:nvSpPr>
          <p:cNvPr id="18" name="Arrow: Bent-Up 17">
            <a:extLst>
              <a:ext uri="{FF2B5EF4-FFF2-40B4-BE49-F238E27FC236}">
                <a16:creationId xmlns:a16="http://schemas.microsoft.com/office/drawing/2014/main" id="{87A5E58E-13C7-4709-BF68-108E2FA8AF1F}"/>
              </a:ext>
            </a:extLst>
          </p:cNvPr>
          <p:cNvSpPr/>
          <p:nvPr/>
        </p:nvSpPr>
        <p:spPr>
          <a:xfrm>
            <a:off x="2392843" y="586731"/>
            <a:ext cx="8702988" cy="245913"/>
          </a:xfrm>
          <a:prstGeom prst="ben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DC4BEB7-E2CA-4022-BD96-35797EABD23A}"/>
              </a:ext>
            </a:extLst>
          </p:cNvPr>
          <p:cNvSpPr/>
          <p:nvPr/>
        </p:nvSpPr>
        <p:spPr>
          <a:xfrm>
            <a:off x="255107" y="42069"/>
            <a:ext cx="2164243" cy="130016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grpSp>
        <p:nvGrpSpPr>
          <p:cNvPr id="4" name="Group 3">
            <a:extLst>
              <a:ext uri="{FF2B5EF4-FFF2-40B4-BE49-F238E27FC236}">
                <a16:creationId xmlns:a16="http://schemas.microsoft.com/office/drawing/2014/main" id="{AF781FC1-A9D7-43C1-AE44-E79D6A3A25B0}"/>
              </a:ext>
            </a:extLst>
          </p:cNvPr>
          <p:cNvGrpSpPr/>
          <p:nvPr/>
        </p:nvGrpSpPr>
        <p:grpSpPr>
          <a:xfrm>
            <a:off x="3867150" y="2924175"/>
            <a:ext cx="3862388" cy="1881282"/>
            <a:chOff x="6250781" y="3472320"/>
            <a:chExt cx="3862388" cy="1881282"/>
          </a:xfrm>
        </p:grpSpPr>
        <p:pic>
          <p:nvPicPr>
            <p:cNvPr id="10" name="Picture 9">
              <a:extLst>
                <a:ext uri="{FF2B5EF4-FFF2-40B4-BE49-F238E27FC236}">
                  <a16:creationId xmlns:a16="http://schemas.microsoft.com/office/drawing/2014/main" id="{E54F8D5D-E453-43F4-AD4A-354DC6489445}"/>
                </a:ext>
              </a:extLst>
            </p:cNvPr>
            <p:cNvPicPr>
              <a:picLocks noChangeAspect="1"/>
            </p:cNvPicPr>
            <p:nvPr/>
          </p:nvPicPr>
          <p:blipFill>
            <a:blip r:embed="rId3"/>
            <a:stretch>
              <a:fillRect/>
            </a:stretch>
          </p:blipFill>
          <p:spPr>
            <a:xfrm>
              <a:off x="6250781" y="3472320"/>
              <a:ext cx="3862388" cy="1881282"/>
            </a:xfrm>
            <a:prstGeom prst="rect">
              <a:avLst/>
            </a:prstGeom>
          </p:spPr>
        </p:pic>
        <p:sp>
          <p:nvSpPr>
            <p:cNvPr id="2" name="Oval 1">
              <a:extLst>
                <a:ext uri="{FF2B5EF4-FFF2-40B4-BE49-F238E27FC236}">
                  <a16:creationId xmlns:a16="http://schemas.microsoft.com/office/drawing/2014/main" id="{73D9D10C-17ED-43F4-9841-9970BB9D7F2B}"/>
                </a:ext>
              </a:extLst>
            </p:cNvPr>
            <p:cNvSpPr/>
            <p:nvPr/>
          </p:nvSpPr>
          <p:spPr>
            <a:xfrm>
              <a:off x="7715250" y="3729015"/>
              <a:ext cx="114300" cy="1097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79D7CC34-13CF-4C4C-A0E3-D6196FE36310}"/>
                </a:ext>
              </a:extLst>
            </p:cNvPr>
            <p:cNvSpPr/>
            <p:nvPr/>
          </p:nvSpPr>
          <p:spPr>
            <a:xfrm>
              <a:off x="7915275" y="3619282"/>
              <a:ext cx="114300" cy="1097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0474DFB1-438C-4C76-BAD6-8E63908B1FF7}"/>
                </a:ext>
              </a:extLst>
            </p:cNvPr>
            <p:cNvSpPr/>
            <p:nvPr/>
          </p:nvSpPr>
          <p:spPr>
            <a:xfrm>
              <a:off x="8324850" y="3607640"/>
              <a:ext cx="114300" cy="1097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0" name="Oval 19">
              <a:extLst>
                <a:ext uri="{FF2B5EF4-FFF2-40B4-BE49-F238E27FC236}">
                  <a16:creationId xmlns:a16="http://schemas.microsoft.com/office/drawing/2014/main" id="{E0E8AAB4-95B6-4B8B-9801-9200F334021B}"/>
                </a:ext>
              </a:extLst>
            </p:cNvPr>
            <p:cNvSpPr/>
            <p:nvPr/>
          </p:nvSpPr>
          <p:spPr>
            <a:xfrm>
              <a:off x="8467725" y="3717373"/>
              <a:ext cx="114300" cy="1097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sp>
        <p:nvSpPr>
          <p:cNvPr id="5" name="TextBox 4">
            <a:extLst>
              <a:ext uri="{FF2B5EF4-FFF2-40B4-BE49-F238E27FC236}">
                <a16:creationId xmlns:a16="http://schemas.microsoft.com/office/drawing/2014/main" id="{9043819C-8253-46E5-A417-4CB761570BC7}"/>
              </a:ext>
            </a:extLst>
          </p:cNvPr>
          <p:cNvSpPr txBox="1"/>
          <p:nvPr/>
        </p:nvSpPr>
        <p:spPr>
          <a:xfrm>
            <a:off x="2419350" y="1740289"/>
            <a:ext cx="7017858" cy="461665"/>
          </a:xfrm>
          <a:prstGeom prst="rect">
            <a:avLst/>
          </a:prstGeom>
          <a:noFill/>
        </p:spPr>
        <p:txBody>
          <a:bodyPr wrap="square" rtlCol="0">
            <a:spAutoFit/>
          </a:bodyPr>
          <a:lstStyle/>
          <a:p>
            <a:r>
              <a:rPr lang="en-US" sz="2400" dirty="0"/>
              <a:t>We stop here as all electrons have been accounted for</a:t>
            </a:r>
            <a:endParaRPr lang="en-AU" sz="2400" dirty="0"/>
          </a:p>
        </p:txBody>
      </p:sp>
    </p:spTree>
    <p:extLst>
      <p:ext uri="{BB962C8B-B14F-4D97-AF65-F5344CB8AC3E}">
        <p14:creationId xmlns:p14="http://schemas.microsoft.com/office/powerpoint/2010/main" val="220089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E5DC9-BA46-4094-A35E-C53E1B8C1106}"/>
              </a:ext>
            </a:extLst>
          </p:cNvPr>
          <p:cNvSpPr>
            <a:spLocks noGrp="1" noChangeArrowheads="1"/>
          </p:cNvSpPr>
          <p:nvPr/>
        </p:nvSpPr>
        <p:spPr bwMode="auto">
          <a:xfrm>
            <a:off x="2604293" y="42069"/>
            <a:ext cx="84248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eaLnBrk="1" fontAlgn="auto" hangingPunct="1">
              <a:spcAft>
                <a:spcPts val="0"/>
              </a:spcAft>
              <a:defRPr/>
            </a:pPr>
            <a:r>
              <a:rPr lang="en-US" altLang="en-US" sz="3600" b="1" dirty="0">
                <a:ea typeface="ＭＳ Ｐゴシック" pitchFamily="-84" charset="-128"/>
              </a:rPr>
              <a:t>Steps for drawing Lewis structures</a:t>
            </a:r>
          </a:p>
        </p:txBody>
      </p:sp>
      <p:grpSp>
        <p:nvGrpSpPr>
          <p:cNvPr id="17" name="Group 16">
            <a:extLst>
              <a:ext uri="{FF2B5EF4-FFF2-40B4-BE49-F238E27FC236}">
                <a16:creationId xmlns:a16="http://schemas.microsoft.com/office/drawing/2014/main" id="{81D5360E-3D15-47AF-AB9F-E36E28F8F96A}"/>
              </a:ext>
            </a:extLst>
          </p:cNvPr>
          <p:cNvGrpSpPr/>
          <p:nvPr/>
        </p:nvGrpSpPr>
        <p:grpSpPr>
          <a:xfrm>
            <a:off x="21118" y="0"/>
            <a:ext cx="2305050" cy="1300162"/>
            <a:chOff x="1485900" y="5188743"/>
            <a:chExt cx="2305050" cy="1300162"/>
          </a:xfrm>
        </p:grpSpPr>
        <p:pic>
          <p:nvPicPr>
            <p:cNvPr id="14" name="Picture 13" descr="A close up of a device&#10;&#10;Description automatically generated">
              <a:extLst>
                <a:ext uri="{FF2B5EF4-FFF2-40B4-BE49-F238E27FC236}">
                  <a16:creationId xmlns:a16="http://schemas.microsoft.com/office/drawing/2014/main" id="{52CD414D-4DAB-4696-842A-D465A73C12A9}"/>
                </a:ext>
              </a:extLst>
            </p:cNvPr>
            <p:cNvPicPr>
              <a:picLocks noChangeAspect="1"/>
            </p:cNvPicPr>
            <p:nvPr/>
          </p:nvPicPr>
          <p:blipFill rotWithShape="1">
            <a:blip r:embed="rId2">
              <a:extLst>
                <a:ext uri="{28A0092B-C50C-407E-A947-70E740481C1C}">
                  <a14:useLocalDpi xmlns:a14="http://schemas.microsoft.com/office/drawing/2010/main" val="0"/>
                </a:ext>
              </a:extLst>
            </a:blip>
            <a:srcRect r="675" b="53899"/>
            <a:stretch/>
          </p:blipFill>
          <p:spPr>
            <a:xfrm>
              <a:off x="1485900" y="5311179"/>
              <a:ext cx="1400175" cy="1093391"/>
            </a:xfrm>
            <a:prstGeom prst="rect">
              <a:avLst/>
            </a:prstGeom>
          </p:spPr>
        </p:pic>
        <p:pic>
          <p:nvPicPr>
            <p:cNvPr id="16" name="Picture 15" descr="A close up of a device&#10;&#10;Description automatically generated">
              <a:extLst>
                <a:ext uri="{FF2B5EF4-FFF2-40B4-BE49-F238E27FC236}">
                  <a16:creationId xmlns:a16="http://schemas.microsoft.com/office/drawing/2014/main" id="{B05E29A8-7C14-4910-A4EA-9BAD9A4FFFC8}"/>
                </a:ext>
              </a:extLst>
            </p:cNvPr>
            <p:cNvPicPr>
              <a:picLocks noChangeAspect="1"/>
            </p:cNvPicPr>
            <p:nvPr/>
          </p:nvPicPr>
          <p:blipFill rotWithShape="1">
            <a:blip r:embed="rId2">
              <a:extLst>
                <a:ext uri="{28A0092B-C50C-407E-A947-70E740481C1C}">
                  <a14:useLocalDpi xmlns:a14="http://schemas.microsoft.com/office/drawing/2010/main" val="0"/>
                </a:ext>
              </a:extLst>
            </a:blip>
            <a:srcRect l="17440" t="45181" r="8911"/>
            <a:stretch/>
          </p:blipFill>
          <p:spPr>
            <a:xfrm>
              <a:off x="2752725" y="5188743"/>
              <a:ext cx="1038225" cy="1300162"/>
            </a:xfrm>
            <a:prstGeom prst="rect">
              <a:avLst/>
            </a:prstGeom>
          </p:spPr>
        </p:pic>
      </p:grpSp>
      <p:sp>
        <p:nvSpPr>
          <p:cNvPr id="18" name="Arrow: Bent-Up 17">
            <a:extLst>
              <a:ext uri="{FF2B5EF4-FFF2-40B4-BE49-F238E27FC236}">
                <a16:creationId xmlns:a16="http://schemas.microsoft.com/office/drawing/2014/main" id="{87A5E58E-13C7-4709-BF68-108E2FA8AF1F}"/>
              </a:ext>
            </a:extLst>
          </p:cNvPr>
          <p:cNvSpPr/>
          <p:nvPr/>
        </p:nvSpPr>
        <p:spPr>
          <a:xfrm>
            <a:off x="2392843" y="586731"/>
            <a:ext cx="8702988" cy="245913"/>
          </a:xfrm>
          <a:prstGeom prst="ben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DC4BEB7-E2CA-4022-BD96-35797EABD23A}"/>
              </a:ext>
            </a:extLst>
          </p:cNvPr>
          <p:cNvSpPr/>
          <p:nvPr/>
        </p:nvSpPr>
        <p:spPr>
          <a:xfrm>
            <a:off x="255107" y="42069"/>
            <a:ext cx="2164243" cy="130016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4" name="TextBox 3">
            <a:extLst>
              <a:ext uri="{FF2B5EF4-FFF2-40B4-BE49-F238E27FC236}">
                <a16:creationId xmlns:a16="http://schemas.microsoft.com/office/drawing/2014/main" id="{DE6CF83E-BE85-41A0-AA26-267C8ACE39F4}"/>
              </a:ext>
            </a:extLst>
          </p:cNvPr>
          <p:cNvSpPr txBox="1"/>
          <p:nvPr/>
        </p:nvSpPr>
        <p:spPr>
          <a:xfrm>
            <a:off x="3662362" y="983407"/>
            <a:ext cx="4867275" cy="461665"/>
          </a:xfrm>
          <a:prstGeom prst="rect">
            <a:avLst/>
          </a:prstGeom>
          <a:noFill/>
        </p:spPr>
        <p:txBody>
          <a:bodyPr wrap="square" rtlCol="0">
            <a:spAutoFit/>
          </a:bodyPr>
          <a:lstStyle/>
          <a:p>
            <a:r>
              <a:rPr lang="en-US" sz="2400" dirty="0">
                <a:solidFill>
                  <a:srgbClr val="0070C0"/>
                </a:solidFill>
              </a:rPr>
              <a:t>Try a harder one: HNO</a:t>
            </a:r>
            <a:r>
              <a:rPr lang="en-US" sz="2400" baseline="-25000" dirty="0">
                <a:solidFill>
                  <a:srgbClr val="0070C0"/>
                </a:solidFill>
              </a:rPr>
              <a:t>3</a:t>
            </a:r>
            <a:r>
              <a:rPr lang="en-US" sz="2400" dirty="0">
                <a:solidFill>
                  <a:srgbClr val="0070C0"/>
                </a:solidFill>
              </a:rPr>
              <a:t> (nitric acid)</a:t>
            </a:r>
            <a:endParaRPr lang="en-AU" sz="2400" dirty="0">
              <a:solidFill>
                <a:srgbClr val="0070C0"/>
              </a:solidFill>
            </a:endParaRPr>
          </a:p>
        </p:txBody>
      </p:sp>
      <p:sp>
        <p:nvSpPr>
          <p:cNvPr id="5" name="TextBox 4">
            <a:extLst>
              <a:ext uri="{FF2B5EF4-FFF2-40B4-BE49-F238E27FC236}">
                <a16:creationId xmlns:a16="http://schemas.microsoft.com/office/drawing/2014/main" id="{07FAFD91-73E7-4805-8DD9-82EF7FDA7DA5}"/>
              </a:ext>
            </a:extLst>
          </p:cNvPr>
          <p:cNvSpPr txBox="1"/>
          <p:nvPr/>
        </p:nvSpPr>
        <p:spPr>
          <a:xfrm>
            <a:off x="285750" y="1760489"/>
            <a:ext cx="4545493" cy="2308324"/>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     Hydrogen         1 electron</a:t>
            </a:r>
          </a:p>
          <a:p>
            <a:r>
              <a:rPr lang="en-US" sz="2400" dirty="0"/>
              <a:t>       nitrogen           5 electrons</a:t>
            </a:r>
          </a:p>
          <a:p>
            <a:r>
              <a:rPr lang="en-US" sz="2400" dirty="0"/>
              <a:t>        oxygen      3 x 6 electrons</a:t>
            </a:r>
          </a:p>
          <a:p>
            <a:r>
              <a:rPr lang="en-US" sz="2400" dirty="0"/>
              <a:t>Molecule charge   0</a:t>
            </a:r>
          </a:p>
          <a:p>
            <a:endParaRPr lang="en-US" sz="2400" dirty="0"/>
          </a:p>
          <a:p>
            <a:r>
              <a:rPr lang="en-US" sz="2400" dirty="0"/>
              <a:t>Total = 1 + 5 + (3 x 6) + 0 = 24 e-</a:t>
            </a:r>
            <a:endParaRPr lang="en-AU" sz="2400" dirty="0"/>
          </a:p>
        </p:txBody>
      </p:sp>
      <p:sp>
        <p:nvSpPr>
          <p:cNvPr id="6" name="Rectangle 5">
            <a:extLst>
              <a:ext uri="{FF2B5EF4-FFF2-40B4-BE49-F238E27FC236}">
                <a16:creationId xmlns:a16="http://schemas.microsoft.com/office/drawing/2014/main" id="{3A1A187F-2733-41C0-92A8-2B3B1731DBC0}"/>
              </a:ext>
            </a:extLst>
          </p:cNvPr>
          <p:cNvSpPr/>
          <p:nvPr/>
        </p:nvSpPr>
        <p:spPr>
          <a:xfrm>
            <a:off x="285750" y="4201221"/>
            <a:ext cx="4545493" cy="246836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grpSp>
        <p:nvGrpSpPr>
          <p:cNvPr id="30" name="Group 29">
            <a:extLst>
              <a:ext uri="{FF2B5EF4-FFF2-40B4-BE49-F238E27FC236}">
                <a16:creationId xmlns:a16="http://schemas.microsoft.com/office/drawing/2014/main" id="{A2CB17AF-D052-45AC-871F-E247B96B4F1E}"/>
              </a:ext>
            </a:extLst>
          </p:cNvPr>
          <p:cNvGrpSpPr/>
          <p:nvPr/>
        </p:nvGrpSpPr>
        <p:grpSpPr>
          <a:xfrm>
            <a:off x="859631" y="4201221"/>
            <a:ext cx="3119437" cy="1343404"/>
            <a:chOff x="561975" y="4676774"/>
            <a:chExt cx="3119437" cy="1343404"/>
          </a:xfrm>
        </p:grpSpPr>
        <p:sp>
          <p:nvSpPr>
            <p:cNvPr id="8" name="TextBox 7">
              <a:extLst>
                <a:ext uri="{FF2B5EF4-FFF2-40B4-BE49-F238E27FC236}">
                  <a16:creationId xmlns:a16="http://schemas.microsoft.com/office/drawing/2014/main" id="{3B00145A-13F2-4D21-AFEA-0A14CC1AC394}"/>
                </a:ext>
              </a:extLst>
            </p:cNvPr>
            <p:cNvSpPr txBox="1"/>
            <p:nvPr/>
          </p:nvSpPr>
          <p:spPr>
            <a:xfrm>
              <a:off x="561975" y="4676775"/>
              <a:ext cx="600075" cy="584775"/>
            </a:xfrm>
            <a:prstGeom prst="rect">
              <a:avLst/>
            </a:prstGeom>
            <a:noFill/>
          </p:spPr>
          <p:txBody>
            <a:bodyPr wrap="square" rtlCol="0">
              <a:spAutoFit/>
            </a:bodyPr>
            <a:lstStyle/>
            <a:p>
              <a:r>
                <a:rPr lang="en-US" sz="3200" dirty="0"/>
                <a:t>H</a:t>
              </a:r>
              <a:endParaRPr lang="en-AU" sz="3200" dirty="0"/>
            </a:p>
          </p:txBody>
        </p:sp>
        <p:sp>
          <p:nvSpPr>
            <p:cNvPr id="21" name="TextBox 20">
              <a:extLst>
                <a:ext uri="{FF2B5EF4-FFF2-40B4-BE49-F238E27FC236}">
                  <a16:creationId xmlns:a16="http://schemas.microsoft.com/office/drawing/2014/main" id="{76DFACAD-25D7-4973-8532-0A115B98A050}"/>
                </a:ext>
              </a:extLst>
            </p:cNvPr>
            <p:cNvSpPr txBox="1"/>
            <p:nvPr/>
          </p:nvSpPr>
          <p:spPr>
            <a:xfrm>
              <a:off x="1428750" y="4676775"/>
              <a:ext cx="600075" cy="584775"/>
            </a:xfrm>
            <a:prstGeom prst="rect">
              <a:avLst/>
            </a:prstGeom>
            <a:noFill/>
          </p:spPr>
          <p:txBody>
            <a:bodyPr wrap="square" rtlCol="0">
              <a:spAutoFit/>
            </a:bodyPr>
            <a:lstStyle/>
            <a:p>
              <a:r>
                <a:rPr lang="en-US" sz="3200" dirty="0"/>
                <a:t>O</a:t>
              </a:r>
              <a:endParaRPr lang="en-AU" sz="3200" dirty="0"/>
            </a:p>
          </p:txBody>
        </p:sp>
        <p:sp>
          <p:nvSpPr>
            <p:cNvPr id="23" name="TextBox 22">
              <a:extLst>
                <a:ext uri="{FF2B5EF4-FFF2-40B4-BE49-F238E27FC236}">
                  <a16:creationId xmlns:a16="http://schemas.microsoft.com/office/drawing/2014/main" id="{F9D6AB27-F5F2-4A8D-8F0F-1595D9986D91}"/>
                </a:ext>
              </a:extLst>
            </p:cNvPr>
            <p:cNvSpPr txBox="1"/>
            <p:nvPr/>
          </p:nvSpPr>
          <p:spPr>
            <a:xfrm>
              <a:off x="2256390" y="4676774"/>
              <a:ext cx="600075" cy="584775"/>
            </a:xfrm>
            <a:prstGeom prst="rect">
              <a:avLst/>
            </a:prstGeom>
            <a:noFill/>
          </p:spPr>
          <p:txBody>
            <a:bodyPr wrap="square" rtlCol="0">
              <a:spAutoFit/>
            </a:bodyPr>
            <a:lstStyle/>
            <a:p>
              <a:r>
                <a:rPr lang="en-US" sz="3200" dirty="0"/>
                <a:t>N</a:t>
              </a:r>
              <a:endParaRPr lang="en-AU" sz="3200" dirty="0"/>
            </a:p>
          </p:txBody>
        </p:sp>
        <p:sp>
          <p:nvSpPr>
            <p:cNvPr id="24" name="TextBox 23">
              <a:extLst>
                <a:ext uri="{FF2B5EF4-FFF2-40B4-BE49-F238E27FC236}">
                  <a16:creationId xmlns:a16="http://schemas.microsoft.com/office/drawing/2014/main" id="{25866C22-9703-4698-ABFA-A30DD2931565}"/>
                </a:ext>
              </a:extLst>
            </p:cNvPr>
            <p:cNvSpPr txBox="1"/>
            <p:nvPr/>
          </p:nvSpPr>
          <p:spPr>
            <a:xfrm>
              <a:off x="2256390" y="5435403"/>
              <a:ext cx="600075" cy="584775"/>
            </a:xfrm>
            <a:prstGeom prst="rect">
              <a:avLst/>
            </a:prstGeom>
            <a:noFill/>
          </p:spPr>
          <p:txBody>
            <a:bodyPr wrap="square" rtlCol="0">
              <a:spAutoFit/>
            </a:bodyPr>
            <a:lstStyle/>
            <a:p>
              <a:r>
                <a:rPr lang="en-US" sz="3200" dirty="0"/>
                <a:t>O</a:t>
              </a:r>
              <a:endParaRPr lang="en-AU" sz="3200" dirty="0"/>
            </a:p>
          </p:txBody>
        </p:sp>
        <p:sp>
          <p:nvSpPr>
            <p:cNvPr id="25" name="TextBox 24">
              <a:extLst>
                <a:ext uri="{FF2B5EF4-FFF2-40B4-BE49-F238E27FC236}">
                  <a16:creationId xmlns:a16="http://schemas.microsoft.com/office/drawing/2014/main" id="{6ED3B276-C358-4A76-9FA5-142C5540BF31}"/>
                </a:ext>
              </a:extLst>
            </p:cNvPr>
            <p:cNvSpPr txBox="1"/>
            <p:nvPr/>
          </p:nvSpPr>
          <p:spPr>
            <a:xfrm>
              <a:off x="3081337" y="4704270"/>
              <a:ext cx="600075" cy="584775"/>
            </a:xfrm>
            <a:prstGeom prst="rect">
              <a:avLst/>
            </a:prstGeom>
            <a:noFill/>
          </p:spPr>
          <p:txBody>
            <a:bodyPr wrap="square" rtlCol="0">
              <a:spAutoFit/>
            </a:bodyPr>
            <a:lstStyle/>
            <a:p>
              <a:r>
                <a:rPr lang="en-US" sz="3200" dirty="0"/>
                <a:t>O</a:t>
              </a:r>
              <a:endParaRPr lang="en-AU" sz="3200" dirty="0"/>
            </a:p>
          </p:txBody>
        </p:sp>
        <p:cxnSp>
          <p:nvCxnSpPr>
            <p:cNvPr id="12" name="Straight Connector 11">
              <a:extLst>
                <a:ext uri="{FF2B5EF4-FFF2-40B4-BE49-F238E27FC236}">
                  <a16:creationId xmlns:a16="http://schemas.microsoft.com/office/drawing/2014/main" id="{32FCC287-5F88-4722-8082-0440B2C4A274}"/>
                </a:ext>
              </a:extLst>
            </p:cNvPr>
            <p:cNvCxnSpPr/>
            <p:nvPr/>
          </p:nvCxnSpPr>
          <p:spPr>
            <a:xfrm>
              <a:off x="1000125" y="4969161"/>
              <a:ext cx="42116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99FEA55-4843-4FEA-B2FC-05BDCBB7E62E}"/>
                </a:ext>
              </a:extLst>
            </p:cNvPr>
            <p:cNvCxnSpPr/>
            <p:nvPr/>
          </p:nvCxnSpPr>
          <p:spPr>
            <a:xfrm>
              <a:off x="1847850" y="4959636"/>
              <a:ext cx="42116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5EBED0A-AC39-4FD4-AE08-87EB0C7F6AE5}"/>
                </a:ext>
              </a:extLst>
            </p:cNvPr>
            <p:cNvCxnSpPr/>
            <p:nvPr/>
          </p:nvCxnSpPr>
          <p:spPr>
            <a:xfrm>
              <a:off x="2676525" y="4978686"/>
              <a:ext cx="42116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A75EF88-1A7E-4FE4-B10B-BBB58459E013}"/>
                </a:ext>
              </a:extLst>
            </p:cNvPr>
            <p:cNvCxnSpPr/>
            <p:nvPr/>
          </p:nvCxnSpPr>
          <p:spPr>
            <a:xfrm>
              <a:off x="2476500" y="5172075"/>
              <a:ext cx="0" cy="352425"/>
            </a:xfrm>
            <a:prstGeom prst="line">
              <a:avLst/>
            </a:prstGeom>
            <a:ln w="57150"/>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1EFF5018-F0DB-4A9B-865B-D746632EB92E}"/>
              </a:ext>
            </a:extLst>
          </p:cNvPr>
          <p:cNvSpPr txBox="1"/>
          <p:nvPr/>
        </p:nvSpPr>
        <p:spPr>
          <a:xfrm>
            <a:off x="675969" y="5536951"/>
            <a:ext cx="4155274" cy="1015663"/>
          </a:xfrm>
          <a:prstGeom prst="rect">
            <a:avLst/>
          </a:prstGeom>
          <a:noFill/>
        </p:spPr>
        <p:txBody>
          <a:bodyPr wrap="square" rtlCol="0">
            <a:spAutoFit/>
          </a:bodyPr>
          <a:lstStyle/>
          <a:p>
            <a:r>
              <a:rPr lang="en-US" sz="2000" dirty="0"/>
              <a:t>Nitrogen in middle – lowest EN</a:t>
            </a:r>
          </a:p>
          <a:p>
            <a:r>
              <a:rPr lang="en-US" sz="2000" dirty="0"/>
              <a:t>Hydrogen attached to oxygen</a:t>
            </a:r>
          </a:p>
          <a:p>
            <a:r>
              <a:rPr lang="en-US" sz="2000" dirty="0"/>
              <a:t>Electrons used so far = 4 x 2 e- = 8 e-</a:t>
            </a:r>
            <a:endParaRPr lang="en-AU" sz="2000" dirty="0"/>
          </a:p>
        </p:txBody>
      </p:sp>
      <p:sp>
        <p:nvSpPr>
          <p:cNvPr id="32" name="Rectangle 31">
            <a:extLst>
              <a:ext uri="{FF2B5EF4-FFF2-40B4-BE49-F238E27FC236}">
                <a16:creationId xmlns:a16="http://schemas.microsoft.com/office/drawing/2014/main" id="{3FB3FDC5-94A7-403F-95EA-3D38F7E813BC}"/>
              </a:ext>
            </a:extLst>
          </p:cNvPr>
          <p:cNvSpPr/>
          <p:nvPr/>
        </p:nvSpPr>
        <p:spPr>
          <a:xfrm>
            <a:off x="5044364" y="1617834"/>
            <a:ext cx="4545493" cy="246836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grpSp>
        <p:nvGrpSpPr>
          <p:cNvPr id="33" name="Group 32">
            <a:extLst>
              <a:ext uri="{FF2B5EF4-FFF2-40B4-BE49-F238E27FC236}">
                <a16:creationId xmlns:a16="http://schemas.microsoft.com/office/drawing/2014/main" id="{545092B7-1333-4CA2-BE79-82A09592789A}"/>
              </a:ext>
            </a:extLst>
          </p:cNvPr>
          <p:cNvGrpSpPr/>
          <p:nvPr/>
        </p:nvGrpSpPr>
        <p:grpSpPr>
          <a:xfrm>
            <a:off x="5618245" y="1617834"/>
            <a:ext cx="3119437" cy="1343404"/>
            <a:chOff x="561975" y="4676774"/>
            <a:chExt cx="3119437" cy="1343404"/>
          </a:xfrm>
        </p:grpSpPr>
        <p:sp>
          <p:nvSpPr>
            <p:cNvPr id="34" name="TextBox 33">
              <a:extLst>
                <a:ext uri="{FF2B5EF4-FFF2-40B4-BE49-F238E27FC236}">
                  <a16:creationId xmlns:a16="http://schemas.microsoft.com/office/drawing/2014/main" id="{AF8F4AA1-ED06-4F03-B75F-E73B0B27A3FC}"/>
                </a:ext>
              </a:extLst>
            </p:cNvPr>
            <p:cNvSpPr txBox="1"/>
            <p:nvPr/>
          </p:nvSpPr>
          <p:spPr>
            <a:xfrm>
              <a:off x="561975" y="4676775"/>
              <a:ext cx="600075" cy="584775"/>
            </a:xfrm>
            <a:prstGeom prst="rect">
              <a:avLst/>
            </a:prstGeom>
            <a:noFill/>
          </p:spPr>
          <p:txBody>
            <a:bodyPr wrap="square" rtlCol="0">
              <a:spAutoFit/>
            </a:bodyPr>
            <a:lstStyle/>
            <a:p>
              <a:r>
                <a:rPr lang="en-US" sz="3200" dirty="0"/>
                <a:t>H</a:t>
              </a:r>
              <a:endParaRPr lang="en-AU" sz="3200" dirty="0"/>
            </a:p>
          </p:txBody>
        </p:sp>
        <p:sp>
          <p:nvSpPr>
            <p:cNvPr id="35" name="TextBox 34">
              <a:extLst>
                <a:ext uri="{FF2B5EF4-FFF2-40B4-BE49-F238E27FC236}">
                  <a16:creationId xmlns:a16="http://schemas.microsoft.com/office/drawing/2014/main" id="{B17A7193-13C9-4682-98A7-28661D9E2BE0}"/>
                </a:ext>
              </a:extLst>
            </p:cNvPr>
            <p:cNvSpPr txBox="1"/>
            <p:nvPr/>
          </p:nvSpPr>
          <p:spPr>
            <a:xfrm>
              <a:off x="1428750" y="4676775"/>
              <a:ext cx="600075" cy="584775"/>
            </a:xfrm>
            <a:prstGeom prst="rect">
              <a:avLst/>
            </a:prstGeom>
            <a:noFill/>
          </p:spPr>
          <p:txBody>
            <a:bodyPr wrap="square" rtlCol="0">
              <a:spAutoFit/>
            </a:bodyPr>
            <a:lstStyle/>
            <a:p>
              <a:r>
                <a:rPr lang="en-US" sz="3200" dirty="0"/>
                <a:t>O</a:t>
              </a:r>
              <a:endParaRPr lang="en-AU" sz="3200" dirty="0"/>
            </a:p>
          </p:txBody>
        </p:sp>
        <p:sp>
          <p:nvSpPr>
            <p:cNvPr id="36" name="TextBox 35">
              <a:extLst>
                <a:ext uri="{FF2B5EF4-FFF2-40B4-BE49-F238E27FC236}">
                  <a16:creationId xmlns:a16="http://schemas.microsoft.com/office/drawing/2014/main" id="{4A00D86D-B509-413C-8B0B-7EA1FEB1B74A}"/>
                </a:ext>
              </a:extLst>
            </p:cNvPr>
            <p:cNvSpPr txBox="1"/>
            <p:nvPr/>
          </p:nvSpPr>
          <p:spPr>
            <a:xfrm>
              <a:off x="2256390" y="4676774"/>
              <a:ext cx="600075" cy="584775"/>
            </a:xfrm>
            <a:prstGeom prst="rect">
              <a:avLst/>
            </a:prstGeom>
            <a:noFill/>
          </p:spPr>
          <p:txBody>
            <a:bodyPr wrap="square" rtlCol="0">
              <a:spAutoFit/>
            </a:bodyPr>
            <a:lstStyle/>
            <a:p>
              <a:r>
                <a:rPr lang="en-US" sz="3200" dirty="0"/>
                <a:t>N</a:t>
              </a:r>
              <a:endParaRPr lang="en-AU" sz="3200" dirty="0"/>
            </a:p>
          </p:txBody>
        </p:sp>
        <p:sp>
          <p:nvSpPr>
            <p:cNvPr id="37" name="TextBox 36">
              <a:extLst>
                <a:ext uri="{FF2B5EF4-FFF2-40B4-BE49-F238E27FC236}">
                  <a16:creationId xmlns:a16="http://schemas.microsoft.com/office/drawing/2014/main" id="{F0690127-8151-46B9-82D6-F84DB8092987}"/>
                </a:ext>
              </a:extLst>
            </p:cNvPr>
            <p:cNvSpPr txBox="1"/>
            <p:nvPr/>
          </p:nvSpPr>
          <p:spPr>
            <a:xfrm>
              <a:off x="2256390" y="5435403"/>
              <a:ext cx="600075" cy="584775"/>
            </a:xfrm>
            <a:prstGeom prst="rect">
              <a:avLst/>
            </a:prstGeom>
            <a:noFill/>
          </p:spPr>
          <p:txBody>
            <a:bodyPr wrap="square" rtlCol="0">
              <a:spAutoFit/>
            </a:bodyPr>
            <a:lstStyle/>
            <a:p>
              <a:r>
                <a:rPr lang="en-US" sz="3200" dirty="0"/>
                <a:t>O</a:t>
              </a:r>
              <a:endParaRPr lang="en-AU" sz="3200" dirty="0"/>
            </a:p>
          </p:txBody>
        </p:sp>
        <p:sp>
          <p:nvSpPr>
            <p:cNvPr id="38" name="TextBox 37">
              <a:extLst>
                <a:ext uri="{FF2B5EF4-FFF2-40B4-BE49-F238E27FC236}">
                  <a16:creationId xmlns:a16="http://schemas.microsoft.com/office/drawing/2014/main" id="{F5ECB03D-EBE4-47FA-9EFA-314698E8329A}"/>
                </a:ext>
              </a:extLst>
            </p:cNvPr>
            <p:cNvSpPr txBox="1"/>
            <p:nvPr/>
          </p:nvSpPr>
          <p:spPr>
            <a:xfrm>
              <a:off x="3081337" y="4704270"/>
              <a:ext cx="600075" cy="584775"/>
            </a:xfrm>
            <a:prstGeom prst="rect">
              <a:avLst/>
            </a:prstGeom>
            <a:noFill/>
          </p:spPr>
          <p:txBody>
            <a:bodyPr wrap="square" rtlCol="0">
              <a:spAutoFit/>
            </a:bodyPr>
            <a:lstStyle/>
            <a:p>
              <a:r>
                <a:rPr lang="en-US" sz="3200" dirty="0"/>
                <a:t>O</a:t>
              </a:r>
              <a:endParaRPr lang="en-AU" sz="3200" dirty="0"/>
            </a:p>
          </p:txBody>
        </p:sp>
        <p:cxnSp>
          <p:nvCxnSpPr>
            <p:cNvPr id="39" name="Straight Connector 38">
              <a:extLst>
                <a:ext uri="{FF2B5EF4-FFF2-40B4-BE49-F238E27FC236}">
                  <a16:creationId xmlns:a16="http://schemas.microsoft.com/office/drawing/2014/main" id="{EB1E25C2-06D1-4EAF-9BFB-3009D8F44BF1}"/>
                </a:ext>
              </a:extLst>
            </p:cNvPr>
            <p:cNvCxnSpPr/>
            <p:nvPr/>
          </p:nvCxnSpPr>
          <p:spPr>
            <a:xfrm>
              <a:off x="1000125" y="4969161"/>
              <a:ext cx="42116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91CDD22-4955-4A2D-9D34-B969E3907A35}"/>
                </a:ext>
              </a:extLst>
            </p:cNvPr>
            <p:cNvCxnSpPr/>
            <p:nvPr/>
          </p:nvCxnSpPr>
          <p:spPr>
            <a:xfrm>
              <a:off x="1847850" y="4959636"/>
              <a:ext cx="42116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5AF1FE8-5671-4E84-A4A7-7541DD2A0285}"/>
                </a:ext>
              </a:extLst>
            </p:cNvPr>
            <p:cNvCxnSpPr/>
            <p:nvPr/>
          </p:nvCxnSpPr>
          <p:spPr>
            <a:xfrm>
              <a:off x="2676525" y="4978686"/>
              <a:ext cx="42116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A5C103D-654C-4EBF-B62A-505AC1582E90}"/>
                </a:ext>
              </a:extLst>
            </p:cNvPr>
            <p:cNvCxnSpPr/>
            <p:nvPr/>
          </p:nvCxnSpPr>
          <p:spPr>
            <a:xfrm>
              <a:off x="2476500" y="5172075"/>
              <a:ext cx="0" cy="352425"/>
            </a:xfrm>
            <a:prstGeom prst="line">
              <a:avLst/>
            </a:prstGeom>
            <a:ln w="57150"/>
          </p:spPr>
          <p:style>
            <a:lnRef idx="1">
              <a:schemeClr val="dk1"/>
            </a:lnRef>
            <a:fillRef idx="0">
              <a:schemeClr val="dk1"/>
            </a:fillRef>
            <a:effectRef idx="0">
              <a:schemeClr val="dk1"/>
            </a:effectRef>
            <a:fontRef idx="minor">
              <a:schemeClr val="tx1"/>
            </a:fontRef>
          </p:style>
        </p:cxnSp>
      </p:grpSp>
      <p:sp>
        <p:nvSpPr>
          <p:cNvPr id="43" name="TextBox 42">
            <a:extLst>
              <a:ext uri="{FF2B5EF4-FFF2-40B4-BE49-F238E27FC236}">
                <a16:creationId xmlns:a16="http://schemas.microsoft.com/office/drawing/2014/main" id="{C34CCCFC-9CE8-45BA-BF56-93249E485677}"/>
              </a:ext>
            </a:extLst>
          </p:cNvPr>
          <p:cNvSpPr txBox="1"/>
          <p:nvPr/>
        </p:nvSpPr>
        <p:spPr>
          <a:xfrm>
            <a:off x="5434583" y="2953564"/>
            <a:ext cx="4155274" cy="1015663"/>
          </a:xfrm>
          <a:prstGeom prst="rect">
            <a:avLst/>
          </a:prstGeom>
          <a:noFill/>
        </p:spPr>
        <p:txBody>
          <a:bodyPr wrap="square" rtlCol="0">
            <a:spAutoFit/>
          </a:bodyPr>
          <a:lstStyle/>
          <a:p>
            <a:r>
              <a:rPr lang="en-US" sz="2000" dirty="0"/>
              <a:t>Have 16 e- left add them to outer atoms first.</a:t>
            </a:r>
          </a:p>
          <a:p>
            <a:r>
              <a:rPr lang="en-US" sz="2000" dirty="0"/>
              <a:t>Hydrogen – full already (2 e-)</a:t>
            </a:r>
            <a:endParaRPr lang="en-AU" sz="2000" dirty="0"/>
          </a:p>
        </p:txBody>
      </p:sp>
      <p:sp>
        <p:nvSpPr>
          <p:cNvPr id="46" name="Oval 45">
            <a:extLst>
              <a:ext uri="{FF2B5EF4-FFF2-40B4-BE49-F238E27FC236}">
                <a16:creationId xmlns:a16="http://schemas.microsoft.com/office/drawing/2014/main" id="{3EBED4A8-37C4-477C-B8DE-BAE2882BBA40}"/>
              </a:ext>
            </a:extLst>
          </p:cNvPr>
          <p:cNvSpPr/>
          <p:nvPr/>
        </p:nvSpPr>
        <p:spPr>
          <a:xfrm>
            <a:off x="6606307" y="1665859"/>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47" name="Oval 46">
            <a:extLst>
              <a:ext uri="{FF2B5EF4-FFF2-40B4-BE49-F238E27FC236}">
                <a16:creationId xmlns:a16="http://schemas.microsoft.com/office/drawing/2014/main" id="{683BD086-A26B-473E-8F94-4DF4146DB763}"/>
              </a:ext>
            </a:extLst>
          </p:cNvPr>
          <p:cNvSpPr/>
          <p:nvPr/>
        </p:nvSpPr>
        <p:spPr>
          <a:xfrm>
            <a:off x="6720447" y="1665859"/>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49" name="Oval 48">
            <a:extLst>
              <a:ext uri="{FF2B5EF4-FFF2-40B4-BE49-F238E27FC236}">
                <a16:creationId xmlns:a16="http://schemas.microsoft.com/office/drawing/2014/main" id="{E7D7240C-3602-45E0-A998-8C2C56D0FE0E}"/>
              </a:ext>
            </a:extLst>
          </p:cNvPr>
          <p:cNvSpPr/>
          <p:nvPr/>
        </p:nvSpPr>
        <p:spPr>
          <a:xfrm>
            <a:off x="6606307" y="2103188"/>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0" name="Oval 49">
            <a:extLst>
              <a:ext uri="{FF2B5EF4-FFF2-40B4-BE49-F238E27FC236}">
                <a16:creationId xmlns:a16="http://schemas.microsoft.com/office/drawing/2014/main" id="{C35DA533-4F53-4CC0-BFDB-ECA50B375442}"/>
              </a:ext>
            </a:extLst>
          </p:cNvPr>
          <p:cNvSpPr/>
          <p:nvPr/>
        </p:nvSpPr>
        <p:spPr>
          <a:xfrm>
            <a:off x="6720447" y="2103188"/>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1" name="Oval 50">
            <a:extLst>
              <a:ext uri="{FF2B5EF4-FFF2-40B4-BE49-F238E27FC236}">
                <a16:creationId xmlns:a16="http://schemas.microsoft.com/office/drawing/2014/main" id="{AAA38BC6-B1F5-4293-B4A9-5521431F8151}"/>
              </a:ext>
            </a:extLst>
          </p:cNvPr>
          <p:cNvSpPr/>
          <p:nvPr/>
        </p:nvSpPr>
        <p:spPr>
          <a:xfrm>
            <a:off x="8263346" y="1665859"/>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2" name="Oval 51">
            <a:extLst>
              <a:ext uri="{FF2B5EF4-FFF2-40B4-BE49-F238E27FC236}">
                <a16:creationId xmlns:a16="http://schemas.microsoft.com/office/drawing/2014/main" id="{97575D8D-4821-44FB-988A-77D7EE26598E}"/>
              </a:ext>
            </a:extLst>
          </p:cNvPr>
          <p:cNvSpPr/>
          <p:nvPr/>
        </p:nvSpPr>
        <p:spPr>
          <a:xfrm>
            <a:off x="8377486" y="1665859"/>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3" name="Oval 52">
            <a:extLst>
              <a:ext uri="{FF2B5EF4-FFF2-40B4-BE49-F238E27FC236}">
                <a16:creationId xmlns:a16="http://schemas.microsoft.com/office/drawing/2014/main" id="{3F3C61AD-A5BB-4C1C-BFF1-42F318D51BC0}"/>
              </a:ext>
            </a:extLst>
          </p:cNvPr>
          <p:cNvSpPr/>
          <p:nvPr/>
        </p:nvSpPr>
        <p:spPr>
          <a:xfrm>
            <a:off x="8263661" y="2132071"/>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4" name="Oval 53">
            <a:extLst>
              <a:ext uri="{FF2B5EF4-FFF2-40B4-BE49-F238E27FC236}">
                <a16:creationId xmlns:a16="http://schemas.microsoft.com/office/drawing/2014/main" id="{D771E7BA-2D23-436C-947C-5AC82E614DB7}"/>
              </a:ext>
            </a:extLst>
          </p:cNvPr>
          <p:cNvSpPr/>
          <p:nvPr/>
        </p:nvSpPr>
        <p:spPr>
          <a:xfrm>
            <a:off x="8377801" y="2132071"/>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5" name="Oval 54">
            <a:extLst>
              <a:ext uri="{FF2B5EF4-FFF2-40B4-BE49-F238E27FC236}">
                <a16:creationId xmlns:a16="http://schemas.microsoft.com/office/drawing/2014/main" id="{011824C7-EF2A-409C-8F08-C922FDA23343}"/>
              </a:ext>
            </a:extLst>
          </p:cNvPr>
          <p:cNvSpPr/>
          <p:nvPr/>
        </p:nvSpPr>
        <p:spPr>
          <a:xfrm>
            <a:off x="7434986" y="2836593"/>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6" name="Oval 55">
            <a:extLst>
              <a:ext uri="{FF2B5EF4-FFF2-40B4-BE49-F238E27FC236}">
                <a16:creationId xmlns:a16="http://schemas.microsoft.com/office/drawing/2014/main" id="{3F1042A1-4235-444A-A1DA-AFBC760ABB80}"/>
              </a:ext>
            </a:extLst>
          </p:cNvPr>
          <p:cNvSpPr/>
          <p:nvPr/>
        </p:nvSpPr>
        <p:spPr>
          <a:xfrm>
            <a:off x="7549126" y="2836593"/>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9" name="Oval 58">
            <a:extLst>
              <a:ext uri="{FF2B5EF4-FFF2-40B4-BE49-F238E27FC236}">
                <a16:creationId xmlns:a16="http://schemas.microsoft.com/office/drawing/2014/main" id="{A21DAF42-3AF5-4BA2-85C4-D4660DCEAB77}"/>
              </a:ext>
            </a:extLst>
          </p:cNvPr>
          <p:cNvSpPr/>
          <p:nvPr/>
        </p:nvSpPr>
        <p:spPr>
          <a:xfrm>
            <a:off x="8517571" y="1833736"/>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60" name="Oval 59">
            <a:extLst>
              <a:ext uri="{FF2B5EF4-FFF2-40B4-BE49-F238E27FC236}">
                <a16:creationId xmlns:a16="http://schemas.microsoft.com/office/drawing/2014/main" id="{38223723-81F9-4D69-94D0-07B5CC39A1E5}"/>
              </a:ext>
            </a:extLst>
          </p:cNvPr>
          <p:cNvSpPr/>
          <p:nvPr/>
        </p:nvSpPr>
        <p:spPr>
          <a:xfrm>
            <a:off x="8517571" y="1966391"/>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61" name="Oval 60">
            <a:extLst>
              <a:ext uri="{FF2B5EF4-FFF2-40B4-BE49-F238E27FC236}">
                <a16:creationId xmlns:a16="http://schemas.microsoft.com/office/drawing/2014/main" id="{A15202BE-89FC-4C0A-8AD0-DB2825FEBF89}"/>
              </a:ext>
            </a:extLst>
          </p:cNvPr>
          <p:cNvSpPr/>
          <p:nvPr/>
        </p:nvSpPr>
        <p:spPr>
          <a:xfrm>
            <a:off x="7694695" y="2553383"/>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62" name="Oval 61">
            <a:extLst>
              <a:ext uri="{FF2B5EF4-FFF2-40B4-BE49-F238E27FC236}">
                <a16:creationId xmlns:a16="http://schemas.microsoft.com/office/drawing/2014/main" id="{A0EBDF13-A392-4B87-B28B-D7B088235105}"/>
              </a:ext>
            </a:extLst>
          </p:cNvPr>
          <p:cNvSpPr/>
          <p:nvPr/>
        </p:nvSpPr>
        <p:spPr>
          <a:xfrm>
            <a:off x="7694695" y="2686038"/>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63" name="Oval 62">
            <a:extLst>
              <a:ext uri="{FF2B5EF4-FFF2-40B4-BE49-F238E27FC236}">
                <a16:creationId xmlns:a16="http://schemas.microsoft.com/office/drawing/2014/main" id="{20FB33DA-3A1F-47DE-8121-4EC54B2D51B3}"/>
              </a:ext>
            </a:extLst>
          </p:cNvPr>
          <p:cNvSpPr/>
          <p:nvPr/>
        </p:nvSpPr>
        <p:spPr>
          <a:xfrm>
            <a:off x="7287188" y="2553383"/>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64" name="Oval 63">
            <a:extLst>
              <a:ext uri="{FF2B5EF4-FFF2-40B4-BE49-F238E27FC236}">
                <a16:creationId xmlns:a16="http://schemas.microsoft.com/office/drawing/2014/main" id="{9B296475-EBEB-42D1-A2CC-3AA5ADD9CBB3}"/>
              </a:ext>
            </a:extLst>
          </p:cNvPr>
          <p:cNvSpPr/>
          <p:nvPr/>
        </p:nvSpPr>
        <p:spPr>
          <a:xfrm>
            <a:off x="7287188" y="2686038"/>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65" name="TextBox 64">
            <a:extLst>
              <a:ext uri="{FF2B5EF4-FFF2-40B4-BE49-F238E27FC236}">
                <a16:creationId xmlns:a16="http://schemas.microsoft.com/office/drawing/2014/main" id="{F16671CB-1160-4590-B055-5F5B0FD21B2D}"/>
              </a:ext>
            </a:extLst>
          </p:cNvPr>
          <p:cNvSpPr txBox="1"/>
          <p:nvPr/>
        </p:nvSpPr>
        <p:spPr>
          <a:xfrm>
            <a:off x="9646913" y="1802636"/>
            <a:ext cx="2335378" cy="1938992"/>
          </a:xfrm>
          <a:prstGeom prst="rect">
            <a:avLst/>
          </a:prstGeom>
          <a:noFill/>
        </p:spPr>
        <p:txBody>
          <a:bodyPr wrap="square" rtlCol="0">
            <a:spAutoFit/>
          </a:bodyPr>
          <a:lstStyle/>
          <a:p>
            <a:r>
              <a:rPr lang="en-US" sz="2000" dirty="0">
                <a:solidFill>
                  <a:srgbClr val="0070C0"/>
                </a:solidFill>
              </a:rPr>
              <a:t>I added 16 electron dots. Hydrogen – full, all oxygens – full but nitrogen is short it only has 6 electrons</a:t>
            </a:r>
            <a:endParaRPr lang="en-AU" sz="2000" dirty="0">
              <a:solidFill>
                <a:srgbClr val="0070C0"/>
              </a:solidFill>
            </a:endParaRPr>
          </a:p>
        </p:txBody>
      </p:sp>
      <p:sp>
        <p:nvSpPr>
          <p:cNvPr id="94" name="Rectangle 93">
            <a:extLst>
              <a:ext uri="{FF2B5EF4-FFF2-40B4-BE49-F238E27FC236}">
                <a16:creationId xmlns:a16="http://schemas.microsoft.com/office/drawing/2014/main" id="{11F72393-4ACC-453F-B84E-01E84B11CF0C}"/>
              </a:ext>
            </a:extLst>
          </p:cNvPr>
          <p:cNvSpPr/>
          <p:nvPr/>
        </p:nvSpPr>
        <p:spPr>
          <a:xfrm>
            <a:off x="5032198" y="4201221"/>
            <a:ext cx="4545493" cy="246836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grpSp>
        <p:nvGrpSpPr>
          <p:cNvPr id="95" name="Group 94">
            <a:extLst>
              <a:ext uri="{FF2B5EF4-FFF2-40B4-BE49-F238E27FC236}">
                <a16:creationId xmlns:a16="http://schemas.microsoft.com/office/drawing/2014/main" id="{C559D375-8635-4DE3-8B9B-2B96A66B1019}"/>
              </a:ext>
            </a:extLst>
          </p:cNvPr>
          <p:cNvGrpSpPr/>
          <p:nvPr/>
        </p:nvGrpSpPr>
        <p:grpSpPr>
          <a:xfrm>
            <a:off x="5606079" y="4201221"/>
            <a:ext cx="3119437" cy="1343404"/>
            <a:chOff x="561975" y="4676774"/>
            <a:chExt cx="3119437" cy="1343404"/>
          </a:xfrm>
        </p:grpSpPr>
        <p:sp>
          <p:nvSpPr>
            <p:cNvPr id="96" name="TextBox 95">
              <a:extLst>
                <a:ext uri="{FF2B5EF4-FFF2-40B4-BE49-F238E27FC236}">
                  <a16:creationId xmlns:a16="http://schemas.microsoft.com/office/drawing/2014/main" id="{8E134FE1-9A75-4865-B582-1925AD4AA75B}"/>
                </a:ext>
              </a:extLst>
            </p:cNvPr>
            <p:cNvSpPr txBox="1"/>
            <p:nvPr/>
          </p:nvSpPr>
          <p:spPr>
            <a:xfrm>
              <a:off x="561975" y="4676775"/>
              <a:ext cx="600075" cy="584775"/>
            </a:xfrm>
            <a:prstGeom prst="rect">
              <a:avLst/>
            </a:prstGeom>
            <a:noFill/>
          </p:spPr>
          <p:txBody>
            <a:bodyPr wrap="square" rtlCol="0">
              <a:spAutoFit/>
            </a:bodyPr>
            <a:lstStyle/>
            <a:p>
              <a:r>
                <a:rPr lang="en-US" sz="3200" dirty="0"/>
                <a:t>H</a:t>
              </a:r>
              <a:endParaRPr lang="en-AU" sz="3200" dirty="0"/>
            </a:p>
          </p:txBody>
        </p:sp>
        <p:sp>
          <p:nvSpPr>
            <p:cNvPr id="97" name="TextBox 96">
              <a:extLst>
                <a:ext uri="{FF2B5EF4-FFF2-40B4-BE49-F238E27FC236}">
                  <a16:creationId xmlns:a16="http://schemas.microsoft.com/office/drawing/2014/main" id="{260117E7-6DC1-4306-8ABC-278CBC55871D}"/>
                </a:ext>
              </a:extLst>
            </p:cNvPr>
            <p:cNvSpPr txBox="1"/>
            <p:nvPr/>
          </p:nvSpPr>
          <p:spPr>
            <a:xfrm>
              <a:off x="1428750" y="4676775"/>
              <a:ext cx="600075" cy="584775"/>
            </a:xfrm>
            <a:prstGeom prst="rect">
              <a:avLst/>
            </a:prstGeom>
            <a:noFill/>
          </p:spPr>
          <p:txBody>
            <a:bodyPr wrap="square" rtlCol="0">
              <a:spAutoFit/>
            </a:bodyPr>
            <a:lstStyle/>
            <a:p>
              <a:r>
                <a:rPr lang="en-US" sz="3200" dirty="0"/>
                <a:t>O</a:t>
              </a:r>
              <a:endParaRPr lang="en-AU" sz="3200" dirty="0"/>
            </a:p>
          </p:txBody>
        </p:sp>
        <p:sp>
          <p:nvSpPr>
            <p:cNvPr id="98" name="TextBox 97">
              <a:extLst>
                <a:ext uri="{FF2B5EF4-FFF2-40B4-BE49-F238E27FC236}">
                  <a16:creationId xmlns:a16="http://schemas.microsoft.com/office/drawing/2014/main" id="{83657580-57B1-4BB1-8D1B-565F7BF0A26F}"/>
                </a:ext>
              </a:extLst>
            </p:cNvPr>
            <p:cNvSpPr txBox="1"/>
            <p:nvPr/>
          </p:nvSpPr>
          <p:spPr>
            <a:xfrm>
              <a:off x="2256390" y="4676774"/>
              <a:ext cx="600075" cy="584775"/>
            </a:xfrm>
            <a:prstGeom prst="rect">
              <a:avLst/>
            </a:prstGeom>
            <a:noFill/>
          </p:spPr>
          <p:txBody>
            <a:bodyPr wrap="square" rtlCol="0">
              <a:spAutoFit/>
            </a:bodyPr>
            <a:lstStyle/>
            <a:p>
              <a:r>
                <a:rPr lang="en-US" sz="3200" dirty="0"/>
                <a:t>N</a:t>
              </a:r>
              <a:endParaRPr lang="en-AU" sz="3200" dirty="0"/>
            </a:p>
          </p:txBody>
        </p:sp>
        <p:sp>
          <p:nvSpPr>
            <p:cNvPr id="99" name="TextBox 98">
              <a:extLst>
                <a:ext uri="{FF2B5EF4-FFF2-40B4-BE49-F238E27FC236}">
                  <a16:creationId xmlns:a16="http://schemas.microsoft.com/office/drawing/2014/main" id="{418B30EE-96D8-4E3D-AA35-A8E5144A98AC}"/>
                </a:ext>
              </a:extLst>
            </p:cNvPr>
            <p:cNvSpPr txBox="1"/>
            <p:nvPr/>
          </p:nvSpPr>
          <p:spPr>
            <a:xfrm>
              <a:off x="2256390" y="5435403"/>
              <a:ext cx="600075" cy="584775"/>
            </a:xfrm>
            <a:prstGeom prst="rect">
              <a:avLst/>
            </a:prstGeom>
            <a:noFill/>
          </p:spPr>
          <p:txBody>
            <a:bodyPr wrap="square" rtlCol="0">
              <a:spAutoFit/>
            </a:bodyPr>
            <a:lstStyle/>
            <a:p>
              <a:r>
                <a:rPr lang="en-US" sz="3200" dirty="0"/>
                <a:t>O</a:t>
              </a:r>
              <a:endParaRPr lang="en-AU" sz="3200" dirty="0"/>
            </a:p>
          </p:txBody>
        </p:sp>
        <p:sp>
          <p:nvSpPr>
            <p:cNvPr id="100" name="TextBox 99">
              <a:extLst>
                <a:ext uri="{FF2B5EF4-FFF2-40B4-BE49-F238E27FC236}">
                  <a16:creationId xmlns:a16="http://schemas.microsoft.com/office/drawing/2014/main" id="{668F4532-B545-4330-88EB-1ECE6C5CF63E}"/>
                </a:ext>
              </a:extLst>
            </p:cNvPr>
            <p:cNvSpPr txBox="1"/>
            <p:nvPr/>
          </p:nvSpPr>
          <p:spPr>
            <a:xfrm>
              <a:off x="3081337" y="4704270"/>
              <a:ext cx="600075" cy="584775"/>
            </a:xfrm>
            <a:prstGeom prst="rect">
              <a:avLst/>
            </a:prstGeom>
            <a:noFill/>
          </p:spPr>
          <p:txBody>
            <a:bodyPr wrap="square" rtlCol="0">
              <a:spAutoFit/>
            </a:bodyPr>
            <a:lstStyle/>
            <a:p>
              <a:r>
                <a:rPr lang="en-US" sz="3200" dirty="0"/>
                <a:t>O</a:t>
              </a:r>
              <a:endParaRPr lang="en-AU" sz="3200" dirty="0"/>
            </a:p>
          </p:txBody>
        </p:sp>
        <p:cxnSp>
          <p:nvCxnSpPr>
            <p:cNvPr id="101" name="Straight Connector 100">
              <a:extLst>
                <a:ext uri="{FF2B5EF4-FFF2-40B4-BE49-F238E27FC236}">
                  <a16:creationId xmlns:a16="http://schemas.microsoft.com/office/drawing/2014/main" id="{6E6B968E-170C-4C9B-BED9-E165E5F6B1B7}"/>
                </a:ext>
              </a:extLst>
            </p:cNvPr>
            <p:cNvCxnSpPr/>
            <p:nvPr/>
          </p:nvCxnSpPr>
          <p:spPr>
            <a:xfrm>
              <a:off x="1000125" y="4969161"/>
              <a:ext cx="42116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B19EEE39-1F49-4D4A-A161-0549239A2CFA}"/>
                </a:ext>
              </a:extLst>
            </p:cNvPr>
            <p:cNvCxnSpPr/>
            <p:nvPr/>
          </p:nvCxnSpPr>
          <p:spPr>
            <a:xfrm>
              <a:off x="1847850" y="4959636"/>
              <a:ext cx="42116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5A928B36-68E0-462D-ABFD-0CFF35AAD7A1}"/>
                </a:ext>
              </a:extLst>
            </p:cNvPr>
            <p:cNvCxnSpPr/>
            <p:nvPr/>
          </p:nvCxnSpPr>
          <p:spPr>
            <a:xfrm>
              <a:off x="2676525" y="4978686"/>
              <a:ext cx="42116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00A2D9BE-3F2D-4F50-B945-364560D2F9DD}"/>
                </a:ext>
              </a:extLst>
            </p:cNvPr>
            <p:cNvCxnSpPr/>
            <p:nvPr/>
          </p:nvCxnSpPr>
          <p:spPr>
            <a:xfrm>
              <a:off x="2476500" y="5172075"/>
              <a:ext cx="0" cy="352425"/>
            </a:xfrm>
            <a:prstGeom prst="line">
              <a:avLst/>
            </a:prstGeom>
            <a:ln w="57150"/>
          </p:spPr>
          <p:style>
            <a:lnRef idx="1">
              <a:schemeClr val="dk1"/>
            </a:lnRef>
            <a:fillRef idx="0">
              <a:schemeClr val="dk1"/>
            </a:fillRef>
            <a:effectRef idx="0">
              <a:schemeClr val="dk1"/>
            </a:effectRef>
            <a:fontRef idx="minor">
              <a:schemeClr val="tx1"/>
            </a:fontRef>
          </p:style>
        </p:cxnSp>
      </p:grpSp>
      <p:sp>
        <p:nvSpPr>
          <p:cNvPr id="105" name="TextBox 104">
            <a:extLst>
              <a:ext uri="{FF2B5EF4-FFF2-40B4-BE49-F238E27FC236}">
                <a16:creationId xmlns:a16="http://schemas.microsoft.com/office/drawing/2014/main" id="{5FEE1B7D-5889-4B92-AB92-5E9126B7D51F}"/>
              </a:ext>
            </a:extLst>
          </p:cNvPr>
          <p:cNvSpPr txBox="1"/>
          <p:nvPr/>
        </p:nvSpPr>
        <p:spPr>
          <a:xfrm>
            <a:off x="5422417" y="5536951"/>
            <a:ext cx="4155274" cy="1015663"/>
          </a:xfrm>
          <a:prstGeom prst="rect">
            <a:avLst/>
          </a:prstGeom>
          <a:noFill/>
        </p:spPr>
        <p:txBody>
          <a:bodyPr wrap="square" rtlCol="0">
            <a:spAutoFit/>
          </a:bodyPr>
          <a:lstStyle/>
          <a:p>
            <a:r>
              <a:rPr lang="en-US" sz="2000" dirty="0"/>
              <a:t>Have 16 e- left add them to outer atoms first.</a:t>
            </a:r>
          </a:p>
          <a:p>
            <a:r>
              <a:rPr lang="en-US" sz="2000" dirty="0"/>
              <a:t>Hydrogen – full already (2 e-)</a:t>
            </a:r>
            <a:endParaRPr lang="en-AU" sz="2000" dirty="0"/>
          </a:p>
        </p:txBody>
      </p:sp>
      <p:sp>
        <p:nvSpPr>
          <p:cNvPr id="106" name="Oval 105">
            <a:extLst>
              <a:ext uri="{FF2B5EF4-FFF2-40B4-BE49-F238E27FC236}">
                <a16:creationId xmlns:a16="http://schemas.microsoft.com/office/drawing/2014/main" id="{042029DF-5A44-4BCF-B940-4BAE9EA5D285}"/>
              </a:ext>
            </a:extLst>
          </p:cNvPr>
          <p:cNvSpPr/>
          <p:nvPr/>
        </p:nvSpPr>
        <p:spPr>
          <a:xfrm>
            <a:off x="6594141" y="4249246"/>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07" name="Oval 106">
            <a:extLst>
              <a:ext uri="{FF2B5EF4-FFF2-40B4-BE49-F238E27FC236}">
                <a16:creationId xmlns:a16="http://schemas.microsoft.com/office/drawing/2014/main" id="{DDDF0A00-187F-4D9F-9085-B53DF9A62A4B}"/>
              </a:ext>
            </a:extLst>
          </p:cNvPr>
          <p:cNvSpPr/>
          <p:nvPr/>
        </p:nvSpPr>
        <p:spPr>
          <a:xfrm>
            <a:off x="6708281" y="4249246"/>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08" name="Oval 107">
            <a:extLst>
              <a:ext uri="{FF2B5EF4-FFF2-40B4-BE49-F238E27FC236}">
                <a16:creationId xmlns:a16="http://schemas.microsoft.com/office/drawing/2014/main" id="{5DFC4CFC-65D5-4C99-81DF-3BF79CDFC068}"/>
              </a:ext>
            </a:extLst>
          </p:cNvPr>
          <p:cNvSpPr/>
          <p:nvPr/>
        </p:nvSpPr>
        <p:spPr>
          <a:xfrm>
            <a:off x="6594141" y="4686575"/>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09" name="Oval 108">
            <a:extLst>
              <a:ext uri="{FF2B5EF4-FFF2-40B4-BE49-F238E27FC236}">
                <a16:creationId xmlns:a16="http://schemas.microsoft.com/office/drawing/2014/main" id="{85D4315A-94A3-43C1-A29D-17D776DC3086}"/>
              </a:ext>
            </a:extLst>
          </p:cNvPr>
          <p:cNvSpPr/>
          <p:nvPr/>
        </p:nvSpPr>
        <p:spPr>
          <a:xfrm>
            <a:off x="6708281" y="4686575"/>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10" name="Oval 109">
            <a:extLst>
              <a:ext uri="{FF2B5EF4-FFF2-40B4-BE49-F238E27FC236}">
                <a16:creationId xmlns:a16="http://schemas.microsoft.com/office/drawing/2014/main" id="{83FCE6A4-843F-4FF0-911D-115C1FE6B3B2}"/>
              </a:ext>
            </a:extLst>
          </p:cNvPr>
          <p:cNvSpPr/>
          <p:nvPr/>
        </p:nvSpPr>
        <p:spPr>
          <a:xfrm>
            <a:off x="8251180" y="4249246"/>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11" name="Oval 110">
            <a:extLst>
              <a:ext uri="{FF2B5EF4-FFF2-40B4-BE49-F238E27FC236}">
                <a16:creationId xmlns:a16="http://schemas.microsoft.com/office/drawing/2014/main" id="{DEC3E7C0-33EE-4BD6-BD7D-C18A67CF2708}"/>
              </a:ext>
            </a:extLst>
          </p:cNvPr>
          <p:cNvSpPr/>
          <p:nvPr/>
        </p:nvSpPr>
        <p:spPr>
          <a:xfrm>
            <a:off x="8365320" y="4249246"/>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14" name="Oval 113">
            <a:extLst>
              <a:ext uri="{FF2B5EF4-FFF2-40B4-BE49-F238E27FC236}">
                <a16:creationId xmlns:a16="http://schemas.microsoft.com/office/drawing/2014/main" id="{EEF58924-4D10-4DDE-B29B-172819EDB7B5}"/>
              </a:ext>
            </a:extLst>
          </p:cNvPr>
          <p:cNvSpPr/>
          <p:nvPr/>
        </p:nvSpPr>
        <p:spPr>
          <a:xfrm>
            <a:off x="7422820" y="5419980"/>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15" name="Oval 114">
            <a:extLst>
              <a:ext uri="{FF2B5EF4-FFF2-40B4-BE49-F238E27FC236}">
                <a16:creationId xmlns:a16="http://schemas.microsoft.com/office/drawing/2014/main" id="{78CF5D69-A086-4418-9373-6D722D495573}"/>
              </a:ext>
            </a:extLst>
          </p:cNvPr>
          <p:cNvSpPr/>
          <p:nvPr/>
        </p:nvSpPr>
        <p:spPr>
          <a:xfrm>
            <a:off x="7536960" y="5419980"/>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16" name="Oval 115">
            <a:extLst>
              <a:ext uri="{FF2B5EF4-FFF2-40B4-BE49-F238E27FC236}">
                <a16:creationId xmlns:a16="http://schemas.microsoft.com/office/drawing/2014/main" id="{783A5E5A-9319-4DC5-ABBD-66515A17B097}"/>
              </a:ext>
            </a:extLst>
          </p:cNvPr>
          <p:cNvSpPr/>
          <p:nvPr/>
        </p:nvSpPr>
        <p:spPr>
          <a:xfrm>
            <a:off x="8505405" y="4417123"/>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17" name="Oval 116">
            <a:extLst>
              <a:ext uri="{FF2B5EF4-FFF2-40B4-BE49-F238E27FC236}">
                <a16:creationId xmlns:a16="http://schemas.microsoft.com/office/drawing/2014/main" id="{5F35151A-828C-408E-A00C-E5AF0A1031D0}"/>
              </a:ext>
            </a:extLst>
          </p:cNvPr>
          <p:cNvSpPr/>
          <p:nvPr/>
        </p:nvSpPr>
        <p:spPr>
          <a:xfrm>
            <a:off x="8505405" y="4549778"/>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18" name="Oval 117">
            <a:extLst>
              <a:ext uri="{FF2B5EF4-FFF2-40B4-BE49-F238E27FC236}">
                <a16:creationId xmlns:a16="http://schemas.microsoft.com/office/drawing/2014/main" id="{98E5037B-750D-43FE-951D-AF5F6040DA6A}"/>
              </a:ext>
            </a:extLst>
          </p:cNvPr>
          <p:cNvSpPr/>
          <p:nvPr/>
        </p:nvSpPr>
        <p:spPr>
          <a:xfrm>
            <a:off x="7682529" y="5136770"/>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19" name="Oval 118">
            <a:extLst>
              <a:ext uri="{FF2B5EF4-FFF2-40B4-BE49-F238E27FC236}">
                <a16:creationId xmlns:a16="http://schemas.microsoft.com/office/drawing/2014/main" id="{B1507F41-B9D3-4C46-AD06-9F098438D9C0}"/>
              </a:ext>
            </a:extLst>
          </p:cNvPr>
          <p:cNvSpPr/>
          <p:nvPr/>
        </p:nvSpPr>
        <p:spPr>
          <a:xfrm>
            <a:off x="7682529" y="5269425"/>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20" name="Oval 119">
            <a:extLst>
              <a:ext uri="{FF2B5EF4-FFF2-40B4-BE49-F238E27FC236}">
                <a16:creationId xmlns:a16="http://schemas.microsoft.com/office/drawing/2014/main" id="{9F496F92-B0DC-4911-8BBB-67E63BDFC88E}"/>
              </a:ext>
            </a:extLst>
          </p:cNvPr>
          <p:cNvSpPr/>
          <p:nvPr/>
        </p:nvSpPr>
        <p:spPr>
          <a:xfrm>
            <a:off x="7275022" y="5136770"/>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21" name="Oval 120">
            <a:extLst>
              <a:ext uri="{FF2B5EF4-FFF2-40B4-BE49-F238E27FC236}">
                <a16:creationId xmlns:a16="http://schemas.microsoft.com/office/drawing/2014/main" id="{A1CF6266-359D-4AE4-BCC3-C0B5C2C31E5D}"/>
              </a:ext>
            </a:extLst>
          </p:cNvPr>
          <p:cNvSpPr/>
          <p:nvPr/>
        </p:nvSpPr>
        <p:spPr>
          <a:xfrm>
            <a:off x="7275022" y="5269425"/>
            <a:ext cx="76200" cy="871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cxnSp>
        <p:nvCxnSpPr>
          <p:cNvPr id="122" name="Straight Connector 121">
            <a:extLst>
              <a:ext uri="{FF2B5EF4-FFF2-40B4-BE49-F238E27FC236}">
                <a16:creationId xmlns:a16="http://schemas.microsoft.com/office/drawing/2014/main" id="{4D4A24ED-B4CB-4897-8787-B2B48B5977E0}"/>
              </a:ext>
            </a:extLst>
          </p:cNvPr>
          <p:cNvCxnSpPr/>
          <p:nvPr/>
        </p:nvCxnSpPr>
        <p:spPr>
          <a:xfrm>
            <a:off x="7732795" y="4636894"/>
            <a:ext cx="421168" cy="0"/>
          </a:xfrm>
          <a:prstGeom prst="line">
            <a:avLst/>
          </a:prstGeom>
          <a:ln w="57150"/>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9C78CBAE-303F-4B02-A7E2-889D42AE98F7}"/>
              </a:ext>
            </a:extLst>
          </p:cNvPr>
          <p:cNvSpPr txBox="1"/>
          <p:nvPr/>
        </p:nvSpPr>
        <p:spPr>
          <a:xfrm>
            <a:off x="9698978" y="4387045"/>
            <a:ext cx="2335378" cy="1938992"/>
          </a:xfrm>
          <a:prstGeom prst="rect">
            <a:avLst/>
          </a:prstGeom>
          <a:noFill/>
        </p:spPr>
        <p:txBody>
          <a:bodyPr wrap="square" rtlCol="0">
            <a:spAutoFit/>
          </a:bodyPr>
          <a:lstStyle/>
          <a:p>
            <a:r>
              <a:rPr lang="en-US" sz="2000" dirty="0">
                <a:solidFill>
                  <a:srgbClr val="0070C0"/>
                </a:solidFill>
              </a:rPr>
              <a:t>I need to add a double bond to the oxygen (one without the hydrogen)</a:t>
            </a:r>
          </a:p>
          <a:p>
            <a:r>
              <a:rPr lang="en-AU" sz="2000" dirty="0">
                <a:solidFill>
                  <a:srgbClr val="0070C0"/>
                </a:solidFill>
              </a:rPr>
              <a:t>Nitrogen = 8 e- now as well</a:t>
            </a:r>
            <a:endParaRPr lang="en-US" sz="2000" dirty="0">
              <a:solidFill>
                <a:srgbClr val="0070C0"/>
              </a:solidFill>
            </a:endParaRPr>
          </a:p>
        </p:txBody>
      </p:sp>
    </p:spTree>
    <p:extLst>
      <p:ext uri="{BB962C8B-B14F-4D97-AF65-F5344CB8AC3E}">
        <p14:creationId xmlns:p14="http://schemas.microsoft.com/office/powerpoint/2010/main" val="116784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E5DC9-BA46-4094-A35E-C53E1B8C1106}"/>
              </a:ext>
            </a:extLst>
          </p:cNvPr>
          <p:cNvSpPr>
            <a:spLocks noGrp="1" noChangeArrowheads="1"/>
          </p:cNvSpPr>
          <p:nvPr/>
        </p:nvSpPr>
        <p:spPr bwMode="auto">
          <a:xfrm>
            <a:off x="2604293" y="42069"/>
            <a:ext cx="84248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eaLnBrk="1" fontAlgn="auto" hangingPunct="1">
              <a:spcAft>
                <a:spcPts val="0"/>
              </a:spcAft>
              <a:defRPr/>
            </a:pPr>
            <a:r>
              <a:rPr lang="en-US" altLang="en-US" sz="3600" b="1" dirty="0">
                <a:ea typeface="ＭＳ Ｐゴシック" pitchFamily="-84" charset="-128"/>
              </a:rPr>
              <a:t>Steps for drawing Lewis structures</a:t>
            </a:r>
          </a:p>
        </p:txBody>
      </p:sp>
      <p:grpSp>
        <p:nvGrpSpPr>
          <p:cNvPr id="17" name="Group 16">
            <a:extLst>
              <a:ext uri="{FF2B5EF4-FFF2-40B4-BE49-F238E27FC236}">
                <a16:creationId xmlns:a16="http://schemas.microsoft.com/office/drawing/2014/main" id="{81D5360E-3D15-47AF-AB9F-E36E28F8F96A}"/>
              </a:ext>
            </a:extLst>
          </p:cNvPr>
          <p:cNvGrpSpPr/>
          <p:nvPr/>
        </p:nvGrpSpPr>
        <p:grpSpPr>
          <a:xfrm>
            <a:off x="21118" y="0"/>
            <a:ext cx="2305050" cy="1300162"/>
            <a:chOff x="1485900" y="5188743"/>
            <a:chExt cx="2305050" cy="1300162"/>
          </a:xfrm>
        </p:grpSpPr>
        <p:pic>
          <p:nvPicPr>
            <p:cNvPr id="14" name="Picture 13" descr="A close up of a device&#10;&#10;Description automatically generated">
              <a:extLst>
                <a:ext uri="{FF2B5EF4-FFF2-40B4-BE49-F238E27FC236}">
                  <a16:creationId xmlns:a16="http://schemas.microsoft.com/office/drawing/2014/main" id="{52CD414D-4DAB-4696-842A-D465A73C12A9}"/>
                </a:ext>
              </a:extLst>
            </p:cNvPr>
            <p:cNvPicPr>
              <a:picLocks noChangeAspect="1"/>
            </p:cNvPicPr>
            <p:nvPr/>
          </p:nvPicPr>
          <p:blipFill rotWithShape="1">
            <a:blip r:embed="rId2">
              <a:extLst>
                <a:ext uri="{28A0092B-C50C-407E-A947-70E740481C1C}">
                  <a14:useLocalDpi xmlns:a14="http://schemas.microsoft.com/office/drawing/2010/main" val="0"/>
                </a:ext>
              </a:extLst>
            </a:blip>
            <a:srcRect r="675" b="53899"/>
            <a:stretch/>
          </p:blipFill>
          <p:spPr>
            <a:xfrm>
              <a:off x="1485900" y="5311179"/>
              <a:ext cx="1400175" cy="1093391"/>
            </a:xfrm>
            <a:prstGeom prst="rect">
              <a:avLst/>
            </a:prstGeom>
          </p:spPr>
        </p:pic>
        <p:pic>
          <p:nvPicPr>
            <p:cNvPr id="16" name="Picture 15" descr="A close up of a device&#10;&#10;Description automatically generated">
              <a:extLst>
                <a:ext uri="{FF2B5EF4-FFF2-40B4-BE49-F238E27FC236}">
                  <a16:creationId xmlns:a16="http://schemas.microsoft.com/office/drawing/2014/main" id="{B05E29A8-7C14-4910-A4EA-9BAD9A4FFFC8}"/>
                </a:ext>
              </a:extLst>
            </p:cNvPr>
            <p:cNvPicPr>
              <a:picLocks noChangeAspect="1"/>
            </p:cNvPicPr>
            <p:nvPr/>
          </p:nvPicPr>
          <p:blipFill rotWithShape="1">
            <a:blip r:embed="rId2">
              <a:extLst>
                <a:ext uri="{28A0092B-C50C-407E-A947-70E740481C1C}">
                  <a14:useLocalDpi xmlns:a14="http://schemas.microsoft.com/office/drawing/2010/main" val="0"/>
                </a:ext>
              </a:extLst>
            </a:blip>
            <a:srcRect l="17440" t="45181" r="8911"/>
            <a:stretch/>
          </p:blipFill>
          <p:spPr>
            <a:xfrm>
              <a:off x="2752725" y="5188743"/>
              <a:ext cx="1038225" cy="1300162"/>
            </a:xfrm>
            <a:prstGeom prst="rect">
              <a:avLst/>
            </a:prstGeom>
          </p:spPr>
        </p:pic>
      </p:grpSp>
      <p:sp>
        <p:nvSpPr>
          <p:cNvPr id="18" name="Arrow: Bent-Up 17">
            <a:extLst>
              <a:ext uri="{FF2B5EF4-FFF2-40B4-BE49-F238E27FC236}">
                <a16:creationId xmlns:a16="http://schemas.microsoft.com/office/drawing/2014/main" id="{87A5E58E-13C7-4709-BF68-108E2FA8AF1F}"/>
              </a:ext>
            </a:extLst>
          </p:cNvPr>
          <p:cNvSpPr/>
          <p:nvPr/>
        </p:nvSpPr>
        <p:spPr>
          <a:xfrm>
            <a:off x="2392843" y="586731"/>
            <a:ext cx="8702988" cy="245913"/>
          </a:xfrm>
          <a:prstGeom prst="ben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DC4BEB7-E2CA-4022-BD96-35797EABD23A}"/>
              </a:ext>
            </a:extLst>
          </p:cNvPr>
          <p:cNvSpPr/>
          <p:nvPr/>
        </p:nvSpPr>
        <p:spPr>
          <a:xfrm>
            <a:off x="255107" y="42069"/>
            <a:ext cx="2164243" cy="130016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 name="TextBox 1">
            <a:extLst>
              <a:ext uri="{FF2B5EF4-FFF2-40B4-BE49-F238E27FC236}">
                <a16:creationId xmlns:a16="http://schemas.microsoft.com/office/drawing/2014/main" id="{4A413395-0646-4CAE-9788-9C632ED3B203}"/>
              </a:ext>
            </a:extLst>
          </p:cNvPr>
          <p:cNvSpPr txBox="1"/>
          <p:nvPr/>
        </p:nvSpPr>
        <p:spPr>
          <a:xfrm>
            <a:off x="762000" y="1724025"/>
            <a:ext cx="10582275" cy="830997"/>
          </a:xfrm>
          <a:prstGeom prst="rect">
            <a:avLst/>
          </a:prstGeom>
          <a:noFill/>
        </p:spPr>
        <p:txBody>
          <a:bodyPr wrap="square" rtlCol="0">
            <a:spAutoFit/>
          </a:bodyPr>
          <a:lstStyle/>
          <a:p>
            <a:r>
              <a:rPr lang="en-US" sz="2400" dirty="0"/>
              <a:t>Drawing Lewis structure for polyatomic ions uses the same procedure – except that in the molecule charge you include the charge.</a:t>
            </a:r>
            <a:endParaRPr lang="en-AU" sz="2400" dirty="0"/>
          </a:p>
        </p:txBody>
      </p:sp>
      <p:sp>
        <p:nvSpPr>
          <p:cNvPr id="4" name="TextBox 3">
            <a:extLst>
              <a:ext uri="{FF2B5EF4-FFF2-40B4-BE49-F238E27FC236}">
                <a16:creationId xmlns:a16="http://schemas.microsoft.com/office/drawing/2014/main" id="{B3CBA251-1817-442C-9301-77CC6933174D}"/>
              </a:ext>
            </a:extLst>
          </p:cNvPr>
          <p:cNvSpPr txBox="1"/>
          <p:nvPr/>
        </p:nvSpPr>
        <p:spPr>
          <a:xfrm>
            <a:off x="2952750" y="2644428"/>
            <a:ext cx="5943600" cy="584775"/>
          </a:xfrm>
          <a:prstGeom prst="rect">
            <a:avLst/>
          </a:prstGeom>
          <a:noFill/>
        </p:spPr>
        <p:txBody>
          <a:bodyPr wrap="square" rtlCol="0">
            <a:spAutoFit/>
          </a:bodyPr>
          <a:lstStyle/>
          <a:p>
            <a:pPr algn="ctr"/>
            <a:r>
              <a:rPr lang="en-US" sz="3200" dirty="0"/>
              <a:t>Be careful!</a:t>
            </a:r>
            <a:endParaRPr lang="en-AU" sz="3200" dirty="0"/>
          </a:p>
        </p:txBody>
      </p:sp>
      <p:sp>
        <p:nvSpPr>
          <p:cNvPr id="5" name="TextBox 4">
            <a:extLst>
              <a:ext uri="{FF2B5EF4-FFF2-40B4-BE49-F238E27FC236}">
                <a16:creationId xmlns:a16="http://schemas.microsoft.com/office/drawing/2014/main" id="{5A10CA04-6457-4228-B177-4C636CB71A54}"/>
              </a:ext>
            </a:extLst>
          </p:cNvPr>
          <p:cNvSpPr txBox="1"/>
          <p:nvPr/>
        </p:nvSpPr>
        <p:spPr>
          <a:xfrm>
            <a:off x="1657350" y="3343275"/>
            <a:ext cx="9610725" cy="461665"/>
          </a:xfrm>
          <a:prstGeom prst="rect">
            <a:avLst/>
          </a:prstGeom>
          <a:noFill/>
        </p:spPr>
        <p:txBody>
          <a:bodyPr wrap="square" rtlCol="0">
            <a:spAutoFit/>
          </a:bodyPr>
          <a:lstStyle/>
          <a:p>
            <a:r>
              <a:rPr lang="en-US" sz="2400" dirty="0"/>
              <a:t>Anion e.g. CO</a:t>
            </a:r>
            <a:r>
              <a:rPr lang="en-US" sz="2400" baseline="-25000" dirty="0"/>
              <a:t>3</a:t>
            </a:r>
            <a:r>
              <a:rPr lang="en-US" sz="2400" baseline="30000" dirty="0"/>
              <a:t>2-</a:t>
            </a:r>
            <a:endParaRPr lang="en-AU" sz="2400" baseline="30000" dirty="0"/>
          </a:p>
        </p:txBody>
      </p:sp>
      <p:sp>
        <p:nvSpPr>
          <p:cNvPr id="6" name="TextBox 5">
            <a:extLst>
              <a:ext uri="{FF2B5EF4-FFF2-40B4-BE49-F238E27FC236}">
                <a16:creationId xmlns:a16="http://schemas.microsoft.com/office/drawing/2014/main" id="{CB3D4F83-B210-4DBA-A4E8-8F4A69B8BA37}"/>
              </a:ext>
            </a:extLst>
          </p:cNvPr>
          <p:cNvSpPr txBox="1"/>
          <p:nvPr/>
        </p:nvSpPr>
        <p:spPr>
          <a:xfrm>
            <a:off x="1202218" y="3993028"/>
            <a:ext cx="3693632" cy="1200329"/>
          </a:xfrm>
          <a:prstGeom prst="rect">
            <a:avLst/>
          </a:prstGeom>
          <a:noFill/>
        </p:spPr>
        <p:txBody>
          <a:bodyPr wrap="square" rtlCol="0">
            <a:spAutoFit/>
          </a:bodyPr>
          <a:lstStyle/>
          <a:p>
            <a:r>
              <a:rPr lang="en-US" sz="2400" dirty="0"/>
              <a:t>Is negative so it has extra electron – so electrons due to molecular charge = + 2 e-</a:t>
            </a:r>
            <a:endParaRPr lang="en-AU" sz="2400" dirty="0"/>
          </a:p>
        </p:txBody>
      </p:sp>
      <p:sp>
        <p:nvSpPr>
          <p:cNvPr id="7" name="Rectangle 6">
            <a:extLst>
              <a:ext uri="{FF2B5EF4-FFF2-40B4-BE49-F238E27FC236}">
                <a16:creationId xmlns:a16="http://schemas.microsoft.com/office/drawing/2014/main" id="{6F86A34F-CBB0-4550-8952-F6A74F5A7DC9}"/>
              </a:ext>
            </a:extLst>
          </p:cNvPr>
          <p:cNvSpPr/>
          <p:nvPr/>
        </p:nvSpPr>
        <p:spPr>
          <a:xfrm>
            <a:off x="1095375" y="3229203"/>
            <a:ext cx="3693632" cy="226672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3" name="TextBox 12">
            <a:extLst>
              <a:ext uri="{FF2B5EF4-FFF2-40B4-BE49-F238E27FC236}">
                <a16:creationId xmlns:a16="http://schemas.microsoft.com/office/drawing/2014/main" id="{25981F9F-E654-4968-8977-17FC4FC7AFBC}"/>
              </a:ext>
            </a:extLst>
          </p:cNvPr>
          <p:cNvSpPr txBox="1"/>
          <p:nvPr/>
        </p:nvSpPr>
        <p:spPr>
          <a:xfrm>
            <a:off x="7360757" y="3343275"/>
            <a:ext cx="2449165" cy="461665"/>
          </a:xfrm>
          <a:prstGeom prst="rect">
            <a:avLst/>
          </a:prstGeom>
          <a:noFill/>
        </p:spPr>
        <p:txBody>
          <a:bodyPr wrap="square" rtlCol="0">
            <a:spAutoFit/>
          </a:bodyPr>
          <a:lstStyle/>
          <a:p>
            <a:r>
              <a:rPr lang="en-US" sz="2400" dirty="0"/>
              <a:t>Cation e.g. NH</a:t>
            </a:r>
            <a:r>
              <a:rPr lang="en-US" sz="2400" baseline="-25000" dirty="0"/>
              <a:t>4</a:t>
            </a:r>
            <a:r>
              <a:rPr lang="en-US" sz="2400" baseline="30000" dirty="0"/>
              <a:t>+</a:t>
            </a:r>
            <a:endParaRPr lang="en-AU" sz="2400" baseline="30000" dirty="0"/>
          </a:p>
        </p:txBody>
      </p:sp>
      <p:sp>
        <p:nvSpPr>
          <p:cNvPr id="15" name="TextBox 14">
            <a:extLst>
              <a:ext uri="{FF2B5EF4-FFF2-40B4-BE49-F238E27FC236}">
                <a16:creationId xmlns:a16="http://schemas.microsoft.com/office/drawing/2014/main" id="{81486014-1BF8-46D5-8315-229A7A0452ED}"/>
              </a:ext>
            </a:extLst>
          </p:cNvPr>
          <p:cNvSpPr txBox="1"/>
          <p:nvPr/>
        </p:nvSpPr>
        <p:spPr>
          <a:xfrm>
            <a:off x="6905625" y="3993028"/>
            <a:ext cx="3693632" cy="1200329"/>
          </a:xfrm>
          <a:prstGeom prst="rect">
            <a:avLst/>
          </a:prstGeom>
          <a:noFill/>
        </p:spPr>
        <p:txBody>
          <a:bodyPr wrap="square" rtlCol="0">
            <a:spAutoFit/>
          </a:bodyPr>
          <a:lstStyle/>
          <a:p>
            <a:r>
              <a:rPr lang="en-US" sz="2400" dirty="0"/>
              <a:t>Is positive so it has less electron – so electrons due to molecular charge = - 1 e-</a:t>
            </a:r>
            <a:endParaRPr lang="en-AU" sz="2400" dirty="0"/>
          </a:p>
        </p:txBody>
      </p:sp>
      <p:sp>
        <p:nvSpPr>
          <p:cNvPr id="20" name="Rectangle 19">
            <a:extLst>
              <a:ext uri="{FF2B5EF4-FFF2-40B4-BE49-F238E27FC236}">
                <a16:creationId xmlns:a16="http://schemas.microsoft.com/office/drawing/2014/main" id="{E40DB716-991C-4D18-B4BF-E1C1AB4A5940}"/>
              </a:ext>
            </a:extLst>
          </p:cNvPr>
          <p:cNvSpPr/>
          <p:nvPr/>
        </p:nvSpPr>
        <p:spPr>
          <a:xfrm>
            <a:off x="6798782" y="3229203"/>
            <a:ext cx="3693632" cy="226672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206460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2E5DC9-BA46-4094-A35E-C53E1B8C1106}"/>
              </a:ext>
            </a:extLst>
          </p:cNvPr>
          <p:cNvSpPr>
            <a:spLocks noGrp="1" noChangeArrowheads="1"/>
          </p:cNvSpPr>
          <p:nvPr/>
        </p:nvSpPr>
        <p:spPr bwMode="auto">
          <a:xfrm>
            <a:off x="2604293" y="42069"/>
            <a:ext cx="84248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7500"/>
          </a:bodyPr>
          <a:lst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a:lstStyle>
          <a:p>
            <a:pPr eaLnBrk="1" fontAlgn="auto" hangingPunct="1">
              <a:spcAft>
                <a:spcPts val="0"/>
              </a:spcAft>
              <a:defRPr/>
            </a:pPr>
            <a:r>
              <a:rPr lang="en-US" altLang="en-US" sz="3600" b="1" dirty="0">
                <a:ea typeface="ＭＳ Ｐゴシック" pitchFamily="-84" charset="-128"/>
              </a:rPr>
              <a:t>Naming covalent molecular substances</a:t>
            </a:r>
          </a:p>
        </p:txBody>
      </p:sp>
      <p:grpSp>
        <p:nvGrpSpPr>
          <p:cNvPr id="17" name="Group 16">
            <a:extLst>
              <a:ext uri="{FF2B5EF4-FFF2-40B4-BE49-F238E27FC236}">
                <a16:creationId xmlns:a16="http://schemas.microsoft.com/office/drawing/2014/main" id="{81D5360E-3D15-47AF-AB9F-E36E28F8F96A}"/>
              </a:ext>
            </a:extLst>
          </p:cNvPr>
          <p:cNvGrpSpPr/>
          <p:nvPr/>
        </p:nvGrpSpPr>
        <p:grpSpPr>
          <a:xfrm>
            <a:off x="21118" y="0"/>
            <a:ext cx="2305050" cy="1300162"/>
            <a:chOff x="1485900" y="5188743"/>
            <a:chExt cx="2305050" cy="1300162"/>
          </a:xfrm>
        </p:grpSpPr>
        <p:pic>
          <p:nvPicPr>
            <p:cNvPr id="14" name="Picture 13" descr="A close up of a device&#10;&#10;Description automatically generated">
              <a:extLst>
                <a:ext uri="{FF2B5EF4-FFF2-40B4-BE49-F238E27FC236}">
                  <a16:creationId xmlns:a16="http://schemas.microsoft.com/office/drawing/2014/main" id="{52CD414D-4DAB-4696-842A-D465A73C12A9}"/>
                </a:ext>
              </a:extLst>
            </p:cNvPr>
            <p:cNvPicPr>
              <a:picLocks noChangeAspect="1"/>
            </p:cNvPicPr>
            <p:nvPr/>
          </p:nvPicPr>
          <p:blipFill rotWithShape="1">
            <a:blip r:embed="rId2">
              <a:extLst>
                <a:ext uri="{28A0092B-C50C-407E-A947-70E740481C1C}">
                  <a14:useLocalDpi xmlns:a14="http://schemas.microsoft.com/office/drawing/2010/main" val="0"/>
                </a:ext>
              </a:extLst>
            </a:blip>
            <a:srcRect r="675" b="53899"/>
            <a:stretch/>
          </p:blipFill>
          <p:spPr>
            <a:xfrm>
              <a:off x="1485900" y="5311179"/>
              <a:ext cx="1400175" cy="1093391"/>
            </a:xfrm>
            <a:prstGeom prst="rect">
              <a:avLst/>
            </a:prstGeom>
          </p:spPr>
        </p:pic>
        <p:pic>
          <p:nvPicPr>
            <p:cNvPr id="16" name="Picture 15" descr="A close up of a device&#10;&#10;Description automatically generated">
              <a:extLst>
                <a:ext uri="{FF2B5EF4-FFF2-40B4-BE49-F238E27FC236}">
                  <a16:creationId xmlns:a16="http://schemas.microsoft.com/office/drawing/2014/main" id="{B05E29A8-7C14-4910-A4EA-9BAD9A4FFFC8}"/>
                </a:ext>
              </a:extLst>
            </p:cNvPr>
            <p:cNvPicPr>
              <a:picLocks noChangeAspect="1"/>
            </p:cNvPicPr>
            <p:nvPr/>
          </p:nvPicPr>
          <p:blipFill rotWithShape="1">
            <a:blip r:embed="rId2">
              <a:extLst>
                <a:ext uri="{28A0092B-C50C-407E-A947-70E740481C1C}">
                  <a14:useLocalDpi xmlns:a14="http://schemas.microsoft.com/office/drawing/2010/main" val="0"/>
                </a:ext>
              </a:extLst>
            </a:blip>
            <a:srcRect l="17440" t="45181" r="8911"/>
            <a:stretch/>
          </p:blipFill>
          <p:spPr>
            <a:xfrm>
              <a:off x="2752725" y="5188743"/>
              <a:ext cx="1038225" cy="1300162"/>
            </a:xfrm>
            <a:prstGeom prst="rect">
              <a:avLst/>
            </a:prstGeom>
          </p:spPr>
        </p:pic>
      </p:grpSp>
      <p:sp>
        <p:nvSpPr>
          <p:cNvPr id="18" name="Arrow: Bent-Up 17">
            <a:extLst>
              <a:ext uri="{FF2B5EF4-FFF2-40B4-BE49-F238E27FC236}">
                <a16:creationId xmlns:a16="http://schemas.microsoft.com/office/drawing/2014/main" id="{87A5E58E-13C7-4709-BF68-108E2FA8AF1F}"/>
              </a:ext>
            </a:extLst>
          </p:cNvPr>
          <p:cNvSpPr/>
          <p:nvPr/>
        </p:nvSpPr>
        <p:spPr>
          <a:xfrm>
            <a:off x="2392843" y="586731"/>
            <a:ext cx="8702988" cy="245913"/>
          </a:xfrm>
          <a:prstGeom prst="ben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DC4BEB7-E2CA-4022-BD96-35797EABD23A}"/>
              </a:ext>
            </a:extLst>
          </p:cNvPr>
          <p:cNvSpPr/>
          <p:nvPr/>
        </p:nvSpPr>
        <p:spPr>
          <a:xfrm>
            <a:off x="255107" y="42069"/>
            <a:ext cx="2164243" cy="1300162"/>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 name="TextBox 1">
            <a:extLst>
              <a:ext uri="{FF2B5EF4-FFF2-40B4-BE49-F238E27FC236}">
                <a16:creationId xmlns:a16="http://schemas.microsoft.com/office/drawing/2014/main" id="{B09C1109-3BE3-4C95-ABDD-C8DB7F8A4B03}"/>
              </a:ext>
            </a:extLst>
          </p:cNvPr>
          <p:cNvSpPr txBox="1"/>
          <p:nvPr/>
        </p:nvSpPr>
        <p:spPr>
          <a:xfrm>
            <a:off x="680720" y="1705451"/>
            <a:ext cx="10678160" cy="391305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There are many naming schemes for covalent molecular substances, such as names for acids, hydrocarbons and simple binary molecules</a:t>
            </a:r>
          </a:p>
          <a:p>
            <a:pPr marL="342900" indent="-342900">
              <a:lnSpc>
                <a:spcPct val="150000"/>
              </a:lnSpc>
              <a:buFont typeface="Arial" panose="020B0604020202020204" pitchFamily="34" charset="0"/>
              <a:buChar char="•"/>
            </a:pPr>
            <a:r>
              <a:rPr lang="en-US" sz="2400" dirty="0"/>
              <a:t>You will need to learn the names of common substances from appendix 2</a:t>
            </a:r>
          </a:p>
          <a:p>
            <a:pPr marL="342900" indent="-342900">
              <a:lnSpc>
                <a:spcPct val="150000"/>
              </a:lnSpc>
              <a:buFont typeface="Arial" panose="020B0604020202020204" pitchFamily="34" charset="0"/>
              <a:buChar char="•"/>
            </a:pPr>
            <a:r>
              <a:rPr lang="en-US" sz="2400" dirty="0"/>
              <a:t>You will learn about naming schemes for hydrocarbons when we start Organic Chemistry</a:t>
            </a:r>
          </a:p>
          <a:p>
            <a:pPr marL="342900" indent="-342900">
              <a:lnSpc>
                <a:spcPct val="150000"/>
              </a:lnSpc>
              <a:buFont typeface="Arial" panose="020B0604020202020204" pitchFamily="34" charset="0"/>
              <a:buChar char="•"/>
            </a:pPr>
            <a:r>
              <a:rPr lang="en-US" sz="2400" dirty="0"/>
              <a:t>Going to now go through the steps for naming simple binary covalent molecules (molecules with only two types of atoms)</a:t>
            </a:r>
            <a:endParaRPr lang="en-AU" sz="2400" dirty="0"/>
          </a:p>
        </p:txBody>
      </p:sp>
    </p:spTree>
    <p:extLst>
      <p:ext uri="{BB962C8B-B14F-4D97-AF65-F5344CB8AC3E}">
        <p14:creationId xmlns:p14="http://schemas.microsoft.com/office/powerpoint/2010/main" val="1471954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682</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Alison Barnes</cp:lastModifiedBy>
  <cp:revision>16</cp:revision>
  <dcterms:created xsi:type="dcterms:W3CDTF">2020-03-31T11:32:19Z</dcterms:created>
  <dcterms:modified xsi:type="dcterms:W3CDTF">2021-03-21T08:17:06Z</dcterms:modified>
</cp:coreProperties>
</file>