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kMGfR8fUbeXowH9vxCf/sGFDx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jpg"/><Relationship Id="rId5"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A close up of a fish&#10;&#10;Description automatically generated" id="84" name="Google Shape;84;p1"/>
          <p:cNvPicPr preferRelativeResize="0"/>
          <p:nvPr/>
        </p:nvPicPr>
        <p:blipFill rotWithShape="1">
          <a:blip r:embed="rId3">
            <a:alphaModFix/>
          </a:blip>
          <a:srcRect b="3434" l="0" r="0" t="0"/>
          <a:stretch/>
        </p:blipFill>
        <p:spPr>
          <a:xfrm>
            <a:off x="20" y="10"/>
            <a:ext cx="12191980" cy="6857990"/>
          </a:xfrm>
          <a:prstGeom prst="rect">
            <a:avLst/>
          </a:prstGeom>
          <a:noFill/>
          <a:ln>
            <a:noFill/>
          </a:ln>
        </p:spPr>
      </p:pic>
      <p:sp>
        <p:nvSpPr>
          <p:cNvPr id="85" name="Google Shape;85;p1"/>
          <p:cNvSpPr/>
          <p:nvPr/>
        </p:nvSpPr>
        <p:spPr>
          <a:xfrm>
            <a:off x="7488621" y="2277613"/>
            <a:ext cx="4703379" cy="4580387"/>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86" name="Google Shape;86;p1"/>
          <p:cNvSpPr txBox="1"/>
          <p:nvPr/>
        </p:nvSpPr>
        <p:spPr>
          <a:xfrm>
            <a:off x="8022021" y="3231931"/>
            <a:ext cx="3852041" cy="1834056"/>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0" i="0" lang="en-US" sz="4000" u="none" cap="none" strike="noStrike">
                <a:solidFill>
                  <a:schemeClr val="dk1"/>
                </a:solidFill>
                <a:latin typeface="Calibri"/>
                <a:ea typeface="Calibri"/>
                <a:cs typeface="Calibri"/>
                <a:sym typeface="Calibri"/>
              </a:rPr>
              <a:t>Covalent network </a:t>
            </a:r>
            <a:endParaRPr b="0" i="0" sz="4000" u="none" cap="none" strike="noStrike">
              <a:solidFill>
                <a:schemeClr val="dk1"/>
              </a:solidFill>
              <a:latin typeface="Calibri"/>
              <a:ea typeface="Calibri"/>
              <a:cs typeface="Calibri"/>
              <a:sym typeface="Calibri"/>
            </a:endParaRPr>
          </a:p>
        </p:txBody>
      </p:sp>
      <p:sp>
        <p:nvSpPr>
          <p:cNvPr id="87" name="Google Shape;87;p1"/>
          <p:cNvSpPr/>
          <p:nvPr>
            <p:ph idx="12" type="sldNum"/>
          </p:nvPr>
        </p:nvSpPr>
        <p:spPr>
          <a:xfrm>
            <a:off x="9765161" y="2640943"/>
            <a:ext cx="365760" cy="365125"/>
          </a:xfrm>
          <a:prstGeom prst="ellipse">
            <a:avLst/>
          </a:prstGeom>
          <a:solidFill>
            <a:schemeClr val="lt1">
              <a:alpha val="29803"/>
            </a:schemeClr>
          </a:solidFill>
          <a:ln cap="flat" cmpd="sng" w="9525">
            <a:solidFill>
              <a:srgbClr val="3F3F3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fld id="{00000000-1234-1234-1234-123412341234}" type="slidenum">
              <a:rPr lang="en-US"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cxnSp>
        <p:nvCxnSpPr>
          <p:cNvPr id="88" name="Google Shape;88;p1"/>
          <p:cNvCxnSpPr/>
          <p:nvPr/>
        </p:nvCxnSpPr>
        <p:spPr>
          <a:xfrm>
            <a:off x="9480331" y="5123793"/>
            <a:ext cx="935420" cy="0"/>
          </a:xfrm>
          <a:prstGeom prst="straightConnector1">
            <a:avLst/>
          </a:prstGeom>
          <a:noFill/>
          <a:ln cap="sq" cmpd="sng" w="25400">
            <a:solidFill>
              <a:srgbClr val="262626"/>
            </a:solidFill>
            <a:prstDash val="solid"/>
            <a:bevel/>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80" name="Google Shape;180;p10"/>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81" name="Google Shape;181;p10"/>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2" name="Google Shape;182;p10"/>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3" name="Google Shape;183;p10"/>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Summary so far</a:t>
            </a:r>
            <a:endParaRPr/>
          </a:p>
        </p:txBody>
      </p:sp>
      <p:pic>
        <p:nvPicPr>
          <p:cNvPr descr="A screenshot of a cell phone&#10;&#10;Description automatically generated" id="184" name="Google Shape;184;p10"/>
          <p:cNvPicPr preferRelativeResize="0"/>
          <p:nvPr/>
        </p:nvPicPr>
        <p:blipFill rotWithShape="1">
          <a:blip r:embed="rId4">
            <a:alphaModFix/>
          </a:blip>
          <a:srcRect b="0" l="0" r="0" t="0"/>
          <a:stretch/>
        </p:blipFill>
        <p:spPr>
          <a:xfrm>
            <a:off x="3438335" y="1610137"/>
            <a:ext cx="4477132" cy="482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90" name="Google Shape;190;p11"/>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91" name="Google Shape;191;p11"/>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2" name="Google Shape;192;p11"/>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3" name="Google Shape;193;p11"/>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Fullerenes</a:t>
            </a:r>
            <a:endParaRPr b="0" i="0" sz="3600" u="none" cap="none" strike="noStrike">
              <a:solidFill>
                <a:srgbClr val="000000"/>
              </a:solidFill>
              <a:latin typeface="Calibri"/>
              <a:ea typeface="Calibri"/>
              <a:cs typeface="Calibri"/>
              <a:sym typeface="Calibri"/>
            </a:endParaRPr>
          </a:p>
        </p:txBody>
      </p:sp>
      <p:sp>
        <p:nvSpPr>
          <p:cNvPr id="194" name="Google Shape;194;p11"/>
          <p:cNvSpPr txBox="1"/>
          <p:nvPr/>
        </p:nvSpPr>
        <p:spPr>
          <a:xfrm>
            <a:off x="207811" y="1605959"/>
            <a:ext cx="8315325" cy="39130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Fullerenes are a recently discovered allotrope of carbon</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Two basic types of fullerenes:</a:t>
            </a:r>
            <a:endParaRPr/>
          </a:p>
          <a:p>
            <a:pPr indent="-342900" lvl="2" marL="12573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Cage structures - for example Buckminsterfullerene, C</a:t>
            </a:r>
            <a:r>
              <a:rPr b="0" baseline="-25000" i="0" lang="en-US" sz="2400" u="none" cap="none" strike="noStrike">
                <a:solidFill>
                  <a:schemeClr val="dk1"/>
                </a:solidFill>
                <a:latin typeface="Calibri"/>
                <a:ea typeface="Calibri"/>
                <a:cs typeface="Calibri"/>
                <a:sym typeface="Calibri"/>
              </a:rPr>
              <a:t>60</a:t>
            </a:r>
            <a:r>
              <a:rPr b="0" i="0" lang="en-US" sz="2400" u="none" cap="none" strike="noStrike">
                <a:solidFill>
                  <a:schemeClr val="dk1"/>
                </a:solidFill>
                <a:latin typeface="Calibri"/>
                <a:ea typeface="Calibri"/>
                <a:cs typeface="Calibri"/>
                <a:sym typeface="Calibri"/>
              </a:rPr>
              <a:t> (also referred to as a ‘buckyball’) as well as larger C</a:t>
            </a:r>
            <a:r>
              <a:rPr b="0" baseline="-25000" i="0" lang="en-US" sz="2400" u="none" cap="none" strike="noStrike">
                <a:solidFill>
                  <a:schemeClr val="dk1"/>
                </a:solidFill>
                <a:latin typeface="Calibri"/>
                <a:ea typeface="Calibri"/>
                <a:cs typeface="Calibri"/>
                <a:sym typeface="Calibri"/>
              </a:rPr>
              <a:t>70</a:t>
            </a:r>
            <a:r>
              <a:rPr b="0" i="0" lang="en-US" sz="2400" u="none" cap="none" strike="noStrike">
                <a:solidFill>
                  <a:schemeClr val="dk1"/>
                </a:solidFill>
                <a:latin typeface="Calibri"/>
                <a:ea typeface="Calibri"/>
                <a:cs typeface="Calibri"/>
                <a:sym typeface="Calibri"/>
              </a:rPr>
              <a:t>, C</a:t>
            </a:r>
            <a:r>
              <a:rPr b="0" baseline="-25000" i="0" lang="en-US" sz="2400" u="none" cap="none" strike="noStrike">
                <a:solidFill>
                  <a:schemeClr val="dk1"/>
                </a:solidFill>
                <a:latin typeface="Calibri"/>
                <a:ea typeface="Calibri"/>
                <a:cs typeface="Calibri"/>
                <a:sym typeface="Calibri"/>
              </a:rPr>
              <a:t>80</a:t>
            </a:r>
            <a:r>
              <a:rPr b="0" i="0" lang="en-US" sz="2400" u="none" cap="none" strike="noStrike">
                <a:solidFill>
                  <a:schemeClr val="dk1"/>
                </a:solidFill>
                <a:latin typeface="Calibri"/>
                <a:ea typeface="Calibri"/>
                <a:cs typeface="Calibri"/>
                <a:sym typeface="Calibri"/>
              </a:rPr>
              <a:t> and bigger cages</a:t>
            </a:r>
            <a:endParaRPr/>
          </a:p>
          <a:p>
            <a:pPr indent="-342900" lvl="2" marL="12573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Tube structures – for example carbon nanotubes (CNTs) and multi-walled nanotubes (MWNTs)</a:t>
            </a:r>
            <a:endParaRPr b="0" i="0" sz="2400" u="none" cap="none" strike="noStrike">
              <a:solidFill>
                <a:schemeClr val="dk1"/>
              </a:solidFill>
              <a:latin typeface="Calibri"/>
              <a:ea typeface="Calibri"/>
              <a:cs typeface="Calibri"/>
              <a:sym typeface="Calibri"/>
            </a:endParaRPr>
          </a:p>
        </p:txBody>
      </p:sp>
      <p:pic>
        <p:nvPicPr>
          <p:cNvPr descr="Image result for buckyball" id="195" name="Google Shape;195;p11"/>
          <p:cNvPicPr preferRelativeResize="0"/>
          <p:nvPr/>
        </p:nvPicPr>
        <p:blipFill rotWithShape="1">
          <a:blip r:embed="rId4">
            <a:alphaModFix/>
          </a:blip>
          <a:srcRect b="0" l="0" r="0" t="0"/>
          <a:stretch/>
        </p:blipFill>
        <p:spPr>
          <a:xfrm>
            <a:off x="9069456" y="1790423"/>
            <a:ext cx="2143125" cy="2143125"/>
          </a:xfrm>
          <a:prstGeom prst="rect">
            <a:avLst/>
          </a:prstGeom>
          <a:noFill/>
          <a:ln>
            <a:noFill/>
          </a:ln>
        </p:spPr>
      </p:pic>
      <p:pic>
        <p:nvPicPr>
          <p:cNvPr descr="A picture containing metalware&#10;&#10;Description automatically generated" id="196" name="Google Shape;196;p11"/>
          <p:cNvPicPr preferRelativeResize="0"/>
          <p:nvPr/>
        </p:nvPicPr>
        <p:blipFill rotWithShape="1">
          <a:blip r:embed="rId5">
            <a:alphaModFix/>
          </a:blip>
          <a:srcRect b="0" l="0" r="0" t="0"/>
          <a:stretch/>
        </p:blipFill>
        <p:spPr>
          <a:xfrm>
            <a:off x="9069456" y="4073386"/>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02" name="Google Shape;202;p12"/>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03" name="Google Shape;203;p12"/>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4" name="Google Shape;204;p12"/>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5" name="Google Shape;205;p12"/>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Fullerenes – cages</a:t>
            </a:r>
            <a:endParaRPr b="0" i="0" sz="3600" u="none" cap="none" strike="noStrike">
              <a:solidFill>
                <a:srgbClr val="000000"/>
              </a:solidFill>
              <a:latin typeface="Calibri"/>
              <a:ea typeface="Calibri"/>
              <a:cs typeface="Calibri"/>
              <a:sym typeface="Calibri"/>
            </a:endParaRPr>
          </a:p>
        </p:txBody>
      </p:sp>
      <p:sp>
        <p:nvSpPr>
          <p:cNvPr id="206" name="Google Shape;206;p12"/>
          <p:cNvSpPr txBox="1"/>
          <p:nvPr/>
        </p:nvSpPr>
        <p:spPr>
          <a:xfrm>
            <a:off x="121754" y="1610137"/>
            <a:ext cx="8039100" cy="39130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first fullerene discovered was the </a:t>
            </a:r>
            <a:r>
              <a:rPr b="0" i="0" lang="en-US" sz="2400" u="none" cap="none" strike="noStrike">
                <a:solidFill>
                  <a:schemeClr val="accent1"/>
                </a:solidFill>
                <a:latin typeface="Calibri"/>
                <a:ea typeface="Calibri"/>
                <a:cs typeface="Calibri"/>
                <a:sym typeface="Calibri"/>
              </a:rPr>
              <a:t>buckminsterfullerene, C</a:t>
            </a:r>
            <a:r>
              <a:rPr b="0" baseline="-25000" i="0" lang="en-US" sz="2400" u="none" cap="none" strike="noStrike">
                <a:solidFill>
                  <a:schemeClr val="accent1"/>
                </a:solidFill>
                <a:latin typeface="Calibri"/>
                <a:ea typeface="Calibri"/>
                <a:cs typeface="Calibri"/>
                <a:sym typeface="Calibri"/>
              </a:rPr>
              <a:t>60</a:t>
            </a:r>
            <a:r>
              <a:rPr b="0" i="0" lang="en-US" sz="2400" u="none" cap="none" strike="noStrike">
                <a:solidFill>
                  <a:schemeClr val="dk1"/>
                </a:solidFill>
                <a:latin typeface="Calibri"/>
                <a:ea typeface="Calibri"/>
                <a:cs typeface="Calibri"/>
                <a:sym typeface="Calibri"/>
              </a:rPr>
              <a:t>, commonly called the ‘</a:t>
            </a:r>
            <a:r>
              <a:rPr b="0" i="0" lang="en-US" sz="2400" u="none" cap="none" strike="noStrike">
                <a:solidFill>
                  <a:schemeClr val="accent1"/>
                </a:solidFill>
                <a:latin typeface="Calibri"/>
                <a:ea typeface="Calibri"/>
                <a:cs typeface="Calibri"/>
                <a:sym typeface="Calibri"/>
              </a:rPr>
              <a:t>buckyball</a:t>
            </a:r>
            <a:r>
              <a:rPr b="0" i="0" lang="en-US" sz="2400" u="none" cap="none" strike="noStrike">
                <a:solidFill>
                  <a:schemeClr val="dk1"/>
                </a:solidFill>
                <a:latin typeface="Calibri"/>
                <a:ea typeface="Calibri"/>
                <a:cs typeface="Calibri"/>
                <a:sym typeface="Calibri"/>
              </a:rPr>
              <a:t>’</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was discovered in 1985</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Buckyballs contain 60 covalently bonded carbon            atoms, arranged in a cage structure</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buckyball cage structure has </a:t>
            </a:r>
            <a:r>
              <a:rPr b="0" i="0" lang="en-US" sz="2400" u="none" cap="none" strike="noStrike">
                <a:solidFill>
                  <a:schemeClr val="accent1"/>
                </a:solidFill>
                <a:latin typeface="Calibri"/>
                <a:ea typeface="Calibri"/>
                <a:cs typeface="Calibri"/>
                <a:sym typeface="Calibri"/>
              </a:rPr>
              <a:t>12 pentagons and 20 hexagons</a:t>
            </a:r>
            <a:r>
              <a:rPr b="0" i="0" lang="en-US" sz="2400" u="none" cap="none" strike="noStrike">
                <a:solidFill>
                  <a:schemeClr val="dk1"/>
                </a:solidFill>
                <a:latin typeface="Calibri"/>
                <a:ea typeface="Calibri"/>
                <a:cs typeface="Calibri"/>
                <a:sym typeface="Calibri"/>
              </a:rPr>
              <a:t>, it resembles a soccer ball</a:t>
            </a:r>
            <a:endParaRPr b="0" i="0" sz="2400" u="none" cap="none" strike="noStrike">
              <a:solidFill>
                <a:schemeClr val="dk1"/>
              </a:solidFill>
              <a:latin typeface="Calibri"/>
              <a:ea typeface="Calibri"/>
              <a:cs typeface="Calibri"/>
              <a:sym typeface="Calibri"/>
            </a:endParaRPr>
          </a:p>
        </p:txBody>
      </p:sp>
      <p:pic>
        <p:nvPicPr>
          <p:cNvPr descr="A close up of a necklace&#10;&#10;Description automatically generated" id="207" name="Google Shape;207;p12"/>
          <p:cNvPicPr preferRelativeResize="0"/>
          <p:nvPr/>
        </p:nvPicPr>
        <p:blipFill rotWithShape="1">
          <a:blip r:embed="rId4">
            <a:alphaModFix/>
          </a:blip>
          <a:srcRect b="0" l="0" r="0" t="0"/>
          <a:stretch/>
        </p:blipFill>
        <p:spPr>
          <a:xfrm>
            <a:off x="7254378" y="2214116"/>
            <a:ext cx="4937622" cy="270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13" name="Google Shape;213;p13"/>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14" name="Google Shape;214;p13"/>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5" name="Google Shape;215;p13"/>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6" name="Google Shape;216;p13"/>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Fullerenes – cages</a:t>
            </a:r>
            <a:endParaRPr b="0" i="0" sz="3600" u="none" cap="none" strike="noStrike">
              <a:solidFill>
                <a:srgbClr val="000000"/>
              </a:solidFill>
              <a:latin typeface="Calibri"/>
              <a:ea typeface="Calibri"/>
              <a:cs typeface="Calibri"/>
              <a:sym typeface="Calibri"/>
            </a:endParaRPr>
          </a:p>
        </p:txBody>
      </p:sp>
      <p:sp>
        <p:nvSpPr>
          <p:cNvPr id="217" name="Google Shape;217;p13"/>
          <p:cNvSpPr txBox="1"/>
          <p:nvPr/>
        </p:nvSpPr>
        <p:spPr>
          <a:xfrm>
            <a:off x="121754" y="1610137"/>
            <a:ext cx="8039100"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Since 1985, other fullerenes with cage structures have been identified, including C</a:t>
            </a:r>
            <a:r>
              <a:rPr b="0" baseline="-25000" i="0" lang="en-US" sz="2400" u="none" cap="none" strike="noStrike">
                <a:solidFill>
                  <a:schemeClr val="dk1"/>
                </a:solidFill>
                <a:latin typeface="Calibri"/>
                <a:ea typeface="Calibri"/>
                <a:cs typeface="Calibri"/>
                <a:sym typeface="Calibri"/>
              </a:rPr>
              <a:t>70</a:t>
            </a:r>
            <a:r>
              <a:rPr b="0" i="0" lang="en-US" sz="2400" u="none" cap="none" strike="noStrike">
                <a:solidFill>
                  <a:schemeClr val="dk1"/>
                </a:solidFill>
                <a:latin typeface="Calibri"/>
                <a:ea typeface="Calibri"/>
                <a:cs typeface="Calibri"/>
                <a:sym typeface="Calibri"/>
              </a:rPr>
              <a:t> and C</a:t>
            </a:r>
            <a:r>
              <a:rPr b="0" baseline="-25000" i="0" lang="en-US" sz="2400" u="none" cap="none" strike="noStrike">
                <a:solidFill>
                  <a:schemeClr val="dk1"/>
                </a:solidFill>
                <a:latin typeface="Calibri"/>
                <a:ea typeface="Calibri"/>
                <a:cs typeface="Calibri"/>
                <a:sym typeface="Calibri"/>
              </a:rPr>
              <a:t>80</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Buckyballs (C</a:t>
            </a:r>
            <a:r>
              <a:rPr b="0" baseline="-25000" i="0" lang="en-US" sz="2400" u="none" cap="none" strike="noStrike">
                <a:solidFill>
                  <a:schemeClr val="dk1"/>
                </a:solidFill>
                <a:latin typeface="Calibri"/>
                <a:ea typeface="Calibri"/>
                <a:cs typeface="Calibri"/>
                <a:sym typeface="Calibri"/>
              </a:rPr>
              <a:t>60</a:t>
            </a:r>
            <a:r>
              <a:rPr b="0" i="0" lang="en-US" sz="2400" u="none" cap="none" strike="noStrike">
                <a:solidFill>
                  <a:schemeClr val="dk1"/>
                </a:solidFill>
                <a:latin typeface="Calibri"/>
                <a:ea typeface="Calibri"/>
                <a:cs typeface="Calibri"/>
                <a:sym typeface="Calibri"/>
              </a:rPr>
              <a:t>) can be found naturally occurring in soot</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Buckyballs are a soft powdery material (typically black or brownish in colour) as between each molecule (one molecule = one cage) are only weak van der Waals interactions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the pure form buckyballs are semiconductors</a:t>
            </a:r>
            <a:endParaRPr/>
          </a:p>
        </p:txBody>
      </p:sp>
      <p:pic>
        <p:nvPicPr>
          <p:cNvPr id="218" name="Google Shape;218;p13"/>
          <p:cNvPicPr preferRelativeResize="0"/>
          <p:nvPr/>
        </p:nvPicPr>
        <p:blipFill rotWithShape="1">
          <a:blip r:embed="rId4">
            <a:alphaModFix/>
          </a:blip>
          <a:srcRect b="0" l="45440" r="0" t="0"/>
          <a:stretch/>
        </p:blipFill>
        <p:spPr>
          <a:xfrm>
            <a:off x="7943850" y="2264199"/>
            <a:ext cx="3409950" cy="3338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24" name="Google Shape;224;p14"/>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25" name="Google Shape;225;p14"/>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6" name="Google Shape;226;p14"/>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7" name="Google Shape;227;p14"/>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Fullerenes – tubes</a:t>
            </a:r>
            <a:endParaRPr b="0" i="0" sz="3600" u="none" cap="none" strike="noStrike">
              <a:solidFill>
                <a:srgbClr val="000000"/>
              </a:solidFill>
              <a:latin typeface="Calibri"/>
              <a:ea typeface="Calibri"/>
              <a:cs typeface="Calibri"/>
              <a:sym typeface="Calibri"/>
            </a:endParaRPr>
          </a:p>
        </p:txBody>
      </p:sp>
      <p:sp>
        <p:nvSpPr>
          <p:cNvPr id="228" name="Google Shape;228;p14"/>
          <p:cNvSpPr txBox="1"/>
          <p:nvPr/>
        </p:nvSpPr>
        <p:spPr>
          <a:xfrm>
            <a:off x="121754" y="1610137"/>
            <a:ext cx="11422546" cy="169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Another type of fullerene are tube structures such as carbon nanotubes (CNTs) and multi-walled nanotubes (MWNTs)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CNTs can be visualized as a sheet of graphene rolled in to a cylinder</a:t>
            </a:r>
            <a:endParaRPr/>
          </a:p>
        </p:txBody>
      </p:sp>
      <p:pic>
        <p:nvPicPr>
          <p:cNvPr id="229" name="Google Shape;229;p14"/>
          <p:cNvPicPr preferRelativeResize="0"/>
          <p:nvPr/>
        </p:nvPicPr>
        <p:blipFill rotWithShape="1">
          <a:blip r:embed="rId4">
            <a:alphaModFix/>
          </a:blip>
          <a:srcRect b="0" l="0" r="0" t="0"/>
          <a:stretch/>
        </p:blipFill>
        <p:spPr>
          <a:xfrm>
            <a:off x="2419351" y="3748309"/>
            <a:ext cx="6191249" cy="21669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35" name="Google Shape;235;p15"/>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36" name="Google Shape;236;p15"/>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7" name="Google Shape;237;p15"/>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8" name="Google Shape;238;p15"/>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Fullerenes – tubes</a:t>
            </a:r>
            <a:endParaRPr b="0" i="0" sz="3600" u="none" cap="none" strike="noStrike">
              <a:solidFill>
                <a:srgbClr val="000000"/>
              </a:solidFill>
              <a:latin typeface="Calibri"/>
              <a:ea typeface="Calibri"/>
              <a:cs typeface="Calibri"/>
              <a:sym typeface="Calibri"/>
            </a:endParaRPr>
          </a:p>
        </p:txBody>
      </p:sp>
      <p:sp>
        <p:nvSpPr>
          <p:cNvPr id="239" name="Google Shape;239;p15"/>
          <p:cNvSpPr txBox="1"/>
          <p:nvPr/>
        </p:nvSpPr>
        <p:spPr>
          <a:xfrm>
            <a:off x="0" y="1610137"/>
            <a:ext cx="7948820"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Along the length of the tube carbon atoms are covalently bonded into interlocking hexagonal arrangement</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two ends can be open or capped in a C</a:t>
            </a:r>
            <a:r>
              <a:rPr b="0" baseline="-25000" i="0" lang="en-US" sz="2400" u="none" cap="none" strike="noStrike">
                <a:solidFill>
                  <a:schemeClr val="dk1"/>
                </a:solidFill>
                <a:latin typeface="Calibri"/>
                <a:ea typeface="Calibri"/>
                <a:cs typeface="Calibri"/>
                <a:sym typeface="Calibri"/>
              </a:rPr>
              <a:t>60</a:t>
            </a:r>
            <a:r>
              <a:rPr b="0" i="0" lang="en-US" sz="2400" u="none" cap="none" strike="noStrike">
                <a:solidFill>
                  <a:schemeClr val="dk1"/>
                </a:solidFill>
                <a:latin typeface="Calibri"/>
                <a:ea typeface="Calibri"/>
                <a:cs typeface="Calibri"/>
                <a:sym typeface="Calibri"/>
              </a:rPr>
              <a:t> arrangement</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CNTs have a diameter of around 1 nm (1 x 10</a:t>
            </a:r>
            <a:r>
              <a:rPr b="0" baseline="30000" i="0" lang="en-US" sz="2400" u="none" cap="none" strike="noStrike">
                <a:solidFill>
                  <a:schemeClr val="dk1"/>
                </a:solidFill>
                <a:latin typeface="Calibri"/>
                <a:ea typeface="Calibri"/>
                <a:cs typeface="Calibri"/>
                <a:sym typeface="Calibri"/>
              </a:rPr>
              <a:t>-9</a:t>
            </a:r>
            <a:r>
              <a:rPr b="0" i="0" lang="en-US" sz="2400" u="none" cap="none" strike="noStrike">
                <a:solidFill>
                  <a:schemeClr val="dk1"/>
                </a:solidFill>
                <a:latin typeface="Calibri"/>
                <a:ea typeface="Calibri"/>
                <a:cs typeface="Calibri"/>
                <a:sym typeface="Calibri"/>
              </a:rPr>
              <a:t> m) and lengths of up to micrometers (1 x 10</a:t>
            </a:r>
            <a:r>
              <a:rPr b="0" baseline="30000" i="0" lang="en-US" sz="2400" u="none" cap="none" strike="noStrike">
                <a:solidFill>
                  <a:schemeClr val="dk1"/>
                </a:solidFill>
                <a:latin typeface="Calibri"/>
                <a:ea typeface="Calibri"/>
                <a:cs typeface="Calibri"/>
                <a:sym typeface="Calibri"/>
              </a:rPr>
              <a:t>-6</a:t>
            </a:r>
            <a:r>
              <a:rPr b="0" i="0" lang="en-US" sz="2400" u="none" cap="none" strike="noStrike">
                <a:solidFill>
                  <a:schemeClr val="dk1"/>
                </a:solidFill>
                <a:latin typeface="Calibri"/>
                <a:ea typeface="Calibri"/>
                <a:cs typeface="Calibri"/>
                <a:sym typeface="Calibri"/>
              </a:rPr>
              <a:t> m). Although in theory their length could be limitless and depends on how they were made.</a:t>
            </a:r>
            <a:endParaRPr/>
          </a:p>
          <a:p>
            <a:pPr indent="-190500" lvl="0" marL="342900" marR="0" rtl="0" algn="l">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40" name="Google Shape;240;p15"/>
          <p:cNvPicPr preferRelativeResize="0"/>
          <p:nvPr/>
        </p:nvPicPr>
        <p:blipFill rotWithShape="1">
          <a:blip r:embed="rId4">
            <a:alphaModFix/>
          </a:blip>
          <a:srcRect b="0" l="0" r="0" t="0"/>
          <a:stretch/>
        </p:blipFill>
        <p:spPr>
          <a:xfrm>
            <a:off x="8235362" y="1610137"/>
            <a:ext cx="3646075" cy="47105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46" name="Google Shape;246;p16"/>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47" name="Google Shape;247;p16"/>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8" name="Google Shape;248;p16"/>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9" name="Google Shape;249;p16"/>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Fullerenes – tubes</a:t>
            </a:r>
            <a:endParaRPr b="0" i="0" sz="3600" u="none" cap="none" strike="noStrike">
              <a:solidFill>
                <a:srgbClr val="000000"/>
              </a:solidFill>
              <a:latin typeface="Calibri"/>
              <a:ea typeface="Calibri"/>
              <a:cs typeface="Calibri"/>
              <a:sym typeface="Calibri"/>
            </a:endParaRPr>
          </a:p>
        </p:txBody>
      </p:sp>
      <p:sp>
        <p:nvSpPr>
          <p:cNvPr id="250" name="Google Shape;250;p16"/>
          <p:cNvSpPr txBox="1"/>
          <p:nvPr/>
        </p:nvSpPr>
        <p:spPr>
          <a:xfrm>
            <a:off x="212035" y="1459394"/>
            <a:ext cx="11287125" cy="44670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Properties of CNTs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Individual CNT have great strength and flexibility – due to each atom being covalently bonded to its neighbouring atoms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CNTs when compared to steel of the same dimensions are much stronger and lighter.  CNTs have a </a:t>
            </a:r>
            <a:r>
              <a:rPr b="0" i="0" lang="en-US" sz="2400" u="none" cap="none" strike="noStrike">
                <a:solidFill>
                  <a:schemeClr val="accent1"/>
                </a:solidFill>
                <a:latin typeface="Calibri"/>
                <a:ea typeface="Calibri"/>
                <a:cs typeface="Calibri"/>
                <a:sym typeface="Calibri"/>
              </a:rPr>
              <a:t>tensile strength </a:t>
            </a:r>
            <a:r>
              <a:rPr b="0" i="0" lang="en-US" sz="2400" u="none" cap="none" strike="noStrike">
                <a:solidFill>
                  <a:schemeClr val="dk1"/>
                </a:solidFill>
                <a:latin typeface="Calibri"/>
                <a:ea typeface="Calibri"/>
                <a:cs typeface="Calibri"/>
                <a:sym typeface="Calibri"/>
              </a:rPr>
              <a:t>100 times that of steel and a density about a quarter. </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potential to create super strong lightweight structures using CNTs receive a lot of attention from engineers and researchers around the world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56" name="Google Shape;256;p17"/>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57" name="Google Shape;257;p17"/>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58" name="Google Shape;258;p17"/>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59" name="Google Shape;259;p17"/>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Fullerenes – tubes</a:t>
            </a:r>
            <a:endParaRPr b="0" i="0" sz="3600" u="none" cap="none" strike="noStrike">
              <a:solidFill>
                <a:srgbClr val="000000"/>
              </a:solidFill>
              <a:latin typeface="Calibri"/>
              <a:ea typeface="Calibri"/>
              <a:cs typeface="Calibri"/>
              <a:sym typeface="Calibri"/>
            </a:endParaRPr>
          </a:p>
        </p:txBody>
      </p:sp>
      <p:sp>
        <p:nvSpPr>
          <p:cNvPr id="260" name="Google Shape;260;p17"/>
          <p:cNvSpPr txBox="1"/>
          <p:nvPr/>
        </p:nvSpPr>
        <p:spPr>
          <a:xfrm>
            <a:off x="212035" y="1282948"/>
            <a:ext cx="11287125" cy="55750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Properties of CNTs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CNTs have unusual electrical properties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Depending on their diameter and symmetry they can be semiconductors or excellent conductors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Individual CNTs can carry current densities 1000 times greater than metals like copper and silver</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CNTs can conduct current down the tube length producing almost no heat</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Potential applications include globe filaments and efficient power transmission to electronic semiconductor devices (e.g. transitors, diode, and computing applications)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66" name="Google Shape;266;p18"/>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67" name="Google Shape;267;p18"/>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8" name="Google Shape;268;p18"/>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9" name="Google Shape;269;p18"/>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Fullerenes – applications</a:t>
            </a:r>
            <a:endParaRPr b="0" i="0" sz="3600" u="none" cap="none" strike="noStrike">
              <a:solidFill>
                <a:srgbClr val="000000"/>
              </a:solidFill>
              <a:latin typeface="Calibri"/>
              <a:ea typeface="Calibri"/>
              <a:cs typeface="Calibri"/>
              <a:sym typeface="Calibri"/>
            </a:endParaRPr>
          </a:p>
        </p:txBody>
      </p:sp>
      <p:sp>
        <p:nvSpPr>
          <p:cNvPr id="270" name="Google Shape;270;p18"/>
          <p:cNvSpPr txBox="1"/>
          <p:nvPr/>
        </p:nvSpPr>
        <p:spPr>
          <a:xfrm>
            <a:off x="114301" y="1700020"/>
            <a:ext cx="9258300"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Fullerenes and their potential applications have generated a lot of interest due to their unique mechanical, optical and electrical properties.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Fullerenes can act as molecular containers, bind to surfaces and have things bind to their surface. Together with their extremely large surface area, giving researchers huge flexibility in terms of applications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study and potential applications of fullerenes makes up a large part of Nanotechnology</a:t>
            </a:r>
            <a:endParaRPr b="0" i="0" sz="2400" u="none" cap="none" strike="noStrike">
              <a:solidFill>
                <a:schemeClr val="dk1"/>
              </a:solidFill>
              <a:latin typeface="Calibri"/>
              <a:ea typeface="Calibri"/>
              <a:cs typeface="Calibri"/>
              <a:sym typeface="Calibri"/>
            </a:endParaRPr>
          </a:p>
        </p:txBody>
      </p:sp>
      <p:pic>
        <p:nvPicPr>
          <p:cNvPr descr="Image result for fullerenes" id="271" name="Google Shape;271;p18"/>
          <p:cNvPicPr preferRelativeResize="0"/>
          <p:nvPr/>
        </p:nvPicPr>
        <p:blipFill rotWithShape="1">
          <a:blip r:embed="rId4">
            <a:alphaModFix/>
          </a:blip>
          <a:srcRect b="0" l="0" r="0" t="0"/>
          <a:stretch/>
        </p:blipFill>
        <p:spPr>
          <a:xfrm>
            <a:off x="9591675" y="1953070"/>
            <a:ext cx="2266950" cy="201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94" name="Google Shape;94;p2"/>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95" name="Google Shape;95;p2"/>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6" name="Google Shape;96;p2"/>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7" name="Google Shape;97;p2"/>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Covalent network</a:t>
            </a:r>
            <a:endParaRPr b="0" i="0" sz="3600" u="none" cap="none" strike="noStrike">
              <a:solidFill>
                <a:srgbClr val="000000"/>
              </a:solidFill>
              <a:latin typeface="Calibri"/>
              <a:ea typeface="Calibri"/>
              <a:cs typeface="Calibri"/>
              <a:sym typeface="Calibri"/>
            </a:endParaRPr>
          </a:p>
        </p:txBody>
      </p:sp>
      <p:sp>
        <p:nvSpPr>
          <p:cNvPr id="98" name="Google Shape;98;p2"/>
          <p:cNvSpPr txBox="1"/>
          <p:nvPr/>
        </p:nvSpPr>
        <p:spPr>
          <a:xfrm>
            <a:off x="599440" y="1443946"/>
            <a:ext cx="10678160" cy="225106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Common substances that form covalent network structures include boron (B), carbon (C), silicon (Si), silicon dioxide (SiO</a:t>
            </a:r>
            <a:r>
              <a:rPr b="0" baseline="-25000" i="0" lang="en-US" sz="2400" u="none" cap="none" strike="noStrike">
                <a:solidFill>
                  <a:schemeClr val="dk1"/>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and silicon carbide (SiC)</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Covalent network structures form a continuous array of covalently bonded atoms</a:t>
            </a:r>
            <a:endParaRPr/>
          </a:p>
          <a:p>
            <a:pPr indent="0" lvl="0" marL="0" marR="0" rtl="0" algn="l">
              <a:lnSpc>
                <a:spcPct val="15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descr="Diagram&#10;&#10;Description automatically generated" id="99" name="Google Shape;99;p2"/>
          <p:cNvPicPr preferRelativeResize="0"/>
          <p:nvPr/>
        </p:nvPicPr>
        <p:blipFill rotWithShape="1">
          <a:blip r:embed="rId4">
            <a:alphaModFix/>
          </a:blip>
          <a:srcRect b="0" l="0" r="0" t="0"/>
          <a:stretch/>
        </p:blipFill>
        <p:spPr>
          <a:xfrm>
            <a:off x="2606040" y="3271701"/>
            <a:ext cx="7376160" cy="3449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05" name="Google Shape;105;p3"/>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06" name="Google Shape;106;p3"/>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 name="Google Shape;107;p3"/>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8" name="Google Shape;108;p3"/>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Covalent network</a:t>
            </a:r>
            <a:endParaRPr b="0" i="0" sz="3600" u="none" cap="none" strike="noStrike">
              <a:solidFill>
                <a:srgbClr val="000000"/>
              </a:solidFill>
              <a:latin typeface="Calibri"/>
              <a:ea typeface="Calibri"/>
              <a:cs typeface="Calibri"/>
              <a:sym typeface="Calibri"/>
            </a:endParaRPr>
          </a:p>
        </p:txBody>
      </p:sp>
      <p:pic>
        <p:nvPicPr>
          <p:cNvPr descr="Text&#10;&#10;Description automatically generated" id="109" name="Google Shape;109;p3"/>
          <p:cNvPicPr preferRelativeResize="0"/>
          <p:nvPr/>
        </p:nvPicPr>
        <p:blipFill rotWithShape="1">
          <a:blip r:embed="rId4">
            <a:alphaModFix/>
          </a:blip>
          <a:srcRect b="0" l="0" r="0" t="0"/>
          <a:stretch/>
        </p:blipFill>
        <p:spPr>
          <a:xfrm>
            <a:off x="6293677" y="0"/>
            <a:ext cx="5898323" cy="6858000"/>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212035" y="1545561"/>
            <a:ext cx="5801360" cy="17326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16" name="Google Shape;116;p4"/>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17" name="Google Shape;117;p4"/>
          <p:cNvSpPr/>
          <p:nvPr/>
        </p:nvSpPr>
        <p:spPr>
          <a:xfrm>
            <a:off x="0" y="1368288"/>
            <a:ext cx="12192000" cy="132600"/>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 name="Google Shape;118;p4"/>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 name="Google Shape;119;p4"/>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Carbon allotropes</a:t>
            </a:r>
            <a:endParaRPr b="0" i="0" sz="3600" u="none" cap="none" strike="noStrike">
              <a:solidFill>
                <a:srgbClr val="000000"/>
              </a:solidFill>
              <a:latin typeface="Calibri"/>
              <a:ea typeface="Calibri"/>
              <a:cs typeface="Calibri"/>
              <a:sym typeface="Calibri"/>
            </a:endParaRPr>
          </a:p>
        </p:txBody>
      </p:sp>
      <p:sp>
        <p:nvSpPr>
          <p:cNvPr id="120" name="Google Shape;120;p4"/>
          <p:cNvSpPr txBox="1"/>
          <p:nvPr/>
        </p:nvSpPr>
        <p:spPr>
          <a:xfrm>
            <a:off x="457200" y="1761995"/>
            <a:ext cx="10696575" cy="335906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Number of different allotropes of carbon</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 our knowledge of covalent bonding and intramolecular/intermolecular forces to example the structure and properties of the following allotropes:</a:t>
            </a:r>
            <a:endParaRPr/>
          </a:p>
          <a:p>
            <a:pPr indent="-342900" lvl="4" marL="21717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Diamond</a:t>
            </a:r>
            <a:endParaRPr/>
          </a:p>
          <a:p>
            <a:pPr indent="-342900" lvl="4" marL="21717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Graphite and graphene</a:t>
            </a:r>
            <a:endParaRPr/>
          </a:p>
          <a:p>
            <a:pPr indent="-342900" lvl="4" marL="21717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Fullerenes – spheres and tubes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26" name="Google Shape;126;p5"/>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27" name="Google Shape;127;p5"/>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8" name="Google Shape;128;p5"/>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9" name="Google Shape;129;p5"/>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Carbon allotropes</a:t>
            </a:r>
            <a:endParaRPr b="0" i="0" sz="3600" u="none" cap="none" strike="noStrike">
              <a:solidFill>
                <a:srgbClr val="000000"/>
              </a:solidFill>
              <a:latin typeface="Calibri"/>
              <a:ea typeface="Calibri"/>
              <a:cs typeface="Calibri"/>
              <a:sym typeface="Calibri"/>
            </a:endParaRPr>
          </a:p>
        </p:txBody>
      </p:sp>
      <p:pic>
        <p:nvPicPr>
          <p:cNvPr descr="A picture containing text&#10;&#10;Description automatically generated" id="130" name="Google Shape;130;p5"/>
          <p:cNvPicPr preferRelativeResize="0"/>
          <p:nvPr/>
        </p:nvPicPr>
        <p:blipFill rotWithShape="1">
          <a:blip r:embed="rId4">
            <a:alphaModFix/>
          </a:blip>
          <a:srcRect b="0" l="0" r="0" t="0"/>
          <a:stretch/>
        </p:blipFill>
        <p:spPr>
          <a:xfrm>
            <a:off x="1164535" y="1694315"/>
            <a:ext cx="9227240" cy="49827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36" name="Google Shape;136;p6"/>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37" name="Google Shape;137;p6"/>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8" name="Google Shape;138;p6"/>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9" name="Google Shape;139;p6"/>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Diamond</a:t>
            </a:r>
            <a:endParaRPr/>
          </a:p>
        </p:txBody>
      </p:sp>
      <p:sp>
        <p:nvSpPr>
          <p:cNvPr id="140" name="Google Shape;140;p6"/>
          <p:cNvSpPr txBox="1"/>
          <p:nvPr/>
        </p:nvSpPr>
        <p:spPr>
          <a:xfrm>
            <a:off x="219075" y="1384435"/>
            <a:ext cx="10696575" cy="39130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Diamond is pure carbon (only contains carbon atoms)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carbon is covalently bonded to four other carbons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3D arrangement of atoms called a tetrahedral</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3D array produces a material that is:</a:t>
            </a:r>
            <a:endParaRPr/>
          </a:p>
          <a:p>
            <a:pPr indent="-342900" lvl="2" marL="12573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Hard and brittle</a:t>
            </a:r>
            <a:endParaRPr/>
          </a:p>
          <a:p>
            <a:pPr indent="-342900" lvl="2" marL="12573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Non-conducting</a:t>
            </a:r>
            <a:endParaRPr/>
          </a:p>
          <a:p>
            <a:pPr indent="-342900" lvl="2" marL="12573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High melting and boiling point</a:t>
            </a:r>
            <a:endParaRPr b="0" i="0" sz="2400" u="none" cap="none" strike="noStrike">
              <a:solidFill>
                <a:schemeClr val="dk1"/>
              </a:solidFill>
              <a:latin typeface="Calibri"/>
              <a:ea typeface="Calibri"/>
              <a:cs typeface="Calibri"/>
              <a:sym typeface="Calibri"/>
            </a:endParaRPr>
          </a:p>
        </p:txBody>
      </p:sp>
      <p:pic>
        <p:nvPicPr>
          <p:cNvPr descr="A picture containing table, photo, man, boat&#10;&#10;Description automatically generated" id="141" name="Google Shape;141;p6"/>
          <p:cNvPicPr preferRelativeResize="0"/>
          <p:nvPr/>
        </p:nvPicPr>
        <p:blipFill rotWithShape="1">
          <a:blip r:embed="rId4">
            <a:alphaModFix/>
          </a:blip>
          <a:srcRect b="0" l="0" r="0" t="0"/>
          <a:stretch/>
        </p:blipFill>
        <p:spPr>
          <a:xfrm>
            <a:off x="5495925" y="3568700"/>
            <a:ext cx="6477000" cy="315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47" name="Google Shape;147;p7"/>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48" name="Google Shape;148;p7"/>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9" name="Google Shape;149;p7"/>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0" name="Google Shape;150;p7"/>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Graphite and graphene</a:t>
            </a:r>
            <a:endParaRPr b="0" i="0" sz="3600" u="none" cap="none" strike="noStrike">
              <a:solidFill>
                <a:srgbClr val="000000"/>
              </a:solidFill>
              <a:latin typeface="Calibri"/>
              <a:ea typeface="Calibri"/>
              <a:cs typeface="Calibri"/>
              <a:sym typeface="Calibri"/>
            </a:endParaRPr>
          </a:p>
        </p:txBody>
      </p:sp>
      <p:sp>
        <p:nvSpPr>
          <p:cNvPr id="151" name="Google Shape;151;p7"/>
          <p:cNvSpPr txBox="1"/>
          <p:nvPr/>
        </p:nvSpPr>
        <p:spPr>
          <a:xfrm>
            <a:off x="219075" y="1384435"/>
            <a:ext cx="10696575" cy="28050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Graphite is pure carbon (only contains carbon atoms)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carbon is covalently bonded to three other carbon</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Carbon atoms arrange as a sheet of hexagonal rings, forming 2D sheets of atoms called </a:t>
            </a:r>
            <a:r>
              <a:rPr b="0" i="0" lang="en-US" sz="2400" u="none" cap="none" strike="noStrike">
                <a:solidFill>
                  <a:srgbClr val="0070C0"/>
                </a:solidFill>
                <a:latin typeface="Calibri"/>
                <a:ea typeface="Calibri"/>
                <a:cs typeface="Calibri"/>
                <a:sym typeface="Calibri"/>
              </a:rPr>
              <a:t>Graphene (picture a)</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the sheets of graphene stack together they form </a:t>
            </a:r>
            <a:r>
              <a:rPr b="0" i="0" lang="en-US" sz="2400" u="none" cap="none" strike="noStrike">
                <a:solidFill>
                  <a:srgbClr val="0070C0"/>
                </a:solidFill>
                <a:latin typeface="Calibri"/>
                <a:ea typeface="Calibri"/>
                <a:cs typeface="Calibri"/>
                <a:sym typeface="Calibri"/>
              </a:rPr>
              <a:t>Graphite (picture b)</a:t>
            </a:r>
            <a:endParaRPr/>
          </a:p>
        </p:txBody>
      </p:sp>
      <p:pic>
        <p:nvPicPr>
          <p:cNvPr descr="A close up of a device&#10;&#10;Description automatically generated" id="152" name="Google Shape;152;p7"/>
          <p:cNvPicPr preferRelativeResize="0"/>
          <p:nvPr/>
        </p:nvPicPr>
        <p:blipFill rotWithShape="1">
          <a:blip r:embed="rId4">
            <a:alphaModFix/>
          </a:blip>
          <a:srcRect b="0" l="0" r="0" t="0"/>
          <a:stretch/>
        </p:blipFill>
        <p:spPr>
          <a:xfrm>
            <a:off x="2114549" y="4186237"/>
            <a:ext cx="6647355" cy="25384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58" name="Google Shape;158;p8"/>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59" name="Google Shape;159;p8"/>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0" name="Google Shape;160;p8"/>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1" name="Google Shape;161;p8"/>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Graphite and graphene</a:t>
            </a:r>
            <a:endParaRPr b="0" i="0" sz="3600" u="none" cap="none" strike="noStrike">
              <a:solidFill>
                <a:srgbClr val="000000"/>
              </a:solidFill>
              <a:latin typeface="Calibri"/>
              <a:ea typeface="Calibri"/>
              <a:cs typeface="Calibri"/>
              <a:sym typeface="Calibri"/>
            </a:endParaRPr>
          </a:p>
        </p:txBody>
      </p:sp>
      <p:pic>
        <p:nvPicPr>
          <p:cNvPr descr="A screenshot of a cell phone&#10;&#10;Description automatically generated" id="162" name="Google Shape;162;p8"/>
          <p:cNvPicPr preferRelativeResize="0"/>
          <p:nvPr/>
        </p:nvPicPr>
        <p:blipFill rotWithShape="1">
          <a:blip r:embed="rId4">
            <a:alphaModFix/>
          </a:blip>
          <a:srcRect b="7314" l="0" r="0" t="22147"/>
          <a:stretch/>
        </p:blipFill>
        <p:spPr>
          <a:xfrm>
            <a:off x="981075" y="1788765"/>
            <a:ext cx="9144000" cy="48374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68" name="Google Shape;168;p9"/>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69" name="Google Shape;169;p9"/>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0" name="Google Shape;170;p9"/>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1" name="Google Shape;171;p9"/>
          <p:cNvSpPr txBox="1"/>
          <p:nvPr/>
        </p:nvSpPr>
        <p:spPr>
          <a:xfrm>
            <a:off x="212035" y="246677"/>
            <a:ext cx="78585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Graphite and graphene</a:t>
            </a:r>
            <a:endParaRPr b="0" i="0" sz="3600" u="none" cap="none" strike="noStrike">
              <a:solidFill>
                <a:srgbClr val="000000"/>
              </a:solidFill>
              <a:latin typeface="Calibri"/>
              <a:ea typeface="Calibri"/>
              <a:cs typeface="Calibri"/>
              <a:sym typeface="Calibri"/>
            </a:endParaRPr>
          </a:p>
        </p:txBody>
      </p:sp>
      <p:pic>
        <p:nvPicPr>
          <p:cNvPr descr="Graphene - A simple introduction - Explain that Stuff" id="172" name="Google Shape;172;p9"/>
          <p:cNvPicPr preferRelativeResize="0"/>
          <p:nvPr/>
        </p:nvPicPr>
        <p:blipFill rotWithShape="1">
          <a:blip r:embed="rId4">
            <a:alphaModFix/>
          </a:blip>
          <a:srcRect b="0" l="0" r="0" t="0"/>
          <a:stretch/>
        </p:blipFill>
        <p:spPr>
          <a:xfrm>
            <a:off x="5432273" y="4134273"/>
            <a:ext cx="3086319" cy="2323677"/>
          </a:xfrm>
          <a:prstGeom prst="rect">
            <a:avLst/>
          </a:prstGeom>
          <a:noFill/>
          <a:ln>
            <a:noFill/>
          </a:ln>
        </p:spPr>
      </p:pic>
      <p:pic>
        <p:nvPicPr>
          <p:cNvPr descr="A close up of a map&#10;&#10;Description automatically generated" id="173" name="Google Shape;173;p9"/>
          <p:cNvPicPr preferRelativeResize="0"/>
          <p:nvPr/>
        </p:nvPicPr>
        <p:blipFill rotWithShape="1">
          <a:blip r:embed="rId5">
            <a:alphaModFix/>
          </a:blip>
          <a:srcRect b="0" l="0" r="0" t="0"/>
          <a:stretch/>
        </p:blipFill>
        <p:spPr>
          <a:xfrm>
            <a:off x="290512" y="1600200"/>
            <a:ext cx="5076825" cy="4857750"/>
          </a:xfrm>
          <a:prstGeom prst="rect">
            <a:avLst/>
          </a:prstGeom>
          <a:noFill/>
          <a:ln>
            <a:noFill/>
          </a:ln>
        </p:spPr>
      </p:pic>
      <p:sp>
        <p:nvSpPr>
          <p:cNvPr id="174" name="Google Shape;174;p9"/>
          <p:cNvSpPr txBox="1"/>
          <p:nvPr/>
        </p:nvSpPr>
        <p:spPr>
          <a:xfrm>
            <a:off x="5686425" y="1600200"/>
            <a:ext cx="6334125" cy="225106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Soft – weak van der Waals forces (intermolecular) between the sheets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High melting and boiling points – strong covalent bonds within the sheet.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2020-04-01T13:23:39Z</dcterms:created>
  <dc:creator>Alison Barnes</dc:creator>
</cp:coreProperties>
</file>