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PVEDCRpgTY2Ax0jyHA7zHhqai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4E9DAD-E152-4BE5-9771-3C58DDE26672}">
  <a:tblStyle styleId="{4B4E9DAD-E152-4BE5-9771-3C58DDE26672}" styleName="Table_0">
    <a:wholeTbl>
      <a:tcTxStyle b="off" i="off">
        <a:font>
          <a:latin typeface="Arial Nova"/>
          <a:ea typeface="Arial Nova"/>
          <a:cs typeface="Arial Nov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8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8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6" name="Google Shape;36;p21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3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5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6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26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7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5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Relationship Id="rId4" Type="http://schemas.openxmlformats.org/officeDocument/2006/relationships/image" Target="../media/image20.jpg"/><Relationship Id="rId5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ubble, object, rain, food&#10;&#10;Description automatically generated" id="94" name="Google Shape;94;p1"/>
          <p:cNvPicPr preferRelativeResize="0"/>
          <p:nvPr/>
        </p:nvPicPr>
        <p:blipFill rotWithShape="1">
          <a:blip r:embed="rId3">
            <a:alphaModFix/>
          </a:blip>
          <a:srcRect b="443" l="0" r="0" t="0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2852794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34901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4985517" y="3331444"/>
            <a:ext cx="6470692" cy="1229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lt1"/>
                </a:solidFill>
              </a:rPr>
              <a:t>Hydrocarbons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4985516" y="4735799"/>
            <a:ext cx="6470693" cy="60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INTRODUCTION TO ORGANIC CHEMISTRY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8" name="Google Shape;98;p1"/>
          <p:cNvCxnSpPr/>
          <p:nvPr/>
        </p:nvCxnSpPr>
        <p:spPr>
          <a:xfrm>
            <a:off x="5110211" y="4641183"/>
            <a:ext cx="6309360" cy="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/>
        </p:nvSpPr>
        <p:spPr>
          <a:xfrm>
            <a:off x="117987" y="117987"/>
            <a:ext cx="874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of hydrocarbons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462116" y="865239"/>
            <a:ext cx="75413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Perspective drawing: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creenshot&#10;&#10;Description automatically generated" id="226" name="Google Shape;2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116" y="2064774"/>
            <a:ext cx="4970821" cy="250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6441" y="1820754"/>
            <a:ext cx="5604848" cy="299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/>
        </p:nvSpPr>
        <p:spPr>
          <a:xfrm>
            <a:off x="117987" y="117987"/>
            <a:ext cx="874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of hydrocarbons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117987" y="1614601"/>
            <a:ext cx="6882581" cy="3347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be look at the following classes of hydrocarbons: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Alkanes and cycloalkanes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Alkenes and cycloalkenes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Alkynes and cycloalkynes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Aromatic compounds – benzene</a:t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6508955" y="1614601"/>
            <a:ext cx="5683045" cy="3347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compounds in each group have similar: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 of physical properties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Chemical properties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general formula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1"/>
          <p:cNvCxnSpPr/>
          <p:nvPr/>
        </p:nvCxnSpPr>
        <p:spPr>
          <a:xfrm>
            <a:off x="6096000" y="1199535"/>
            <a:ext cx="0" cy="449334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/>
        </p:nvSpPr>
        <p:spPr>
          <a:xfrm>
            <a:off x="117987" y="117987"/>
            <a:ext cx="874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of lessons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668594" y="884903"/>
            <a:ext cx="10481187" cy="445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of the four groups we will cover the following: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information including the General formula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Naming conventions (being able to draw a structure from a name and being able to write the name from the structure)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Isomers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properties and trends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Chemical reactions</a:t>
            </a:r>
            <a:endParaRPr/>
          </a:p>
          <a:p>
            <a:pPr indent="-1905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/>
        </p:nvSpPr>
        <p:spPr>
          <a:xfrm>
            <a:off x="117987" y="117987"/>
            <a:ext cx="874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Naming of hydrocarbons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580103" y="934065"/>
            <a:ext cx="10756491" cy="1685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IUPAC naming principles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IUPAC = International Union of Pure and Applied Chemistry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412955" y="2363382"/>
            <a:ext cx="1164139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IUPAC nomenclature system is a set of logical rules devised and used by organic chemists to circumvent problems caused by arbitrary nomenclature. Knowing these rules and given a structural formula, one should be able to write a unique name for every distinct compound. Likewise, given an IUPAC name, one should be able to write a structural formula. In general, an IUPAC name will have three essential features: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 A root or base indicating a major chain or ring of carbon atoms found in the molecular structure.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 A suffix or other element(s) designating functional groups that may be present in the compound.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 Names of substituent groups, other than hydrogen, that complete the molecular structure.”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117987" y="5840361"/>
            <a:ext cx="10677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Ref: https://www2.chemistry.msu.edu/faculty/reusch/VirtTxtJml/nomen1.htm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1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1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1097280" y="286603"/>
            <a:ext cx="471257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Crude Oil</a:t>
            </a:r>
            <a:endParaRPr/>
          </a:p>
        </p:txBody>
      </p:sp>
      <p:cxnSp>
        <p:nvCxnSpPr>
          <p:cNvPr id="258" name="Google Shape;258;p14"/>
          <p:cNvCxnSpPr/>
          <p:nvPr/>
        </p:nvCxnSpPr>
        <p:spPr>
          <a:xfrm>
            <a:off x="1146411" y="1922415"/>
            <a:ext cx="46634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14"/>
          <p:cNvSpPr txBox="1"/>
          <p:nvPr/>
        </p:nvSpPr>
        <p:spPr>
          <a:xfrm>
            <a:off x="1097280" y="2108201"/>
            <a:ext cx="4712571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Many hydrocarbons are produced from crude oil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Crude oil is formed through the effect of heat and pressure on organic material (dead vegetation and animal matter) trapped in the Earth’s crust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Crude oil takes millions of years to form</a:t>
            </a:r>
            <a:endParaRPr/>
          </a:p>
        </p:txBody>
      </p:sp>
      <p:pic>
        <p:nvPicPr>
          <p:cNvPr descr="Crude Oil Price Update - Upside Momentum Could Strengthen Over $28.34" id="260" name="Google Shape;260;p14"/>
          <p:cNvPicPr preferRelativeResize="0"/>
          <p:nvPr/>
        </p:nvPicPr>
        <p:blipFill rotWithShape="1">
          <a:blip r:embed="rId3">
            <a:alphaModFix/>
          </a:blip>
          <a:srcRect b="2" l="9890" r="33141" t="0"/>
          <a:stretch/>
        </p:blipFill>
        <p:spPr>
          <a:xfrm>
            <a:off x="6265647" y="-4"/>
            <a:ext cx="2917456" cy="3407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unset over a body of water&#10;&#10;Description automatically generated" id="261" name="Google Shape;261;p14"/>
          <p:cNvPicPr preferRelativeResize="0"/>
          <p:nvPr/>
        </p:nvPicPr>
        <p:blipFill rotWithShape="1">
          <a:blip r:embed="rId4">
            <a:alphaModFix/>
          </a:blip>
          <a:srcRect b="1" l="15573" r="19970" t="0"/>
          <a:stretch/>
        </p:blipFill>
        <p:spPr>
          <a:xfrm>
            <a:off x="9274543" y="-2655"/>
            <a:ext cx="2917457" cy="3407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ude Oil Price Forecast - Crude Oil Markets Continue to Show ..." id="262" name="Google Shape;262;p14"/>
          <p:cNvPicPr preferRelativeResize="0"/>
          <p:nvPr/>
        </p:nvPicPr>
        <p:blipFill rotWithShape="1">
          <a:blip r:embed="rId5">
            <a:alphaModFix/>
          </a:blip>
          <a:srcRect b="17849" l="0" r="-2" t="8517"/>
          <a:stretch/>
        </p:blipFill>
        <p:spPr>
          <a:xfrm>
            <a:off x="6265647" y="3494318"/>
            <a:ext cx="5926353" cy="290383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E4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1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5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1097280" y="286603"/>
            <a:ext cx="471257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Crude Oil</a:t>
            </a:r>
            <a:endParaRPr/>
          </a:p>
        </p:txBody>
      </p:sp>
      <p:cxnSp>
        <p:nvCxnSpPr>
          <p:cNvPr id="272" name="Google Shape;272;p15"/>
          <p:cNvCxnSpPr/>
          <p:nvPr/>
        </p:nvCxnSpPr>
        <p:spPr>
          <a:xfrm>
            <a:off x="1146411" y="1922415"/>
            <a:ext cx="46634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15"/>
          <p:cNvSpPr txBox="1"/>
          <p:nvPr/>
        </p:nvSpPr>
        <p:spPr>
          <a:xfrm>
            <a:off x="1097280" y="2108201"/>
            <a:ext cx="4712571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 millions of year organic matter trapped in the Earth’s crust is converted in to a mixture of hydrocarbons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has a low density and accumulates in pockets called oil fields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Crude oil undergoes fractional distillation to separate out different types of hydrocarbons</a:t>
            </a:r>
            <a:endParaRPr/>
          </a:p>
        </p:txBody>
      </p:sp>
      <p:pic>
        <p:nvPicPr>
          <p:cNvPr descr="Crude Oil Price Update - Upside Momentum Could Strengthen Over $28.34" id="274" name="Google Shape;274;p15"/>
          <p:cNvPicPr preferRelativeResize="0"/>
          <p:nvPr/>
        </p:nvPicPr>
        <p:blipFill rotWithShape="1">
          <a:blip r:embed="rId3">
            <a:alphaModFix/>
          </a:blip>
          <a:srcRect b="2" l="9890" r="33141" t="0"/>
          <a:stretch/>
        </p:blipFill>
        <p:spPr>
          <a:xfrm>
            <a:off x="6265647" y="-4"/>
            <a:ext cx="2917456" cy="3407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unset over a body of water&#10;&#10;Description automatically generated" id="275" name="Google Shape;275;p15"/>
          <p:cNvPicPr preferRelativeResize="0"/>
          <p:nvPr/>
        </p:nvPicPr>
        <p:blipFill rotWithShape="1">
          <a:blip r:embed="rId4">
            <a:alphaModFix/>
          </a:blip>
          <a:srcRect b="1" l="15573" r="19970" t="0"/>
          <a:stretch/>
        </p:blipFill>
        <p:spPr>
          <a:xfrm>
            <a:off x="9274543" y="-2655"/>
            <a:ext cx="2917457" cy="3407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ude Oil Price Forecast - Crude Oil Markets Continue to Show ..." id="276" name="Google Shape;276;p15"/>
          <p:cNvPicPr preferRelativeResize="0"/>
          <p:nvPr/>
        </p:nvPicPr>
        <p:blipFill rotWithShape="1">
          <a:blip r:embed="rId5">
            <a:alphaModFix/>
          </a:blip>
          <a:srcRect b="17849" l="0" r="-2" t="8517"/>
          <a:stretch/>
        </p:blipFill>
        <p:spPr>
          <a:xfrm>
            <a:off x="6265647" y="3494318"/>
            <a:ext cx="5926353" cy="290383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E4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16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16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1097280" y="286603"/>
            <a:ext cx="471257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Fractional distillation</a:t>
            </a:r>
            <a:endParaRPr/>
          </a:p>
        </p:txBody>
      </p:sp>
      <p:cxnSp>
        <p:nvCxnSpPr>
          <p:cNvPr id="286" name="Google Shape;286;p16"/>
          <p:cNvCxnSpPr/>
          <p:nvPr/>
        </p:nvCxnSpPr>
        <p:spPr>
          <a:xfrm>
            <a:off x="1146411" y="1922415"/>
            <a:ext cx="46634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16"/>
          <p:cNvSpPr txBox="1"/>
          <p:nvPr/>
        </p:nvSpPr>
        <p:spPr>
          <a:xfrm>
            <a:off x="1097280" y="2108201"/>
            <a:ext cx="4712571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Fractional distillation, collects fractions of the crude oil based on different boiling points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Currently, roughly 90 % is used for fuel purposes</a:t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E4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151" y="544805"/>
            <a:ext cx="5412237" cy="5600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117987" y="117987"/>
            <a:ext cx="874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75303" y="641207"/>
            <a:ext cx="8250337" cy="556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 is in group 14 of the periodic table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4 valence electrons and therefore, has a covalent bonding capacity of four (can form four covalent bonds)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 is in period 2 of the periodic table, making it a relatively small atom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Allotropes of pure carbon including diamond, graphite, and fullerenes (they only contain carbon atoms)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Organic compounds – hydrocarbons and organic molecules with functional groups (compound – contains two or more elements)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5972" y="379597"/>
            <a:ext cx="28575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microphone&#10;&#10;Description automatically generated"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2747" y="3033836"/>
            <a:ext cx="3523950" cy="29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636371" y="934706"/>
            <a:ext cx="10641229" cy="279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 11:  study </a:t>
            </a: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Hydrocarbons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molecular compounds containing only hydrogen and carbon. As well as, some </a:t>
            </a: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Halohydrocarbons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(contain carbon, hydrogen and halogens)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 12: Organic molecules containing functional groups which contain other elements such as oxygen, nitrogen, phosphorus, halogens, sulfur etc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17987" y="117987"/>
            <a:ext cx="874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Hydrocarbons: Introduction to Organic Chemistry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clock&#10;&#10;Description automatically generated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188" y="3883883"/>
            <a:ext cx="7328027" cy="223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3907429" y="2319798"/>
            <a:ext cx="2505075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941967" y="992181"/>
            <a:ext cx="23080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HYDROCARBONS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368331" y="2016959"/>
            <a:ext cx="279082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Acyclic or open chain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Hydrocarbons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Aliphatic hydrocarbons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7724113" y="1973465"/>
            <a:ext cx="2790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Cyclic or closed chain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Hydrocarbons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4"/>
          <p:cNvGrpSpPr/>
          <p:nvPr/>
        </p:nvGrpSpPr>
        <p:grpSpPr>
          <a:xfrm>
            <a:off x="2747300" y="1508720"/>
            <a:ext cx="6387812" cy="379677"/>
            <a:chOff x="2798193" y="2638425"/>
            <a:chExt cx="6387812" cy="379677"/>
          </a:xfrm>
        </p:grpSpPr>
        <p:cxnSp>
          <p:nvCxnSpPr>
            <p:cNvPr id="123" name="Google Shape;123;p4"/>
            <p:cNvCxnSpPr/>
            <p:nvPr/>
          </p:nvCxnSpPr>
          <p:spPr>
            <a:xfrm>
              <a:off x="2814636" y="2781300"/>
              <a:ext cx="637136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4"/>
            <p:cNvCxnSpPr/>
            <p:nvPr/>
          </p:nvCxnSpPr>
          <p:spPr>
            <a:xfrm>
              <a:off x="2798193" y="2781300"/>
              <a:ext cx="0" cy="23680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9170418" y="2771775"/>
              <a:ext cx="0" cy="23680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6044767" y="2638425"/>
              <a:ext cx="0" cy="1333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7" name="Google Shape;127;p4"/>
          <p:cNvSpPr txBox="1"/>
          <p:nvPr/>
        </p:nvSpPr>
        <p:spPr>
          <a:xfrm>
            <a:off x="117987" y="117987"/>
            <a:ext cx="874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of hydrocarbons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clock&#10;&#10;Description automatically generated"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30241" r="30080" t="0"/>
          <a:stretch/>
        </p:blipFill>
        <p:spPr>
          <a:xfrm>
            <a:off x="1268360" y="3327823"/>
            <a:ext cx="3303640" cy="170624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1185" y="3032622"/>
            <a:ext cx="4380370" cy="2310904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3907429" y="2319798"/>
            <a:ext cx="2505075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4941967" y="992181"/>
            <a:ext cx="23080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HYDROCARBONS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368331" y="2016959"/>
            <a:ext cx="279082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Acyclic or open chain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Hydrocarbons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Aliphatic hydrocarbons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7724113" y="1973465"/>
            <a:ext cx="2790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Cyclic or closed chain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Hydrocarbons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521530" y="3492821"/>
            <a:ext cx="14906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Saturated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3211473" y="3492821"/>
            <a:ext cx="17504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Unsaturated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601763" y="4235986"/>
            <a:ext cx="1301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Alkanes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2400702" y="4235986"/>
            <a:ext cx="14906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Alkenes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923475" y="4214376"/>
            <a:ext cx="14906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Alkynes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5"/>
          <p:cNvGrpSpPr/>
          <p:nvPr/>
        </p:nvGrpSpPr>
        <p:grpSpPr>
          <a:xfrm>
            <a:off x="2747300" y="1508720"/>
            <a:ext cx="6387812" cy="379677"/>
            <a:chOff x="2798193" y="2638425"/>
            <a:chExt cx="6387812" cy="379677"/>
          </a:xfrm>
        </p:grpSpPr>
        <p:cxnSp>
          <p:nvCxnSpPr>
            <p:cNvPr id="144" name="Google Shape;144;p5"/>
            <p:cNvCxnSpPr/>
            <p:nvPr/>
          </p:nvCxnSpPr>
          <p:spPr>
            <a:xfrm>
              <a:off x="2814636" y="2781300"/>
              <a:ext cx="637136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5"/>
            <p:cNvCxnSpPr/>
            <p:nvPr/>
          </p:nvCxnSpPr>
          <p:spPr>
            <a:xfrm>
              <a:off x="2798193" y="2781300"/>
              <a:ext cx="0" cy="23680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5"/>
            <p:cNvCxnSpPr/>
            <p:nvPr/>
          </p:nvCxnSpPr>
          <p:spPr>
            <a:xfrm>
              <a:off x="9170418" y="2771775"/>
              <a:ext cx="0" cy="23680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5"/>
            <p:cNvCxnSpPr/>
            <p:nvPr/>
          </p:nvCxnSpPr>
          <p:spPr>
            <a:xfrm>
              <a:off x="6044767" y="2638425"/>
              <a:ext cx="0" cy="1333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48" name="Google Shape;148;p5"/>
          <p:cNvCxnSpPr/>
          <p:nvPr/>
        </p:nvCxnSpPr>
        <p:spPr>
          <a:xfrm>
            <a:off x="1312085" y="3366925"/>
            <a:ext cx="276003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5"/>
          <p:cNvCxnSpPr/>
          <p:nvPr/>
        </p:nvCxnSpPr>
        <p:spPr>
          <a:xfrm>
            <a:off x="1315235" y="3362794"/>
            <a:ext cx="0" cy="14362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5"/>
          <p:cNvCxnSpPr/>
          <p:nvPr/>
        </p:nvCxnSpPr>
        <p:spPr>
          <a:xfrm>
            <a:off x="4069009" y="3370270"/>
            <a:ext cx="0" cy="14362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5"/>
          <p:cNvCxnSpPr/>
          <p:nvPr/>
        </p:nvCxnSpPr>
        <p:spPr>
          <a:xfrm>
            <a:off x="2711354" y="3037738"/>
            <a:ext cx="0" cy="32340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2" name="Google Shape;152;p5"/>
          <p:cNvGrpSpPr/>
          <p:nvPr/>
        </p:nvGrpSpPr>
        <p:grpSpPr>
          <a:xfrm>
            <a:off x="3211473" y="3966616"/>
            <a:ext cx="1490664" cy="268790"/>
            <a:chOff x="2798193" y="2638425"/>
            <a:chExt cx="6387812" cy="379677"/>
          </a:xfrm>
        </p:grpSpPr>
        <p:cxnSp>
          <p:nvCxnSpPr>
            <p:cNvPr id="153" name="Google Shape;153;p5"/>
            <p:cNvCxnSpPr/>
            <p:nvPr/>
          </p:nvCxnSpPr>
          <p:spPr>
            <a:xfrm>
              <a:off x="2814636" y="2781300"/>
              <a:ext cx="637136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5"/>
            <p:cNvCxnSpPr/>
            <p:nvPr/>
          </p:nvCxnSpPr>
          <p:spPr>
            <a:xfrm>
              <a:off x="2798193" y="2781300"/>
              <a:ext cx="0" cy="23680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9170418" y="2771775"/>
              <a:ext cx="0" cy="23680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6044767" y="2638425"/>
              <a:ext cx="0" cy="1333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57" name="Google Shape;157;p5"/>
          <p:cNvCxnSpPr/>
          <p:nvPr/>
        </p:nvCxnSpPr>
        <p:spPr>
          <a:xfrm>
            <a:off x="1279776" y="3974951"/>
            <a:ext cx="0" cy="3222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5"/>
          <p:cNvSpPr txBox="1"/>
          <p:nvPr/>
        </p:nvSpPr>
        <p:spPr>
          <a:xfrm>
            <a:off x="117987" y="117987"/>
            <a:ext cx="874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of hydrocarbons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clock&#10;&#10;Description automatically generated"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315" y="4930080"/>
            <a:ext cx="5352550" cy="168605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5"/>
          <p:cNvSpPr txBox="1"/>
          <p:nvPr/>
        </p:nvSpPr>
        <p:spPr>
          <a:xfrm>
            <a:off x="5673925" y="3435767"/>
            <a:ext cx="6203442" cy="120032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Saturated = 4 bonds to 4 different atoms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Unsaturated = 4 bonds but to less than four other atoms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/>
        </p:nvSpPr>
        <p:spPr>
          <a:xfrm>
            <a:off x="3907429" y="2319798"/>
            <a:ext cx="2505075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4941967" y="992181"/>
            <a:ext cx="23080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HYDROCARBONS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7724113" y="1973465"/>
            <a:ext cx="2790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Cyclic or closed chain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Hydrocarbons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6945864" y="3111882"/>
            <a:ext cx="17989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Alicyclic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Hydrocarbons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9770869" y="3111882"/>
            <a:ext cx="17989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Aromatic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Hydrocarbons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5259488" y="5063822"/>
            <a:ext cx="17989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Cycloalkanes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5523852" y="4110535"/>
            <a:ext cx="14906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Saturated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8102573" y="4156135"/>
            <a:ext cx="17566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Unsaturated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7091084" y="5098181"/>
            <a:ext cx="17989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Cycloalkenes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9149365" y="5084066"/>
            <a:ext cx="17989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Cycloalkynes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6"/>
          <p:cNvGrpSpPr/>
          <p:nvPr/>
        </p:nvGrpSpPr>
        <p:grpSpPr>
          <a:xfrm>
            <a:off x="2747300" y="1508720"/>
            <a:ext cx="6387812" cy="379677"/>
            <a:chOff x="2798193" y="2638425"/>
            <a:chExt cx="6387812" cy="379677"/>
          </a:xfrm>
        </p:grpSpPr>
        <p:cxnSp>
          <p:nvCxnSpPr>
            <p:cNvPr id="176" name="Google Shape;176;p6"/>
            <p:cNvCxnSpPr/>
            <p:nvPr/>
          </p:nvCxnSpPr>
          <p:spPr>
            <a:xfrm>
              <a:off x="2814636" y="2781300"/>
              <a:ext cx="637136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6"/>
            <p:cNvCxnSpPr/>
            <p:nvPr/>
          </p:nvCxnSpPr>
          <p:spPr>
            <a:xfrm>
              <a:off x="2798193" y="2781300"/>
              <a:ext cx="0" cy="23680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6"/>
            <p:cNvCxnSpPr/>
            <p:nvPr/>
          </p:nvCxnSpPr>
          <p:spPr>
            <a:xfrm>
              <a:off x="9170418" y="2771775"/>
              <a:ext cx="0" cy="23680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6"/>
            <p:cNvCxnSpPr/>
            <p:nvPr/>
          </p:nvCxnSpPr>
          <p:spPr>
            <a:xfrm>
              <a:off x="6044767" y="2638425"/>
              <a:ext cx="0" cy="13335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80" name="Google Shape;180;p6"/>
          <p:cNvCxnSpPr/>
          <p:nvPr/>
        </p:nvCxnSpPr>
        <p:spPr>
          <a:xfrm>
            <a:off x="7775157" y="2961030"/>
            <a:ext cx="276003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6"/>
          <p:cNvCxnSpPr/>
          <p:nvPr/>
        </p:nvCxnSpPr>
        <p:spPr>
          <a:xfrm>
            <a:off x="7768034" y="2961030"/>
            <a:ext cx="0" cy="14362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6"/>
          <p:cNvCxnSpPr/>
          <p:nvPr/>
        </p:nvCxnSpPr>
        <p:spPr>
          <a:xfrm>
            <a:off x="10528435" y="2955252"/>
            <a:ext cx="0" cy="14362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6"/>
          <p:cNvCxnSpPr/>
          <p:nvPr/>
        </p:nvCxnSpPr>
        <p:spPr>
          <a:xfrm>
            <a:off x="9174426" y="2747461"/>
            <a:ext cx="0" cy="2077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6"/>
          <p:cNvCxnSpPr/>
          <p:nvPr/>
        </p:nvCxnSpPr>
        <p:spPr>
          <a:xfrm>
            <a:off x="6150059" y="3963071"/>
            <a:ext cx="2857033" cy="75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6"/>
          <p:cNvCxnSpPr/>
          <p:nvPr/>
        </p:nvCxnSpPr>
        <p:spPr>
          <a:xfrm>
            <a:off x="6158943" y="3976007"/>
            <a:ext cx="0" cy="1339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6"/>
          <p:cNvCxnSpPr/>
          <p:nvPr/>
        </p:nvCxnSpPr>
        <p:spPr>
          <a:xfrm>
            <a:off x="8992849" y="3970619"/>
            <a:ext cx="0" cy="1339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6"/>
          <p:cNvCxnSpPr/>
          <p:nvPr/>
        </p:nvCxnSpPr>
        <p:spPr>
          <a:xfrm>
            <a:off x="7729927" y="3895189"/>
            <a:ext cx="0" cy="7543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6"/>
          <p:cNvCxnSpPr/>
          <p:nvPr/>
        </p:nvCxnSpPr>
        <p:spPr>
          <a:xfrm flipH="1" rot="10800000">
            <a:off x="7965365" y="4670543"/>
            <a:ext cx="2083454" cy="3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6"/>
          <p:cNvCxnSpPr/>
          <p:nvPr/>
        </p:nvCxnSpPr>
        <p:spPr>
          <a:xfrm>
            <a:off x="7961528" y="4656428"/>
            <a:ext cx="0" cy="3779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6"/>
          <p:cNvCxnSpPr/>
          <p:nvPr/>
        </p:nvCxnSpPr>
        <p:spPr>
          <a:xfrm>
            <a:off x="10050104" y="4655791"/>
            <a:ext cx="0" cy="3702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6"/>
          <p:cNvCxnSpPr/>
          <p:nvPr/>
        </p:nvCxnSpPr>
        <p:spPr>
          <a:xfrm>
            <a:off x="8981306" y="4563793"/>
            <a:ext cx="0" cy="9440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6"/>
          <p:cNvCxnSpPr/>
          <p:nvPr/>
        </p:nvCxnSpPr>
        <p:spPr>
          <a:xfrm>
            <a:off x="6150059" y="4516250"/>
            <a:ext cx="0" cy="56781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6"/>
          <p:cNvSpPr txBox="1"/>
          <p:nvPr/>
        </p:nvSpPr>
        <p:spPr>
          <a:xfrm>
            <a:off x="117987" y="117987"/>
            <a:ext cx="874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of hydrocarbons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game&#10;&#10;Description automatically generated"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164" y="2302134"/>
            <a:ext cx="4423244" cy="1900704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Molecule Gallery - Aromatic Rings" id="195" name="Google Shape;1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0705" y="4493546"/>
            <a:ext cx="2886075" cy="158115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/>
        </p:nvSpPr>
        <p:spPr>
          <a:xfrm>
            <a:off x="117987" y="117987"/>
            <a:ext cx="874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of hydrocarbons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447367" y="662982"/>
            <a:ext cx="11459497" cy="667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ways to represent molecules, all the methods have pros and cons and are therefore used for different reasons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molecules – we use IUPAC naming for organic molecules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Molecular formula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shows only the elements presents in the molecule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Lewis structure diagram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we show all valence electrons (bonding and non-bonding).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Condensed formula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also called the semi-structural formula, it shows how the atoms are connect but not the bonding involved.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Structural formula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shows all the atoms and bonds in a molecule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Space filling and Ball and Stick models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shows the 3D shape of a molecule</a:t>
            </a:r>
            <a:endParaRPr/>
          </a:p>
          <a:p>
            <a:pPr indent="-1333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/>
        </p:nvSpPr>
        <p:spPr>
          <a:xfrm>
            <a:off x="117987" y="117987"/>
            <a:ext cx="874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of hydrocarbons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8"/>
          <p:cNvGraphicFramePr/>
          <p:nvPr/>
        </p:nvGraphicFramePr>
        <p:xfrm>
          <a:off x="463756" y="769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{4B4E9DAD-E152-4BE5-9771-3C58DDE26672}</a:tableStyleId>
              </a:tblPr>
              <a:tblGrid>
                <a:gridCol w="2709325"/>
                <a:gridCol w="3621000"/>
                <a:gridCol w="4719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Methane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Ethane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Molecular formula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</a:t>
                      </a:r>
                      <a:r>
                        <a:rPr baseline="-25000" lang="en-US" sz="1800"/>
                        <a:t>4</a:t>
                      </a:r>
                      <a:endParaRPr baseline="-2500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H</a:t>
                      </a:r>
                      <a:r>
                        <a:rPr baseline="-25000" lang="en-US" sz="1800"/>
                        <a:t>6</a:t>
                      </a:r>
                      <a:endParaRPr baseline="-2500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Lewis structure diagram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Condensed formula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</a:t>
                      </a:r>
                      <a:r>
                        <a:rPr baseline="-25000"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</a:t>
                      </a:r>
                      <a:r>
                        <a:rPr baseline="-25000" lang="en-US" sz="1800"/>
                        <a:t>3</a:t>
                      </a:r>
                      <a:r>
                        <a:rPr lang="en-US" sz="1800"/>
                        <a:t>CH</a:t>
                      </a:r>
                      <a:r>
                        <a:rPr baseline="-25000" lang="en-US" sz="1800"/>
                        <a:t>3</a:t>
                      </a:r>
                      <a:endParaRPr baseline="-25000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Structural formula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Molecular shape (space filling model) and ball and stick model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 picture containing clock, drawing&#10;&#10;Description automatically generated"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498" y="1913379"/>
            <a:ext cx="987358" cy="976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g Chem Text:Chapter 1:sec1-4:1-4" id="209" name="Google Shape;2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3370" y="5021394"/>
            <a:ext cx="2369712" cy="1215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hane Formula - Structural and Chemical Formula of Ethane" id="210" name="Google Shape;21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4718" y="3711923"/>
            <a:ext cx="1417777" cy="1067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person&#10;&#10;Description automatically generated" id="211" name="Google Shape;21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64718" y="1842225"/>
            <a:ext cx="1347327" cy="1119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6325" y="3711923"/>
            <a:ext cx="1023869" cy="1067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necklace&#10;&#10;Description automatically generated" id="213" name="Google Shape;213;p8"/>
          <p:cNvPicPr preferRelativeResize="0"/>
          <p:nvPr/>
        </p:nvPicPr>
        <p:blipFill rotWithShape="1">
          <a:blip r:embed="rId8">
            <a:alphaModFix/>
          </a:blip>
          <a:srcRect b="25218" l="0" r="0" t="0"/>
          <a:stretch/>
        </p:blipFill>
        <p:spPr>
          <a:xfrm>
            <a:off x="7774121" y="4984563"/>
            <a:ext cx="2728520" cy="128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/>
        </p:nvSpPr>
        <p:spPr>
          <a:xfrm>
            <a:off x="117987" y="117987"/>
            <a:ext cx="874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of hydrocarbons</a:t>
            </a:r>
            <a:endParaRPr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necklace&#10;&#10;Description automatically generated"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406" y="1198650"/>
            <a:ext cx="9897116" cy="459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AnalogousFromDarkSeedLeftStep">
      <a:dk1>
        <a:srgbClr val="000000"/>
      </a:dk1>
      <a:lt1>
        <a:srgbClr val="FFFFFF"/>
      </a:lt1>
      <a:dk2>
        <a:srgbClr val="233E3A"/>
      </a:dk2>
      <a:lt2>
        <a:srgbClr val="E7E8E2"/>
      </a:lt2>
      <a:accent1>
        <a:srgbClr val="6E4BEB"/>
      </a:accent1>
      <a:accent2>
        <a:srgbClr val="3F5EDC"/>
      </a:accent2>
      <a:accent3>
        <a:srgbClr val="299DE7"/>
      </a:accent3>
      <a:accent4>
        <a:srgbClr val="14B6B2"/>
      </a:accent4>
      <a:accent5>
        <a:srgbClr val="21BC77"/>
      </a:accent5>
      <a:accent6>
        <a:srgbClr val="14BC2C"/>
      </a:accent6>
      <a:hlink>
        <a:srgbClr val="319378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2020-05-17T08:10:56Z</dcterms:created>
  <dc:creator>Alison Barnes</dc:creator>
</cp:coreProperties>
</file>