
<file path=[Content_Types].xml><?xml version="1.0" encoding="utf-8"?>
<Types xmlns="http://schemas.openxmlformats.org/package/2006/content-types">
  <Default Extension="emf" ContentType="image/x-emf"/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74" r:id="rId2"/>
  </p:sldMasterIdLst>
  <p:sldIdLst>
    <p:sldId id="256" r:id="rId3"/>
    <p:sldId id="258" r:id="rId4"/>
    <p:sldId id="259" r:id="rId5"/>
    <p:sldId id="266" r:id="rId6"/>
    <p:sldId id="267" r:id="rId7"/>
    <p:sldId id="268" r:id="rId8"/>
    <p:sldId id="271" r:id="rId9"/>
    <p:sldId id="265" r:id="rId10"/>
    <p:sldId id="264" r:id="rId11"/>
    <p:sldId id="263" r:id="rId12"/>
    <p:sldId id="270" r:id="rId13"/>
    <p:sldId id="262" r:id="rId14"/>
    <p:sldId id="275" r:id="rId15"/>
    <p:sldId id="261" r:id="rId16"/>
    <p:sldId id="260" r:id="rId17"/>
    <p:sldId id="273" r:id="rId18"/>
    <p:sldId id="274" r:id="rId19"/>
    <p:sldId id="276" r:id="rId20"/>
    <p:sldId id="272" r:id="rId21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6193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094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5821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7E6A6-F053-40E1-87B4-A11C669A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EDC3F-F8DE-48CA-B86A-F1A440300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0FD94-471C-4EEA-BC84-760A95BEF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27EA-F0BD-42F0-8479-72A01892D676}" type="datetime1">
              <a:rPr lang="en-AU" smtClean="0"/>
              <a:t>18/04/2021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CD846-8506-4F5B-92D6-3846804FB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2A34D-FC7B-41D8-8DD3-6BE7F7241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F47D-0F4E-478B-976E-89A987A17C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7391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5C53A-18ED-4AA1-8970-9E849A3C4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B1B0F-A6D7-4368-9581-25AF3F775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5116D-EE61-452C-9660-3E43C35EC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B287E-C0CF-4DBE-AF23-513AEC4EE418}" type="datetime1">
              <a:rPr lang="en-AU" smtClean="0"/>
              <a:t>18/04/2021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892B7-7B59-4E4F-B4F0-4657D9ED7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B1234-1393-4C7E-B850-F4D363F4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F47D-0F4E-478B-976E-89A987A17C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1531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CDA65-3CBC-4F6B-8E58-7FA999EEA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0C027-A237-47EB-B3A8-C9ADA74C9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17281-84C0-46A5-A2B6-28C3BD7AD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F031C-B1D3-42E2-80FF-7D09BD3A27A6}" type="datetime1">
              <a:rPr lang="en-AU" smtClean="0"/>
              <a:t>18/04/2021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EA9CE-8002-4EFB-8026-65B7E9C0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6F27D-8113-4A70-8E5C-71DD5B40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F47D-0F4E-478B-976E-89A987A17C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27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72696-01B8-446A-A064-69DEA406B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7EAD9-329D-4E53-8A62-F43B648BA7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946A7-AC48-4139-9A10-14FDF7939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8B0D2-1A7B-409B-9C40-4BACEDB1A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52D4B-FAC8-4098-A30E-8EDBAA88A20A}" type="datetime1">
              <a:rPr lang="en-AU" smtClean="0"/>
              <a:t>18/04/2021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890E2-2F02-4BC1-877D-103351E26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A9837-C6B8-48B5-BD2F-2273B21C0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F47D-0F4E-478B-976E-89A987A17C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8100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152A4-9DA0-4EC6-B93A-1CA9A68EF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123C4-34FE-4C25-9442-B03E52A41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06E0C-5DD3-4214-89B7-2F6539716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345CAC-6ED4-466F-A8AF-B39FABA97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683057-B47F-452E-8704-35C66B91D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55054F-6D74-490D-9F98-BBC4E1E64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42041-9D31-4E8C-A27B-AC2E243FA4F3}" type="datetime1">
              <a:rPr lang="en-AU" smtClean="0"/>
              <a:t>18/04/2021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1CE1EF-FD06-4678-8FC9-ED1D121F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EE913E-7B57-45BF-A422-0133E4B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F47D-0F4E-478B-976E-89A987A17C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9362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BF833-2AA1-4320-A033-D1B651AB6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68B51F-A33C-44AD-9D00-943933F7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7087-6878-42B9-A289-92C72ABC25D1}" type="datetime1">
              <a:rPr lang="en-AU" smtClean="0"/>
              <a:t>18/04/2021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B33F17-AB4A-4187-A52F-41F5A8D4B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83B20C-81A1-4047-A675-08769F02D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F47D-0F4E-478B-976E-89A987A17C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83393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4ED14F-8B56-485C-8B08-5443CE8B7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F45E-4616-4027-B786-05C7B21BAA6B}" type="datetime1">
              <a:rPr lang="en-AU" smtClean="0"/>
              <a:t>18/04/2021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91E28B-A91D-49B0-9432-8B1863EFB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D1A6E-DA7E-443A-A4FB-2866DC7D4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F47D-0F4E-478B-976E-89A987A17C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37014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5B8A-D511-4C1B-BA5A-A05B8B7D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58B17-B7E2-4797-8BA8-A2B4004BB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104BF-9FB8-4BAB-B3D6-43D325E5E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C6E86-4939-49FC-9F03-8FC935C3C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4C463-4CF3-468B-B3AC-11E50E2B36DA}" type="datetime1">
              <a:rPr lang="en-AU" smtClean="0"/>
              <a:t>18/04/2021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05F15-0CC6-4647-8803-BFF7B6CBF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7E7C8-4D80-4221-B777-6A7639A4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F47D-0F4E-478B-976E-89A987A17C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6107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52636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E4427-D0B0-474B-9CD7-F4F0C5737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0BAE5-8CE1-4F67-AFDA-4A0AC31C8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BEE4D7-0C2E-46B2-B53C-DA28830CD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3147F-6642-4C15-BB09-423C3413D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DB346-9BFB-4DF9-9216-B39798A22B74}" type="datetime1">
              <a:rPr lang="en-AU" smtClean="0"/>
              <a:t>18/04/2021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1CB08-6689-454A-A41D-D67501652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A398C-9E09-4204-83EE-A9BE4A60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F47D-0F4E-478B-976E-89A987A17C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70779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43B39-B279-48DE-998C-9395B10FF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98063-A619-4C59-9261-CDA502B08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97951-460F-46E7-B18E-5201335C5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C7496-60B4-4E90-87DB-2C2458F73B76}" type="datetime1">
              <a:rPr lang="en-AU" smtClean="0"/>
              <a:t>18/04/2021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CC750-4D52-4231-8310-5233BA76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B87D6-5884-4DBA-9BFD-E5CDA19D1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F47D-0F4E-478B-976E-89A987A17C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7218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118E95-5B5E-4B31-B322-6A35710AB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F1D86-A400-4BBA-ACFA-82DDCDF7E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9AB1B-313D-41EE-AA54-CD7C87C62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33779-0FA3-483C-B0AB-B9C0B33413F8}" type="datetime1">
              <a:rPr lang="en-AU" smtClean="0"/>
              <a:t>18/04/2021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896E7-14D1-4F72-A2B9-BDF3DCD1C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EA36A-9A11-4506-9F46-F74FBB42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2F47D-0F4E-478B-976E-89A987A17C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498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504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978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505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8063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5150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0641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4/18/2021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204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4/18/2021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41EFE8-0208-4831-BB38-08722F432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1CF24-9298-4106-8217-A2C6AFF88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552-E2C7-41D4-A3AA-FC707EA23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428CE-F3A7-4283-9CB0-11F3F269C1D5}" type="datetime1">
              <a:rPr lang="en-AU" smtClean="0"/>
              <a:t>18/04/2021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40FEF-6289-4E51-AACF-51BBACB173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1C09D-A1FF-4DBF-A49F-4DC9A035F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2F47D-0F4E-478B-976E-89A987A17C7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062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51ACF9-91ED-409D-9E30-30BC9C78B1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EF86BFA-9133-4F6B-98BE-1CBB87EB6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3666683"/>
            <a:ext cx="12188952" cy="3191317"/>
          </a:xfrm>
          <a:prstGeom prst="rect">
            <a:avLst/>
          </a:prstGeom>
          <a:gradFill>
            <a:gsLst>
              <a:gs pos="42000">
                <a:schemeClr val="bg1">
                  <a:alpha val="23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99341-D6C0-4DF0-9655-67E957BB5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3630" y="3826292"/>
            <a:ext cx="5257800" cy="1701570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/>
              <a:t>Alkanes</a:t>
            </a:r>
            <a:endParaRPr lang="en-AU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6AC49-1AE8-4E70-8ADB-DDA2D44EE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631" y="5584617"/>
            <a:ext cx="5147960" cy="646785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Naming, isomers, properties and reactivity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1922596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6604B3-531F-45A1-A09B-0F18CD1BFF5C}"/>
              </a:ext>
            </a:extLst>
          </p:cNvPr>
          <p:cNvSpPr txBox="1"/>
          <p:nvPr/>
        </p:nvSpPr>
        <p:spPr>
          <a:xfrm>
            <a:off x="285750" y="47625"/>
            <a:ext cx="744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Alkanes - isomers</a:t>
            </a:r>
            <a:endParaRPr kumimoji="0" lang="en-AU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icture containing rain&#10;&#10;Description automatically generated">
            <a:extLst>
              <a:ext uri="{FF2B5EF4-FFF2-40B4-BE49-F238E27FC236}">
                <a16:creationId xmlns:a16="http://schemas.microsoft.com/office/drawing/2014/main" id="{AB4DD843-ED08-41E5-9204-21DB5063E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0"/>
            <a:ext cx="2209800" cy="2146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DB19D7-370A-42F1-AD02-E85AC16DF681}"/>
              </a:ext>
            </a:extLst>
          </p:cNvPr>
          <p:cNvSpPr/>
          <p:nvPr/>
        </p:nvSpPr>
        <p:spPr>
          <a:xfrm>
            <a:off x="0" y="699790"/>
            <a:ext cx="699008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41E945-C314-424B-90C4-89329AC2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F2F47D-0F4E-478B-976E-89A987A17C72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8B144B-1523-4DB2-84BE-18567DC02AE8}"/>
              </a:ext>
            </a:extLst>
          </p:cNvPr>
          <p:cNvSpPr txBox="1"/>
          <p:nvPr/>
        </p:nvSpPr>
        <p:spPr>
          <a:xfrm>
            <a:off x="285750" y="1470444"/>
            <a:ext cx="11449050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Molecules can have the same </a:t>
            </a:r>
            <a:r>
              <a:rPr lang="en-US" sz="2400" dirty="0">
                <a:solidFill>
                  <a:schemeClr val="accent1"/>
                </a:solidFill>
              </a:rPr>
              <a:t>molecular formula </a:t>
            </a:r>
            <a:r>
              <a:rPr lang="en-US" sz="2400" dirty="0"/>
              <a:t>but a different </a:t>
            </a:r>
            <a:r>
              <a:rPr lang="en-US" sz="2400" dirty="0">
                <a:solidFill>
                  <a:schemeClr val="accent1"/>
                </a:solidFill>
              </a:rPr>
              <a:t>structural formula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Chain isomers </a:t>
            </a:r>
            <a:r>
              <a:rPr lang="en-US" sz="2400" dirty="0"/>
              <a:t>– have same molecular formula but the number of carbon in the main chain varies</a:t>
            </a:r>
          </a:p>
        </p:txBody>
      </p:sp>
      <p:pic>
        <p:nvPicPr>
          <p:cNvPr id="11" name="Picture 10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8364FA6B-2A63-4D52-BAD1-580B48F406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89"/>
          <a:stretch/>
        </p:blipFill>
        <p:spPr>
          <a:xfrm>
            <a:off x="2955265" y="3411735"/>
            <a:ext cx="5305158" cy="197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829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6604B3-531F-45A1-A09B-0F18CD1BFF5C}"/>
              </a:ext>
            </a:extLst>
          </p:cNvPr>
          <p:cNvSpPr txBox="1"/>
          <p:nvPr/>
        </p:nvSpPr>
        <p:spPr>
          <a:xfrm>
            <a:off x="285750" y="47625"/>
            <a:ext cx="744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Alkanes - isomers</a:t>
            </a:r>
            <a:endParaRPr kumimoji="0" lang="en-AU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icture containing rain&#10;&#10;Description automatically generated">
            <a:extLst>
              <a:ext uri="{FF2B5EF4-FFF2-40B4-BE49-F238E27FC236}">
                <a16:creationId xmlns:a16="http://schemas.microsoft.com/office/drawing/2014/main" id="{AB4DD843-ED08-41E5-9204-21DB5063E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0"/>
            <a:ext cx="2209800" cy="2146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DB19D7-370A-42F1-AD02-E85AC16DF681}"/>
              </a:ext>
            </a:extLst>
          </p:cNvPr>
          <p:cNvSpPr/>
          <p:nvPr/>
        </p:nvSpPr>
        <p:spPr>
          <a:xfrm>
            <a:off x="0" y="699790"/>
            <a:ext cx="699008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41E945-C314-424B-90C4-89329AC2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F2F47D-0F4E-478B-976E-89A987A17C72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8B144B-1523-4DB2-84BE-18567DC02AE8}"/>
              </a:ext>
            </a:extLst>
          </p:cNvPr>
          <p:cNvSpPr txBox="1"/>
          <p:nvPr/>
        </p:nvSpPr>
        <p:spPr>
          <a:xfrm>
            <a:off x="285750" y="1470444"/>
            <a:ext cx="11449050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Molecules can have the same </a:t>
            </a:r>
            <a:r>
              <a:rPr lang="en-US" sz="2400" dirty="0">
                <a:solidFill>
                  <a:schemeClr val="accent1"/>
                </a:solidFill>
              </a:rPr>
              <a:t>molecular formula </a:t>
            </a:r>
            <a:r>
              <a:rPr lang="en-US" sz="2400" dirty="0"/>
              <a:t>but a different </a:t>
            </a:r>
            <a:r>
              <a:rPr lang="en-US" sz="2400" dirty="0">
                <a:solidFill>
                  <a:schemeClr val="accent1"/>
                </a:solidFill>
              </a:rPr>
              <a:t>structural formula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Chain isomers </a:t>
            </a:r>
            <a:r>
              <a:rPr lang="en-US" sz="2400" dirty="0"/>
              <a:t>– have same molecular formula but the number of carbon in the main chain varies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Position isomer </a:t>
            </a:r>
            <a:r>
              <a:rPr lang="en-US" sz="2400" dirty="0"/>
              <a:t>– have same number of carbons in the main chain but the position of any branches is different</a:t>
            </a:r>
            <a:endParaRPr lang="en-AU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44C47E-A148-41C5-8510-B650AD6FF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01" y="4509145"/>
            <a:ext cx="10199247" cy="152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300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6604B3-531F-45A1-A09B-0F18CD1BFF5C}"/>
              </a:ext>
            </a:extLst>
          </p:cNvPr>
          <p:cNvSpPr txBox="1"/>
          <p:nvPr/>
        </p:nvSpPr>
        <p:spPr>
          <a:xfrm>
            <a:off x="285750" y="47625"/>
            <a:ext cx="744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Alkanes – </a:t>
            </a:r>
            <a:r>
              <a:rPr lang="en-US" sz="3200" dirty="0">
                <a:solidFill>
                  <a:prstClr val="black"/>
                </a:solidFill>
                <a:latin typeface="Calibri" panose="020F0502020204030204"/>
              </a:rPr>
              <a:t>Practice questions</a:t>
            </a:r>
            <a:endParaRPr kumimoji="0" lang="en-AU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icture containing rain&#10;&#10;Description automatically generated">
            <a:extLst>
              <a:ext uri="{FF2B5EF4-FFF2-40B4-BE49-F238E27FC236}">
                <a16:creationId xmlns:a16="http://schemas.microsoft.com/office/drawing/2014/main" id="{AB4DD843-ED08-41E5-9204-21DB5063E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0"/>
            <a:ext cx="2209800" cy="2146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DB19D7-370A-42F1-AD02-E85AC16DF681}"/>
              </a:ext>
            </a:extLst>
          </p:cNvPr>
          <p:cNvSpPr/>
          <p:nvPr/>
        </p:nvSpPr>
        <p:spPr>
          <a:xfrm>
            <a:off x="0" y="699790"/>
            <a:ext cx="699008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41E945-C314-424B-90C4-89329AC2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F2F47D-0F4E-478B-976E-89A987A17C72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B291C-9DA2-486C-825C-837F7CB7982C}"/>
              </a:ext>
            </a:extLst>
          </p:cNvPr>
          <p:cNvSpPr txBox="1"/>
          <p:nvPr/>
        </p:nvSpPr>
        <p:spPr>
          <a:xfrm>
            <a:off x="965771" y="1382693"/>
            <a:ext cx="9452225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You should have completed the naming and drawing worksheet from last term. Should also be working on Pearson review 8.1 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63373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6604B3-531F-45A1-A09B-0F18CD1BFF5C}"/>
              </a:ext>
            </a:extLst>
          </p:cNvPr>
          <p:cNvSpPr txBox="1"/>
          <p:nvPr/>
        </p:nvSpPr>
        <p:spPr>
          <a:xfrm>
            <a:off x="285750" y="47625"/>
            <a:ext cx="744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Alkanes – cycloalkanes</a:t>
            </a:r>
            <a:endParaRPr kumimoji="0" lang="en-AU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icture containing rain&#10;&#10;Description automatically generated">
            <a:extLst>
              <a:ext uri="{FF2B5EF4-FFF2-40B4-BE49-F238E27FC236}">
                <a16:creationId xmlns:a16="http://schemas.microsoft.com/office/drawing/2014/main" id="{AB4DD843-ED08-41E5-9204-21DB5063E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0"/>
            <a:ext cx="2209800" cy="2146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DB19D7-370A-42F1-AD02-E85AC16DF681}"/>
              </a:ext>
            </a:extLst>
          </p:cNvPr>
          <p:cNvSpPr/>
          <p:nvPr/>
        </p:nvSpPr>
        <p:spPr>
          <a:xfrm>
            <a:off x="0" y="699790"/>
            <a:ext cx="699008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41E945-C314-424B-90C4-89329AC2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F2F47D-0F4E-478B-976E-89A987A17C72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FE466EF-D4B3-4257-A32D-6CD3FC213B48}"/>
              </a:ext>
            </a:extLst>
          </p:cNvPr>
          <p:cNvSpPr txBox="1">
            <a:spLocks noChangeArrowheads="1"/>
          </p:cNvSpPr>
          <p:nvPr/>
        </p:nvSpPr>
        <p:spPr>
          <a:xfrm>
            <a:off x="285749" y="928652"/>
            <a:ext cx="10111697" cy="43640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</a:pPr>
            <a:r>
              <a:rPr lang="en-AU" altLang="en-US" sz="2400" dirty="0"/>
              <a:t>Hydrocarbons that form ring structures (rather than chains) are called </a:t>
            </a:r>
            <a:r>
              <a:rPr lang="en-AU" altLang="en-US" sz="2400" b="1" dirty="0"/>
              <a:t>alicyclic</a:t>
            </a:r>
            <a:r>
              <a:rPr lang="en-AU" altLang="en-US" sz="2400" dirty="0"/>
              <a:t> hydrocarbons. They have similar nomenclature and chemical properties as their aliphatic counterparts. </a:t>
            </a:r>
          </a:p>
          <a:p>
            <a:pPr marL="457200" indent="-457200">
              <a:lnSpc>
                <a:spcPct val="150000"/>
              </a:lnSpc>
            </a:pPr>
            <a:r>
              <a:rPr lang="en-AU" altLang="en-US" sz="2400" dirty="0"/>
              <a:t>General formula: C</a:t>
            </a:r>
            <a:r>
              <a:rPr lang="en-AU" altLang="en-US" sz="2400" b="1" baseline="-25000" dirty="0"/>
              <a:t>n</a:t>
            </a:r>
            <a:r>
              <a:rPr lang="en-AU" altLang="en-US" sz="2400" dirty="0"/>
              <a:t>H</a:t>
            </a:r>
            <a:r>
              <a:rPr lang="en-AU" altLang="en-US" sz="2400" b="1" baseline="-25000" dirty="0"/>
              <a:t>2n</a:t>
            </a:r>
            <a:r>
              <a:rPr lang="en-AU" altLang="en-US" sz="2400" dirty="0"/>
              <a:t>	</a:t>
            </a:r>
          </a:p>
          <a:p>
            <a:pPr marL="457200" indent="-457200">
              <a:lnSpc>
                <a:spcPct val="150000"/>
              </a:lnSpc>
            </a:pPr>
            <a:r>
              <a:rPr lang="en-AU" altLang="en-US" sz="2400" dirty="0"/>
              <a:t>Learn to draw the following cycloalkanes:</a:t>
            </a:r>
          </a:p>
          <a:p>
            <a:pPr marL="457200" indent="-457200">
              <a:lnSpc>
                <a:spcPct val="150000"/>
              </a:lnSpc>
            </a:pPr>
            <a:endParaRPr lang="en-AU" alt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C9ABDC-8752-4363-AB0B-2BFF42D9C4FB}"/>
              </a:ext>
            </a:extLst>
          </p:cNvPr>
          <p:cNvSpPr/>
          <p:nvPr/>
        </p:nvSpPr>
        <p:spPr>
          <a:xfrm>
            <a:off x="5945313" y="3506018"/>
            <a:ext cx="46863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38200" lvl="1" indent="-381000">
              <a:buFont typeface="Wingdings" panose="05000000000000000000" pitchFamily="2" charset="2"/>
              <a:buNone/>
            </a:pPr>
            <a:r>
              <a:rPr lang="en-AU" altLang="en-US" sz="2400" dirty="0"/>
              <a:t>3	cyclopropane	   	</a:t>
            </a:r>
          </a:p>
          <a:p>
            <a:pPr marL="838200" lvl="1" indent="-381000">
              <a:buFont typeface="Wingdings" panose="05000000000000000000" pitchFamily="2" charset="2"/>
              <a:buNone/>
            </a:pPr>
            <a:r>
              <a:rPr lang="en-AU" altLang="en-US" sz="2400" dirty="0"/>
              <a:t>4	</a:t>
            </a:r>
            <a:r>
              <a:rPr lang="en-AU" altLang="en-US" sz="2400" dirty="0" err="1"/>
              <a:t>cyclobutane</a:t>
            </a:r>
            <a:r>
              <a:rPr lang="en-AU" altLang="en-US" sz="2400" dirty="0"/>
              <a:t>	   	</a:t>
            </a:r>
          </a:p>
          <a:p>
            <a:pPr marL="838200" lvl="1" indent="-381000">
              <a:buFont typeface="Wingdings" panose="05000000000000000000" pitchFamily="2" charset="2"/>
              <a:buNone/>
            </a:pPr>
            <a:r>
              <a:rPr lang="en-AU" altLang="en-US" sz="2400" dirty="0"/>
              <a:t>5	cyclopentane	  	</a:t>
            </a:r>
          </a:p>
          <a:p>
            <a:pPr marL="838200" lvl="1" indent="-381000">
              <a:buFont typeface="Wingdings" panose="05000000000000000000" pitchFamily="2" charset="2"/>
              <a:buNone/>
            </a:pPr>
            <a:r>
              <a:rPr lang="en-AU" altLang="en-US" sz="2400" dirty="0"/>
              <a:t>6	cyclohexane      	</a:t>
            </a:r>
          </a:p>
          <a:p>
            <a:pPr marL="838200" lvl="1" indent="-381000">
              <a:buFont typeface="Wingdings" panose="05000000000000000000" pitchFamily="2" charset="2"/>
              <a:buNone/>
            </a:pPr>
            <a:r>
              <a:rPr lang="en-AU" altLang="en-US" sz="2400" dirty="0"/>
              <a:t>8	cyclooctane</a:t>
            </a:r>
            <a:endParaRPr lang="en-AU" sz="2400" dirty="0"/>
          </a:p>
        </p:txBody>
      </p:sp>
      <p:pic>
        <p:nvPicPr>
          <p:cNvPr id="5" name="Picture 4" descr="Chart, radar chart&#10;&#10;Description automatically generated">
            <a:extLst>
              <a:ext uri="{FF2B5EF4-FFF2-40B4-BE49-F238E27FC236}">
                <a16:creationId xmlns:a16="http://schemas.microsoft.com/office/drawing/2014/main" id="{C8D4BC52-585F-4566-9004-A262B94BD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63" y="4406001"/>
            <a:ext cx="5402898" cy="152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18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6604B3-531F-45A1-A09B-0F18CD1BFF5C}"/>
              </a:ext>
            </a:extLst>
          </p:cNvPr>
          <p:cNvSpPr txBox="1"/>
          <p:nvPr/>
        </p:nvSpPr>
        <p:spPr>
          <a:xfrm>
            <a:off x="285750" y="47625"/>
            <a:ext cx="744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Alkanes - </a:t>
            </a:r>
            <a:r>
              <a:rPr lang="en-US" sz="3200" dirty="0">
                <a:solidFill>
                  <a:prstClr val="black"/>
                </a:solidFill>
                <a:latin typeface="Calibri" panose="020F0502020204030204"/>
              </a:rPr>
              <a:t>properties</a:t>
            </a:r>
            <a:endParaRPr kumimoji="0" lang="en-AU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icture containing rain&#10;&#10;Description automatically generated">
            <a:extLst>
              <a:ext uri="{FF2B5EF4-FFF2-40B4-BE49-F238E27FC236}">
                <a16:creationId xmlns:a16="http://schemas.microsoft.com/office/drawing/2014/main" id="{AB4DD843-ED08-41E5-9204-21DB5063E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0"/>
            <a:ext cx="2209800" cy="2146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DB19D7-370A-42F1-AD02-E85AC16DF681}"/>
              </a:ext>
            </a:extLst>
          </p:cNvPr>
          <p:cNvSpPr/>
          <p:nvPr/>
        </p:nvSpPr>
        <p:spPr>
          <a:xfrm>
            <a:off x="0" y="699790"/>
            <a:ext cx="699008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41E945-C314-424B-90C4-89329AC2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F2F47D-0F4E-478B-976E-89A987A17C72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DAB1840-A853-435C-B0D9-13E0613B0633}"/>
              </a:ext>
            </a:extLst>
          </p:cNvPr>
          <p:cNvSpPr txBox="1">
            <a:spLocks noChangeArrowheads="1"/>
          </p:cNvSpPr>
          <p:nvPr/>
        </p:nvSpPr>
        <p:spPr>
          <a:xfrm>
            <a:off x="115796" y="812899"/>
            <a:ext cx="9866404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AU" altLang="en-US" sz="2400" dirty="0"/>
              <a:t>Observable trends - as the molecular mass increases: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altLang="en-US" sz="2400" dirty="0"/>
              <a:t>Melting point increases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altLang="en-US" sz="2400" dirty="0"/>
              <a:t>Boiling point increases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AU" altLang="en-US" sz="2400" dirty="0"/>
              <a:t>Density increases</a:t>
            </a:r>
          </a:p>
        </p:txBody>
      </p:sp>
      <p:pic>
        <p:nvPicPr>
          <p:cNvPr id="10" name="Picture 4" descr="chem 001">
            <a:extLst>
              <a:ext uri="{FF2B5EF4-FFF2-40B4-BE49-F238E27FC236}">
                <a16:creationId xmlns:a16="http://schemas.microsoft.com/office/drawing/2014/main" id="{7341956D-CEC7-4209-B70F-50133D8DA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389" y="2664490"/>
            <a:ext cx="7397391" cy="3874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B48C769-7826-4578-8297-6780585E86E8}"/>
              </a:ext>
            </a:extLst>
          </p:cNvPr>
          <p:cNvSpPr/>
          <p:nvPr/>
        </p:nvSpPr>
        <p:spPr>
          <a:xfrm>
            <a:off x="105204" y="3269159"/>
            <a:ext cx="4584201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altLang="en-US" sz="2400" dirty="0"/>
              <a:t>Alkanes are insoluble in water, but soluble in non-polar solvents.</a:t>
            </a:r>
          </a:p>
        </p:txBody>
      </p:sp>
    </p:spTree>
    <p:extLst>
      <p:ext uri="{BB962C8B-B14F-4D97-AF65-F5344CB8AC3E}">
        <p14:creationId xmlns:p14="http://schemas.microsoft.com/office/powerpoint/2010/main" val="4175050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6604B3-531F-45A1-A09B-0F18CD1BFF5C}"/>
              </a:ext>
            </a:extLst>
          </p:cNvPr>
          <p:cNvSpPr txBox="1"/>
          <p:nvPr/>
        </p:nvSpPr>
        <p:spPr>
          <a:xfrm>
            <a:off x="285750" y="47625"/>
            <a:ext cx="744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Alkanes - </a:t>
            </a:r>
            <a:r>
              <a:rPr lang="en-US" sz="3200" dirty="0">
                <a:solidFill>
                  <a:prstClr val="black"/>
                </a:solidFill>
                <a:latin typeface="Calibri" panose="020F0502020204030204"/>
              </a:rPr>
              <a:t>reactions</a:t>
            </a:r>
            <a:endParaRPr kumimoji="0" lang="en-AU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icture containing rain&#10;&#10;Description automatically generated">
            <a:extLst>
              <a:ext uri="{FF2B5EF4-FFF2-40B4-BE49-F238E27FC236}">
                <a16:creationId xmlns:a16="http://schemas.microsoft.com/office/drawing/2014/main" id="{AB4DD843-ED08-41E5-9204-21DB5063E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0"/>
            <a:ext cx="2209800" cy="2146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DB19D7-370A-42F1-AD02-E85AC16DF681}"/>
              </a:ext>
            </a:extLst>
          </p:cNvPr>
          <p:cNvSpPr/>
          <p:nvPr/>
        </p:nvSpPr>
        <p:spPr>
          <a:xfrm>
            <a:off x="0" y="699790"/>
            <a:ext cx="699008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41E945-C314-424B-90C4-89329AC2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F2F47D-0F4E-478B-976E-89A987A17C72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8585CBD-4F6E-467A-A825-1E0E35F9F040}"/>
              </a:ext>
            </a:extLst>
          </p:cNvPr>
          <p:cNvSpPr txBox="1">
            <a:spLocks noChangeArrowheads="1"/>
          </p:cNvSpPr>
          <p:nvPr/>
        </p:nvSpPr>
        <p:spPr>
          <a:xfrm>
            <a:off x="447764" y="1073150"/>
            <a:ext cx="9908586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AU" altLang="en-US" sz="2400" b="1" dirty="0">
                <a:solidFill>
                  <a:srgbClr val="7030A0"/>
                </a:solidFill>
              </a:rPr>
              <a:t>Combustion</a:t>
            </a:r>
          </a:p>
          <a:p>
            <a:r>
              <a:rPr lang="en-AU" altLang="en-US" sz="2400" dirty="0"/>
              <a:t>Alkanes and cycloalkanes react with O</a:t>
            </a:r>
            <a:r>
              <a:rPr lang="en-AU" altLang="en-US" sz="2400" baseline="-25000" dirty="0"/>
              <a:t>2</a:t>
            </a:r>
            <a:r>
              <a:rPr lang="en-AU" altLang="en-US" sz="2400" dirty="0"/>
              <a:t> to produce water, carbon dioxide and energy</a:t>
            </a:r>
          </a:p>
          <a:p>
            <a:r>
              <a:rPr lang="en-AU" altLang="en-US" sz="2400" dirty="0"/>
              <a:t>Source of the majority of our fuels due to the high amount of energy released</a:t>
            </a:r>
          </a:p>
          <a:p>
            <a:r>
              <a:rPr lang="en-AU" altLang="en-US" sz="2400" dirty="0"/>
              <a:t>Have a large activation energy, so they require an “ignition” source (a spark) to start the reaction.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en-US" sz="2400" dirty="0"/>
              <a:t>	</a:t>
            </a:r>
            <a:r>
              <a:rPr lang="en-AU" altLang="en-US" sz="2400" b="1" i="1" dirty="0"/>
              <a:t>Balance the following combustion reaction for octane, a common constituent of petrol: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AU" altLang="en-US" sz="2400" dirty="0"/>
              <a:t>	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AU" altLang="en-US" sz="2400" dirty="0"/>
              <a:t>	C</a:t>
            </a:r>
            <a:r>
              <a:rPr lang="en-AU" altLang="en-US" sz="2400" baseline="-25000" dirty="0"/>
              <a:t>8</a:t>
            </a:r>
            <a:r>
              <a:rPr lang="en-AU" altLang="en-US" sz="2400" dirty="0"/>
              <a:t>H</a:t>
            </a:r>
            <a:r>
              <a:rPr lang="en-AU" altLang="en-US" sz="2400" baseline="-25000" dirty="0"/>
              <a:t>18</a:t>
            </a:r>
            <a:r>
              <a:rPr lang="en-AU" altLang="en-US" sz="2400" i="1" baseline="-25000" dirty="0"/>
              <a:t>(l)</a:t>
            </a:r>
            <a:r>
              <a:rPr lang="en-AU" altLang="en-US" sz="2400" dirty="0"/>
              <a:t> +    O</a:t>
            </a:r>
            <a:r>
              <a:rPr lang="en-AU" altLang="en-US" sz="2400" baseline="-25000" dirty="0"/>
              <a:t>2</a:t>
            </a:r>
            <a:r>
              <a:rPr lang="en-AU" altLang="en-US" sz="2400" i="1" baseline="-25000" dirty="0">
                <a:sym typeface="Wingdings" panose="05000000000000000000" pitchFamily="2" charset="2"/>
              </a:rPr>
              <a:t>(g)</a:t>
            </a:r>
            <a:r>
              <a:rPr lang="en-AU" altLang="en-US" sz="2400" dirty="0"/>
              <a:t> </a:t>
            </a:r>
            <a:r>
              <a:rPr lang="en-AU" altLang="en-US" sz="2400" dirty="0">
                <a:sym typeface="Wingdings" panose="05000000000000000000" pitchFamily="2" charset="2"/>
              </a:rPr>
              <a:t>    H</a:t>
            </a:r>
            <a:r>
              <a:rPr lang="en-AU" altLang="en-US" sz="2400" baseline="-25000" dirty="0">
                <a:sym typeface="Wingdings" panose="05000000000000000000" pitchFamily="2" charset="2"/>
              </a:rPr>
              <a:t>2</a:t>
            </a:r>
            <a:r>
              <a:rPr lang="en-AU" altLang="en-US" sz="2400" dirty="0">
                <a:sym typeface="Wingdings" panose="05000000000000000000" pitchFamily="2" charset="2"/>
              </a:rPr>
              <a:t>O</a:t>
            </a:r>
            <a:r>
              <a:rPr lang="en-AU" altLang="en-US" sz="2400" i="1" baseline="-25000" dirty="0">
                <a:sym typeface="Wingdings" panose="05000000000000000000" pitchFamily="2" charset="2"/>
              </a:rPr>
              <a:t>(g)</a:t>
            </a:r>
            <a:r>
              <a:rPr lang="en-AU" altLang="en-US" sz="2400" dirty="0">
                <a:sym typeface="Wingdings" panose="05000000000000000000" pitchFamily="2" charset="2"/>
              </a:rPr>
              <a:t> +     CO</a:t>
            </a:r>
            <a:r>
              <a:rPr lang="en-AU" altLang="en-US" sz="2400" baseline="-25000" dirty="0">
                <a:sym typeface="Wingdings" panose="05000000000000000000" pitchFamily="2" charset="2"/>
              </a:rPr>
              <a:t>2</a:t>
            </a:r>
            <a:r>
              <a:rPr lang="en-AU" altLang="en-US" sz="2400" i="1" baseline="-25000" dirty="0">
                <a:sym typeface="Wingdings" panose="05000000000000000000" pitchFamily="2" charset="2"/>
              </a:rPr>
              <a:t>(g)    </a:t>
            </a:r>
            <a:r>
              <a:rPr lang="en-AU" altLang="en-US" sz="2400" i="1" dirty="0">
                <a:sym typeface="Wingdings" panose="05000000000000000000" pitchFamily="2" charset="2"/>
              </a:rPr>
              <a:t>+    large amount of energy</a:t>
            </a:r>
          </a:p>
        </p:txBody>
      </p:sp>
    </p:spTree>
    <p:extLst>
      <p:ext uri="{BB962C8B-B14F-4D97-AF65-F5344CB8AC3E}">
        <p14:creationId xmlns:p14="http://schemas.microsoft.com/office/powerpoint/2010/main" val="319667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6604B3-531F-45A1-A09B-0F18CD1BFF5C}"/>
              </a:ext>
            </a:extLst>
          </p:cNvPr>
          <p:cNvSpPr txBox="1"/>
          <p:nvPr/>
        </p:nvSpPr>
        <p:spPr>
          <a:xfrm>
            <a:off x="285750" y="47625"/>
            <a:ext cx="744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Alkanes - </a:t>
            </a:r>
            <a:r>
              <a:rPr lang="en-US" sz="3200" dirty="0">
                <a:solidFill>
                  <a:prstClr val="black"/>
                </a:solidFill>
                <a:latin typeface="Calibri" panose="020F0502020204030204"/>
              </a:rPr>
              <a:t>reactions</a:t>
            </a:r>
            <a:endParaRPr kumimoji="0" lang="en-AU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icture containing rain&#10;&#10;Description automatically generated">
            <a:extLst>
              <a:ext uri="{FF2B5EF4-FFF2-40B4-BE49-F238E27FC236}">
                <a16:creationId xmlns:a16="http://schemas.microsoft.com/office/drawing/2014/main" id="{AB4DD843-ED08-41E5-9204-21DB5063E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0"/>
            <a:ext cx="2209800" cy="2146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DB19D7-370A-42F1-AD02-E85AC16DF681}"/>
              </a:ext>
            </a:extLst>
          </p:cNvPr>
          <p:cNvSpPr/>
          <p:nvPr/>
        </p:nvSpPr>
        <p:spPr>
          <a:xfrm>
            <a:off x="0" y="699790"/>
            <a:ext cx="699008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41E945-C314-424B-90C4-89329AC2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F2F47D-0F4E-478B-976E-89A987A17C72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8585CBD-4F6E-467A-A825-1E0E35F9F040}"/>
              </a:ext>
            </a:extLst>
          </p:cNvPr>
          <p:cNvSpPr txBox="1">
            <a:spLocks noChangeArrowheads="1"/>
          </p:cNvSpPr>
          <p:nvPr/>
        </p:nvSpPr>
        <p:spPr>
          <a:xfrm>
            <a:off x="447764" y="1073150"/>
            <a:ext cx="9908586" cy="4114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AU" altLang="en-US" sz="2400" b="1" dirty="0">
                <a:solidFill>
                  <a:srgbClr val="7030A0"/>
                </a:solidFill>
              </a:rPr>
              <a:t>Incomplete Combustion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59635D-4D42-47B5-AE73-BBF8579D6D07}"/>
              </a:ext>
            </a:extLst>
          </p:cNvPr>
          <p:cNvSpPr/>
          <p:nvPr/>
        </p:nvSpPr>
        <p:spPr>
          <a:xfrm>
            <a:off x="797959" y="1560890"/>
            <a:ext cx="9065231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altLang="en-US" sz="2400" dirty="0"/>
              <a:t>Combustion in limited supply of oxygen produces CO and water.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altLang="en-US" sz="2400" dirty="0"/>
              <a:t>Write the balanced combustion reaction for octane in limited supply of oxygen: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79A740-46BB-490D-96F7-DFBBA5AD44FE}"/>
              </a:ext>
            </a:extLst>
          </p:cNvPr>
          <p:cNvSpPr/>
          <p:nvPr/>
        </p:nvSpPr>
        <p:spPr>
          <a:xfrm>
            <a:off x="649555" y="3600043"/>
            <a:ext cx="103205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AU" altLang="en-US" sz="2800" dirty="0"/>
              <a:t>	2 C</a:t>
            </a:r>
            <a:r>
              <a:rPr lang="en-AU" altLang="en-US" sz="2800" baseline="-25000" dirty="0"/>
              <a:t>8</a:t>
            </a:r>
            <a:r>
              <a:rPr lang="en-AU" altLang="en-US" sz="2800" dirty="0"/>
              <a:t>H</a:t>
            </a:r>
            <a:r>
              <a:rPr lang="en-AU" altLang="en-US" sz="2800" baseline="-25000" dirty="0"/>
              <a:t>18</a:t>
            </a:r>
            <a:r>
              <a:rPr lang="en-AU" altLang="en-US" sz="2800" i="1" baseline="-25000" dirty="0"/>
              <a:t>(l)</a:t>
            </a:r>
            <a:r>
              <a:rPr lang="en-AU" altLang="en-US" sz="2800" dirty="0"/>
              <a:t> +   17 O</a:t>
            </a:r>
            <a:r>
              <a:rPr lang="en-AU" altLang="en-US" sz="2800" baseline="-25000" dirty="0"/>
              <a:t>2</a:t>
            </a:r>
            <a:r>
              <a:rPr lang="en-AU" altLang="en-US" sz="2800" i="1" baseline="-25000" dirty="0">
                <a:sym typeface="Wingdings" panose="05000000000000000000" pitchFamily="2" charset="2"/>
              </a:rPr>
              <a:t>(g)</a:t>
            </a:r>
            <a:r>
              <a:rPr lang="en-AU" altLang="en-US" sz="2800" dirty="0"/>
              <a:t> </a:t>
            </a:r>
            <a:r>
              <a:rPr lang="en-AU" altLang="en-US" sz="2800" dirty="0">
                <a:sym typeface="Wingdings" panose="05000000000000000000" pitchFamily="2" charset="2"/>
              </a:rPr>
              <a:t>   18 H</a:t>
            </a:r>
            <a:r>
              <a:rPr lang="en-AU" altLang="en-US" sz="2800" baseline="-25000" dirty="0">
                <a:sym typeface="Wingdings" panose="05000000000000000000" pitchFamily="2" charset="2"/>
              </a:rPr>
              <a:t>2</a:t>
            </a:r>
            <a:r>
              <a:rPr lang="en-AU" altLang="en-US" sz="2800" dirty="0">
                <a:sym typeface="Wingdings" panose="05000000000000000000" pitchFamily="2" charset="2"/>
              </a:rPr>
              <a:t>O</a:t>
            </a:r>
            <a:r>
              <a:rPr lang="en-AU" altLang="en-US" sz="2800" i="1" baseline="-25000" dirty="0">
                <a:sym typeface="Wingdings" panose="05000000000000000000" pitchFamily="2" charset="2"/>
              </a:rPr>
              <a:t>(g)</a:t>
            </a:r>
            <a:r>
              <a:rPr lang="en-AU" altLang="en-US" sz="2800" dirty="0">
                <a:sym typeface="Wingdings" panose="05000000000000000000" pitchFamily="2" charset="2"/>
              </a:rPr>
              <a:t> +   16  CO</a:t>
            </a:r>
            <a:r>
              <a:rPr lang="en-AU" altLang="en-US" sz="2800" i="1" baseline="-25000" dirty="0">
                <a:sym typeface="Wingdings" panose="05000000000000000000" pitchFamily="2" charset="2"/>
              </a:rPr>
              <a:t>(g)  </a:t>
            </a:r>
            <a:r>
              <a:rPr lang="en-AU" altLang="en-US" sz="2800" i="1" dirty="0">
                <a:sym typeface="Wingdings" panose="05000000000000000000" pitchFamily="2" charset="2"/>
              </a:rPr>
              <a:t>+   energy (not as much)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C440E0-7B80-4CB1-A73A-0A67E5DD9444}"/>
              </a:ext>
            </a:extLst>
          </p:cNvPr>
          <p:cNvSpPr/>
          <p:nvPr/>
        </p:nvSpPr>
        <p:spPr>
          <a:xfrm>
            <a:off x="649555" y="3510735"/>
            <a:ext cx="10320518" cy="9021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40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6604B3-531F-45A1-A09B-0F18CD1BFF5C}"/>
              </a:ext>
            </a:extLst>
          </p:cNvPr>
          <p:cNvSpPr txBox="1"/>
          <p:nvPr/>
        </p:nvSpPr>
        <p:spPr>
          <a:xfrm>
            <a:off x="285750" y="47625"/>
            <a:ext cx="744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Alkanes - </a:t>
            </a:r>
            <a:r>
              <a:rPr lang="en-US" sz="3200" dirty="0">
                <a:solidFill>
                  <a:prstClr val="black"/>
                </a:solidFill>
                <a:latin typeface="Calibri" panose="020F0502020204030204"/>
              </a:rPr>
              <a:t>reactions</a:t>
            </a:r>
            <a:endParaRPr kumimoji="0" lang="en-AU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icture containing rain&#10;&#10;Description automatically generated">
            <a:extLst>
              <a:ext uri="{FF2B5EF4-FFF2-40B4-BE49-F238E27FC236}">
                <a16:creationId xmlns:a16="http://schemas.microsoft.com/office/drawing/2014/main" id="{AB4DD843-ED08-41E5-9204-21DB5063E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0"/>
            <a:ext cx="2209800" cy="2146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DB19D7-370A-42F1-AD02-E85AC16DF681}"/>
              </a:ext>
            </a:extLst>
          </p:cNvPr>
          <p:cNvSpPr/>
          <p:nvPr/>
        </p:nvSpPr>
        <p:spPr>
          <a:xfrm>
            <a:off x="0" y="699790"/>
            <a:ext cx="699008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41E945-C314-424B-90C4-89329AC2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F2F47D-0F4E-478B-976E-89A987A17C72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A8CB0F2-5F06-457F-B40A-A68013F10E43}"/>
              </a:ext>
            </a:extLst>
          </p:cNvPr>
          <p:cNvSpPr txBox="1">
            <a:spLocks noChangeArrowheads="1"/>
          </p:cNvSpPr>
          <p:nvPr/>
        </p:nvSpPr>
        <p:spPr>
          <a:xfrm>
            <a:off x="224106" y="674738"/>
            <a:ext cx="11228495" cy="45799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AU" altLang="en-US" sz="2400" b="1" dirty="0">
                <a:solidFill>
                  <a:srgbClr val="7030A0"/>
                </a:solidFill>
              </a:rPr>
              <a:t>Substitution reactions</a:t>
            </a:r>
          </a:p>
          <a:p>
            <a:pPr>
              <a:lnSpc>
                <a:spcPct val="150000"/>
              </a:lnSpc>
            </a:pPr>
            <a:r>
              <a:rPr lang="en-AU" altLang="en-US" sz="2400" dirty="0"/>
              <a:t>A hydrogen is replaced by another element (e.g. a halogen) </a:t>
            </a:r>
            <a:r>
              <a:rPr lang="en-AU" altLang="en-US" sz="2400" dirty="0" err="1"/>
              <a:t>eg</a:t>
            </a:r>
            <a:r>
              <a:rPr lang="en-AU" altLang="en-US" sz="2400" dirty="0"/>
              <a:t>: CFC’s</a:t>
            </a:r>
          </a:p>
          <a:p>
            <a:pPr>
              <a:lnSpc>
                <a:spcPct val="150000"/>
              </a:lnSpc>
            </a:pPr>
            <a:r>
              <a:rPr lang="en-AU" altLang="en-US" sz="2400" dirty="0">
                <a:solidFill>
                  <a:srgbClr val="7030A0"/>
                </a:solidFill>
              </a:rPr>
              <a:t>Halogen substitution reactions are slow</a:t>
            </a:r>
            <a:r>
              <a:rPr lang="en-AU" altLang="en-US" sz="2400" dirty="0"/>
              <a:t>, and facilitated by UV light.</a:t>
            </a:r>
          </a:p>
          <a:p>
            <a:pPr>
              <a:lnSpc>
                <a:spcPct val="150000"/>
              </a:lnSpc>
            </a:pPr>
            <a:r>
              <a:rPr lang="en-AU" altLang="en-US" sz="2400" dirty="0"/>
              <a:t>Product mixture depends on relative concentration of the halogen (use an excess you will get complete substitution).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44FC70-F362-40B4-8C2A-5D43B2C10F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3" t="34862" b="4107"/>
          <a:stretch/>
        </p:blipFill>
        <p:spPr>
          <a:xfrm>
            <a:off x="2822985" y="3911886"/>
            <a:ext cx="5787615" cy="284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533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6604B3-531F-45A1-A09B-0F18CD1BFF5C}"/>
              </a:ext>
            </a:extLst>
          </p:cNvPr>
          <p:cNvSpPr txBox="1"/>
          <p:nvPr/>
        </p:nvSpPr>
        <p:spPr>
          <a:xfrm>
            <a:off x="285750" y="47625"/>
            <a:ext cx="744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Alkanes - </a:t>
            </a:r>
            <a:r>
              <a:rPr lang="en-US" sz="3200" dirty="0">
                <a:solidFill>
                  <a:prstClr val="black"/>
                </a:solidFill>
                <a:latin typeface="Calibri" panose="020F0502020204030204"/>
              </a:rPr>
              <a:t>reactions</a:t>
            </a:r>
            <a:endParaRPr kumimoji="0" lang="en-AU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icture containing rain&#10;&#10;Description automatically generated">
            <a:extLst>
              <a:ext uri="{FF2B5EF4-FFF2-40B4-BE49-F238E27FC236}">
                <a16:creationId xmlns:a16="http://schemas.microsoft.com/office/drawing/2014/main" id="{AB4DD843-ED08-41E5-9204-21DB5063E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0"/>
            <a:ext cx="2209800" cy="2146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DB19D7-370A-42F1-AD02-E85AC16DF681}"/>
              </a:ext>
            </a:extLst>
          </p:cNvPr>
          <p:cNvSpPr/>
          <p:nvPr/>
        </p:nvSpPr>
        <p:spPr>
          <a:xfrm>
            <a:off x="0" y="699790"/>
            <a:ext cx="699008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41E945-C314-424B-90C4-89329AC2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F2F47D-0F4E-478B-976E-89A987A17C72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A8CB0F2-5F06-457F-B40A-A68013F10E43}"/>
              </a:ext>
            </a:extLst>
          </p:cNvPr>
          <p:cNvSpPr txBox="1">
            <a:spLocks noChangeArrowheads="1"/>
          </p:cNvSpPr>
          <p:nvPr/>
        </p:nvSpPr>
        <p:spPr>
          <a:xfrm>
            <a:off x="224106" y="674738"/>
            <a:ext cx="11228495" cy="45799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AU" altLang="en-US" sz="2400" b="1" dirty="0">
                <a:solidFill>
                  <a:srgbClr val="7030A0"/>
                </a:solidFill>
              </a:rPr>
              <a:t>Substitution reactions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6931EB-7D09-49E5-A1BA-5D619EF39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99" y="1751810"/>
            <a:ext cx="5792287" cy="44100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A714CA-2DA9-4C60-8673-F679190FAC7D}"/>
              </a:ext>
            </a:extLst>
          </p:cNvPr>
          <p:cNvSpPr txBox="1"/>
          <p:nvPr/>
        </p:nvSpPr>
        <p:spPr>
          <a:xfrm>
            <a:off x="7143835" y="2020364"/>
            <a:ext cx="2838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chloromethane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3FCAD4-640A-4905-A3C1-0FB7268999CC}"/>
              </a:ext>
            </a:extLst>
          </p:cNvPr>
          <p:cNvSpPr txBox="1"/>
          <p:nvPr/>
        </p:nvSpPr>
        <p:spPr>
          <a:xfrm>
            <a:off x="7148532" y="3188577"/>
            <a:ext cx="333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dichloromethane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08075F-0FD0-4958-85AA-2985DAD16749}"/>
              </a:ext>
            </a:extLst>
          </p:cNvPr>
          <p:cNvSpPr txBox="1"/>
          <p:nvPr/>
        </p:nvSpPr>
        <p:spPr>
          <a:xfrm>
            <a:off x="7233238" y="4370793"/>
            <a:ext cx="3080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trichloromethane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A3B03C-9774-49D9-878F-66180383903F}"/>
              </a:ext>
            </a:extLst>
          </p:cNvPr>
          <p:cNvSpPr txBox="1"/>
          <p:nvPr/>
        </p:nvSpPr>
        <p:spPr>
          <a:xfrm>
            <a:off x="7231196" y="5386707"/>
            <a:ext cx="3831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tetrachloromethane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34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6604B3-531F-45A1-A09B-0F18CD1BFF5C}"/>
              </a:ext>
            </a:extLst>
          </p:cNvPr>
          <p:cNvSpPr txBox="1"/>
          <p:nvPr/>
        </p:nvSpPr>
        <p:spPr>
          <a:xfrm>
            <a:off x="285750" y="47625"/>
            <a:ext cx="744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Alkanes – </a:t>
            </a:r>
            <a:r>
              <a:rPr lang="en-US" sz="3200" dirty="0">
                <a:solidFill>
                  <a:prstClr val="black"/>
                </a:solidFill>
                <a:latin typeface="Calibri" panose="020F0502020204030204"/>
              </a:rPr>
              <a:t>Essential Chem Questions</a:t>
            </a:r>
            <a:endParaRPr kumimoji="0" lang="en-AU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icture containing rain&#10;&#10;Description automatically generated">
            <a:extLst>
              <a:ext uri="{FF2B5EF4-FFF2-40B4-BE49-F238E27FC236}">
                <a16:creationId xmlns:a16="http://schemas.microsoft.com/office/drawing/2014/main" id="{AB4DD843-ED08-41E5-9204-21DB5063E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0"/>
            <a:ext cx="2209800" cy="2146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DB19D7-370A-42F1-AD02-E85AC16DF681}"/>
              </a:ext>
            </a:extLst>
          </p:cNvPr>
          <p:cNvSpPr/>
          <p:nvPr/>
        </p:nvSpPr>
        <p:spPr>
          <a:xfrm>
            <a:off x="0" y="699790"/>
            <a:ext cx="699008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41E945-C314-424B-90C4-89329AC2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F2F47D-0F4E-478B-976E-89A987A17C72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B9B151-1CB5-4EB7-B183-96B4BB12E094}"/>
              </a:ext>
            </a:extLst>
          </p:cNvPr>
          <p:cNvSpPr txBox="1"/>
          <p:nvPr/>
        </p:nvSpPr>
        <p:spPr>
          <a:xfrm>
            <a:off x="626724" y="1376737"/>
            <a:ext cx="9575514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Pearson 8.1 plus 8.1 review questions</a:t>
            </a:r>
            <a:endParaRPr lang="en-AU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STAWA set 40, 41 and 42 – they combine alkanes, alkenes and aromatic compounds so you can begin selected questions. </a:t>
            </a:r>
          </a:p>
        </p:txBody>
      </p:sp>
    </p:spTree>
    <p:extLst>
      <p:ext uri="{BB962C8B-B14F-4D97-AF65-F5344CB8AC3E}">
        <p14:creationId xmlns:p14="http://schemas.microsoft.com/office/powerpoint/2010/main" val="2195665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device&#10;&#10;Description automatically generated">
            <a:extLst>
              <a:ext uri="{FF2B5EF4-FFF2-40B4-BE49-F238E27FC236}">
                <a16:creationId xmlns:a16="http://schemas.microsoft.com/office/drawing/2014/main" id="{66694458-9939-4679-9736-540C8313A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25" y="3546327"/>
            <a:ext cx="7469222" cy="28184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6604B3-531F-45A1-A09B-0F18CD1BFF5C}"/>
              </a:ext>
            </a:extLst>
          </p:cNvPr>
          <p:cNvSpPr txBox="1"/>
          <p:nvPr/>
        </p:nvSpPr>
        <p:spPr>
          <a:xfrm>
            <a:off x="285750" y="47625"/>
            <a:ext cx="744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Alkanes - introduction</a:t>
            </a:r>
            <a:endParaRPr kumimoji="0" lang="en-AU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icture containing rain&#10;&#10;Description automatically generated">
            <a:extLst>
              <a:ext uri="{FF2B5EF4-FFF2-40B4-BE49-F238E27FC236}">
                <a16:creationId xmlns:a16="http://schemas.microsoft.com/office/drawing/2014/main" id="{AB4DD843-ED08-41E5-9204-21DB5063E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0"/>
            <a:ext cx="2209800" cy="2146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DB19D7-370A-42F1-AD02-E85AC16DF681}"/>
              </a:ext>
            </a:extLst>
          </p:cNvPr>
          <p:cNvSpPr/>
          <p:nvPr/>
        </p:nvSpPr>
        <p:spPr>
          <a:xfrm>
            <a:off x="0" y="699790"/>
            <a:ext cx="699008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41E945-C314-424B-90C4-89329AC2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F2F47D-0F4E-478B-976E-89A987A17C72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33D8EB-02C7-491E-8F88-80475B6542F9}"/>
              </a:ext>
            </a:extLst>
          </p:cNvPr>
          <p:cNvSpPr txBox="1"/>
          <p:nvPr/>
        </p:nvSpPr>
        <p:spPr>
          <a:xfrm>
            <a:off x="770562" y="1294544"/>
            <a:ext cx="9596063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Alkanes are saturated hydrocarbons (contain only single bonds)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General formula:</a:t>
            </a:r>
            <a:endParaRPr lang="en-A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FEFCC0-29A9-4EF4-BA8E-196038188750}"/>
              </a:ext>
            </a:extLst>
          </p:cNvPr>
          <p:cNvSpPr txBox="1"/>
          <p:nvPr/>
        </p:nvSpPr>
        <p:spPr>
          <a:xfrm>
            <a:off x="4010025" y="2514983"/>
            <a:ext cx="1500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</a:t>
            </a:r>
            <a:r>
              <a:rPr lang="en-US" sz="3200" baseline="-25000" dirty="0"/>
              <a:t>n</a:t>
            </a:r>
            <a:r>
              <a:rPr lang="en-US" sz="3200" dirty="0"/>
              <a:t>H</a:t>
            </a:r>
            <a:r>
              <a:rPr lang="en-US" sz="3200" baseline="-25000" dirty="0"/>
              <a:t>2n+2</a:t>
            </a:r>
            <a:endParaRPr lang="en-AU" sz="3200" baseline="-25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9DA4B-B16B-4B81-AC2D-DEF85E9EA9BF}"/>
              </a:ext>
            </a:extLst>
          </p:cNvPr>
          <p:cNvSpPr txBox="1"/>
          <p:nvPr/>
        </p:nvSpPr>
        <p:spPr>
          <a:xfrm>
            <a:off x="770562" y="3367535"/>
            <a:ext cx="68631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Alkanes can be </a:t>
            </a:r>
            <a:r>
              <a:rPr lang="en-US" sz="2400" dirty="0">
                <a:solidFill>
                  <a:srgbClr val="7030A0"/>
                </a:solidFill>
              </a:rPr>
              <a:t>Straight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7030A0"/>
                </a:solidFill>
              </a:rPr>
              <a:t>Branched</a:t>
            </a:r>
            <a:endParaRPr lang="en-AU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6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6604B3-531F-45A1-A09B-0F18CD1BFF5C}"/>
              </a:ext>
            </a:extLst>
          </p:cNvPr>
          <p:cNvSpPr txBox="1"/>
          <p:nvPr/>
        </p:nvSpPr>
        <p:spPr>
          <a:xfrm>
            <a:off x="285750" y="47625"/>
            <a:ext cx="744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Alkanes - </a:t>
            </a:r>
            <a:r>
              <a:rPr lang="en-US" sz="3200" dirty="0">
                <a:solidFill>
                  <a:prstClr val="black"/>
                </a:solidFill>
                <a:latin typeface="Calibri" panose="020F0502020204030204"/>
              </a:rPr>
              <a:t>naming</a:t>
            </a:r>
            <a:endParaRPr kumimoji="0" lang="en-AU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icture containing rain&#10;&#10;Description automatically generated">
            <a:extLst>
              <a:ext uri="{FF2B5EF4-FFF2-40B4-BE49-F238E27FC236}">
                <a16:creationId xmlns:a16="http://schemas.microsoft.com/office/drawing/2014/main" id="{AB4DD843-ED08-41E5-9204-21DB5063E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0"/>
            <a:ext cx="2209800" cy="2146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DB19D7-370A-42F1-AD02-E85AC16DF681}"/>
              </a:ext>
            </a:extLst>
          </p:cNvPr>
          <p:cNvSpPr/>
          <p:nvPr/>
        </p:nvSpPr>
        <p:spPr>
          <a:xfrm>
            <a:off x="0" y="699790"/>
            <a:ext cx="699008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41E945-C314-424B-90C4-89329AC2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F2F47D-0F4E-478B-976E-89A987A17C72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A21E4B-0608-4967-9D1C-ED09B101DF08}"/>
              </a:ext>
            </a:extLst>
          </p:cNvPr>
          <p:cNvSpPr/>
          <p:nvPr/>
        </p:nvSpPr>
        <p:spPr>
          <a:xfrm>
            <a:off x="381000" y="1073150"/>
            <a:ext cx="10116821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altLang="en-US" sz="2400" dirty="0"/>
              <a:t>In order to identify hydrocarbons a set of naming rules was created (IUPAC)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altLang="en-US" sz="2400" dirty="0"/>
              <a:t>A series of prefixes, stems and suffixes were used to identify the number of C atoms present and their position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E9B71-C306-440A-B276-CB8F8FC0DA56}"/>
              </a:ext>
            </a:extLst>
          </p:cNvPr>
          <p:cNvSpPr txBox="1"/>
          <p:nvPr/>
        </p:nvSpPr>
        <p:spPr>
          <a:xfrm>
            <a:off x="1786313" y="3020020"/>
            <a:ext cx="1085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CH</a:t>
            </a:r>
            <a:r>
              <a:rPr lang="en-US" sz="3200" baseline="-25000" dirty="0"/>
              <a:t>4</a:t>
            </a:r>
            <a:endParaRPr lang="en-AU" sz="3200" baseline="-25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A9679A-F206-4DB1-A7A2-292955F5B2C9}"/>
              </a:ext>
            </a:extLst>
          </p:cNvPr>
          <p:cNvSpPr txBox="1"/>
          <p:nvPr/>
        </p:nvSpPr>
        <p:spPr>
          <a:xfrm>
            <a:off x="4544280" y="3020020"/>
            <a:ext cx="1733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methane</a:t>
            </a:r>
            <a:endParaRPr lang="en-AU" sz="32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1A44E78-6BAF-420C-BCBD-E2648B998387}"/>
              </a:ext>
            </a:extLst>
          </p:cNvPr>
          <p:cNvGrpSpPr/>
          <p:nvPr/>
        </p:nvGrpSpPr>
        <p:grpSpPr>
          <a:xfrm>
            <a:off x="5517191" y="3526956"/>
            <a:ext cx="685800" cy="405480"/>
            <a:chOff x="6800850" y="4592419"/>
            <a:chExt cx="783771" cy="40548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C0016CE-96D9-4C60-B284-F11502F14DFD}"/>
                </a:ext>
              </a:extLst>
            </p:cNvPr>
            <p:cNvCxnSpPr/>
            <p:nvPr/>
          </p:nvCxnSpPr>
          <p:spPr>
            <a:xfrm>
              <a:off x="6800850" y="4595130"/>
              <a:ext cx="0" cy="2095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0602F4-BECA-42BD-BE6D-BD7E0E15F4A2}"/>
                </a:ext>
              </a:extLst>
            </p:cNvPr>
            <p:cNvCxnSpPr/>
            <p:nvPr/>
          </p:nvCxnSpPr>
          <p:spPr>
            <a:xfrm>
              <a:off x="6803571" y="4791075"/>
              <a:ext cx="78105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D948E79-A1FA-4BE7-B17C-B2299B989944}"/>
                </a:ext>
              </a:extLst>
            </p:cNvPr>
            <p:cNvCxnSpPr/>
            <p:nvPr/>
          </p:nvCxnSpPr>
          <p:spPr>
            <a:xfrm>
              <a:off x="7579169" y="4592419"/>
              <a:ext cx="0" cy="2095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CB0761-77A8-4467-B7FD-D29FF41D2C5A}"/>
                </a:ext>
              </a:extLst>
            </p:cNvPr>
            <p:cNvCxnSpPr/>
            <p:nvPr/>
          </p:nvCxnSpPr>
          <p:spPr>
            <a:xfrm>
              <a:off x="7203621" y="4788349"/>
              <a:ext cx="0" cy="2095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EFAB45B-1A8F-4566-A1C9-B5AF685E08DF}"/>
              </a:ext>
            </a:extLst>
          </p:cNvPr>
          <p:cNvGrpSpPr/>
          <p:nvPr/>
        </p:nvGrpSpPr>
        <p:grpSpPr>
          <a:xfrm>
            <a:off x="4725255" y="3531045"/>
            <a:ext cx="685800" cy="405480"/>
            <a:chOff x="6800850" y="4592419"/>
            <a:chExt cx="783771" cy="40548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86462B6-A7C2-4306-AEEA-5C7713853A6D}"/>
                </a:ext>
              </a:extLst>
            </p:cNvPr>
            <p:cNvCxnSpPr/>
            <p:nvPr/>
          </p:nvCxnSpPr>
          <p:spPr>
            <a:xfrm>
              <a:off x="6800850" y="4595130"/>
              <a:ext cx="0" cy="2095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B97591C-3CD0-4F72-8338-6C5E005ECEF4}"/>
                </a:ext>
              </a:extLst>
            </p:cNvPr>
            <p:cNvCxnSpPr/>
            <p:nvPr/>
          </p:nvCxnSpPr>
          <p:spPr>
            <a:xfrm>
              <a:off x="6803571" y="4791075"/>
              <a:ext cx="78105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B47F98F-D460-4A77-8C19-99FE73750561}"/>
                </a:ext>
              </a:extLst>
            </p:cNvPr>
            <p:cNvCxnSpPr/>
            <p:nvPr/>
          </p:nvCxnSpPr>
          <p:spPr>
            <a:xfrm>
              <a:off x="7579169" y="4592419"/>
              <a:ext cx="0" cy="2095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04B2136-76CF-4D4C-A7CE-3F9EBB111CE2}"/>
                </a:ext>
              </a:extLst>
            </p:cNvPr>
            <p:cNvCxnSpPr/>
            <p:nvPr/>
          </p:nvCxnSpPr>
          <p:spPr>
            <a:xfrm>
              <a:off x="7203621" y="4788349"/>
              <a:ext cx="0" cy="2095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A7F6811-D864-4914-90F0-D807C244BF35}"/>
              </a:ext>
            </a:extLst>
          </p:cNvPr>
          <p:cNvSpPr txBox="1"/>
          <p:nvPr/>
        </p:nvSpPr>
        <p:spPr>
          <a:xfrm>
            <a:off x="4518428" y="3883609"/>
            <a:ext cx="99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stem</a:t>
            </a:r>
            <a:endParaRPr lang="en-AU" sz="24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7C151A-76DE-4D07-8489-1ACDA6DC227D}"/>
              </a:ext>
            </a:extLst>
          </p:cNvPr>
          <p:cNvSpPr txBox="1"/>
          <p:nvPr/>
        </p:nvSpPr>
        <p:spPr>
          <a:xfrm>
            <a:off x="5558007" y="3880898"/>
            <a:ext cx="119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suffix</a:t>
            </a:r>
            <a:endParaRPr lang="en-AU" sz="2400" dirty="0">
              <a:solidFill>
                <a:srgbClr val="0070C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38EE01-B67B-4CDD-ADCE-A023CCE9A2D2}"/>
              </a:ext>
            </a:extLst>
          </p:cNvPr>
          <p:cNvSpPr txBox="1"/>
          <p:nvPr/>
        </p:nvSpPr>
        <p:spPr>
          <a:xfrm>
            <a:off x="3010327" y="4715475"/>
            <a:ext cx="6883686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70C0"/>
                </a:solidFill>
              </a:rPr>
              <a:t>Suffix – gives the class of hydrocarbon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</a:rPr>
              <a:t>Stem – gives the number of carbons in the molecule</a:t>
            </a:r>
          </a:p>
          <a:p>
            <a:pPr>
              <a:lnSpc>
                <a:spcPct val="150000"/>
              </a:lnSpc>
            </a:pPr>
            <a:endParaRPr lang="en-AU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50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2" grpId="0"/>
      <p:bldP spid="23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6604B3-531F-45A1-A09B-0F18CD1BFF5C}"/>
              </a:ext>
            </a:extLst>
          </p:cNvPr>
          <p:cNvSpPr txBox="1"/>
          <p:nvPr/>
        </p:nvSpPr>
        <p:spPr>
          <a:xfrm>
            <a:off x="285750" y="47625"/>
            <a:ext cx="744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Alkanes - </a:t>
            </a:r>
            <a:r>
              <a:rPr lang="en-US" sz="3200" dirty="0">
                <a:solidFill>
                  <a:prstClr val="black"/>
                </a:solidFill>
                <a:latin typeface="Calibri" panose="020F0502020204030204"/>
              </a:rPr>
              <a:t>naming</a:t>
            </a:r>
            <a:endParaRPr kumimoji="0" lang="en-AU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icture containing rain&#10;&#10;Description automatically generated">
            <a:extLst>
              <a:ext uri="{FF2B5EF4-FFF2-40B4-BE49-F238E27FC236}">
                <a16:creationId xmlns:a16="http://schemas.microsoft.com/office/drawing/2014/main" id="{AB4DD843-ED08-41E5-9204-21DB5063E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0"/>
            <a:ext cx="2209800" cy="2146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DB19D7-370A-42F1-AD02-E85AC16DF681}"/>
              </a:ext>
            </a:extLst>
          </p:cNvPr>
          <p:cNvSpPr/>
          <p:nvPr/>
        </p:nvSpPr>
        <p:spPr>
          <a:xfrm>
            <a:off x="0" y="699790"/>
            <a:ext cx="699008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41E945-C314-424B-90C4-89329AC2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F2F47D-0F4E-478B-976E-89A987A17C72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A21E4B-0608-4967-9D1C-ED09B101DF08}"/>
              </a:ext>
            </a:extLst>
          </p:cNvPr>
          <p:cNvSpPr/>
          <p:nvPr/>
        </p:nvSpPr>
        <p:spPr>
          <a:xfrm>
            <a:off x="381000" y="1073150"/>
            <a:ext cx="10116821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altLang="en-US" sz="2400" dirty="0"/>
              <a:t>Suffix for Alkanes:  -</a:t>
            </a:r>
            <a:r>
              <a:rPr lang="en-AU" altLang="en-US" sz="2400" dirty="0" err="1"/>
              <a:t>ane</a:t>
            </a:r>
            <a:endParaRPr lang="en-AU" alt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altLang="en-US" sz="2400" dirty="0"/>
              <a:t>Stem (indicate the number of carbons):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00E81DB-E870-43C7-9DD7-C1A759F2E686}"/>
              </a:ext>
            </a:extLst>
          </p:cNvPr>
          <p:cNvGrpSpPr/>
          <p:nvPr/>
        </p:nvGrpSpPr>
        <p:grpSpPr>
          <a:xfrm>
            <a:off x="1497028" y="2506238"/>
            <a:ext cx="7247765" cy="4032674"/>
            <a:chOff x="1815527" y="2506238"/>
            <a:chExt cx="7247765" cy="4032674"/>
          </a:xfrm>
        </p:grpSpPr>
        <p:pic>
          <p:nvPicPr>
            <p:cNvPr id="25" name="Picture 2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CB5884D8-F57D-4AE1-B622-AD96FBA6F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5527" y="3164952"/>
              <a:ext cx="7247765" cy="337396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D49FDAA-3448-4CB8-98C0-CE62FFA5F5A1}"/>
                </a:ext>
              </a:extLst>
            </p:cNvPr>
            <p:cNvSpPr txBox="1"/>
            <p:nvPr/>
          </p:nvSpPr>
          <p:spPr>
            <a:xfrm>
              <a:off x="3464218" y="2795620"/>
              <a:ext cx="14897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Stem</a:t>
              </a:r>
              <a:endParaRPr lang="en-AU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C05683-1AD4-4034-90ED-F7E9DB0C0ABE}"/>
                </a:ext>
              </a:extLst>
            </p:cNvPr>
            <p:cNvSpPr txBox="1"/>
            <p:nvPr/>
          </p:nvSpPr>
          <p:spPr>
            <a:xfrm>
              <a:off x="5630352" y="2506238"/>
              <a:ext cx="14897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Number of carbons</a:t>
              </a:r>
              <a:endParaRPr lang="en-AU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5539216-7738-4380-8224-9CD5F5D74696}"/>
              </a:ext>
            </a:extLst>
          </p:cNvPr>
          <p:cNvSpPr txBox="1"/>
          <p:nvPr/>
        </p:nvSpPr>
        <p:spPr>
          <a:xfrm>
            <a:off x="7477987" y="3095032"/>
            <a:ext cx="4078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You need to remember this, maybe you can use a mnemonic device?</a:t>
            </a:r>
            <a:endParaRPr lang="en-AU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094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6604B3-531F-45A1-A09B-0F18CD1BFF5C}"/>
              </a:ext>
            </a:extLst>
          </p:cNvPr>
          <p:cNvSpPr txBox="1"/>
          <p:nvPr/>
        </p:nvSpPr>
        <p:spPr>
          <a:xfrm>
            <a:off x="285750" y="47625"/>
            <a:ext cx="744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Alkanes - </a:t>
            </a:r>
            <a:r>
              <a:rPr lang="en-US" sz="3200" dirty="0">
                <a:solidFill>
                  <a:prstClr val="black"/>
                </a:solidFill>
                <a:latin typeface="Calibri" panose="020F0502020204030204"/>
              </a:rPr>
              <a:t>naming</a:t>
            </a:r>
            <a:endParaRPr kumimoji="0" lang="en-AU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icture containing rain&#10;&#10;Description automatically generated">
            <a:extLst>
              <a:ext uri="{FF2B5EF4-FFF2-40B4-BE49-F238E27FC236}">
                <a16:creationId xmlns:a16="http://schemas.microsoft.com/office/drawing/2014/main" id="{AB4DD843-ED08-41E5-9204-21DB5063E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0"/>
            <a:ext cx="2209800" cy="2146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DB19D7-370A-42F1-AD02-E85AC16DF681}"/>
              </a:ext>
            </a:extLst>
          </p:cNvPr>
          <p:cNvSpPr/>
          <p:nvPr/>
        </p:nvSpPr>
        <p:spPr>
          <a:xfrm>
            <a:off x="0" y="699790"/>
            <a:ext cx="699008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41E945-C314-424B-90C4-89329AC2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F2F47D-0F4E-478B-976E-89A987A17C72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 descr="A close up of a device&#10;&#10;Description automatically generated">
            <a:extLst>
              <a:ext uri="{FF2B5EF4-FFF2-40B4-BE49-F238E27FC236}">
                <a16:creationId xmlns:a16="http://schemas.microsoft.com/office/drawing/2014/main" id="{09691C18-1A9F-4A22-A2E1-F42E03E249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11" y="812899"/>
            <a:ext cx="9152899" cy="34537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6EF5EC-3D2A-43B5-9630-A500D7DC0821}"/>
              </a:ext>
            </a:extLst>
          </p:cNvPr>
          <p:cNvSpPr txBox="1"/>
          <p:nvPr/>
        </p:nvSpPr>
        <p:spPr>
          <a:xfrm>
            <a:off x="1787705" y="3872413"/>
            <a:ext cx="1315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pentane</a:t>
            </a:r>
            <a:endParaRPr lang="en-AU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5DAA88-0C94-468D-B9DC-3F15383176D5}"/>
              </a:ext>
            </a:extLst>
          </p:cNvPr>
          <p:cNvSpPr/>
          <p:nvPr/>
        </p:nvSpPr>
        <p:spPr>
          <a:xfrm>
            <a:off x="4253501" y="1212351"/>
            <a:ext cx="3041151" cy="31217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885F8-9FA9-4AD5-B13C-95BF4EDBB800}"/>
              </a:ext>
            </a:extLst>
          </p:cNvPr>
          <p:cNvSpPr/>
          <p:nvPr/>
        </p:nvSpPr>
        <p:spPr>
          <a:xfrm>
            <a:off x="7140539" y="699790"/>
            <a:ext cx="3146233" cy="39661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A632DB-F4A1-4BA8-B8E2-1C8F55B3D136}"/>
              </a:ext>
            </a:extLst>
          </p:cNvPr>
          <p:cNvSpPr txBox="1"/>
          <p:nvPr/>
        </p:nvSpPr>
        <p:spPr>
          <a:xfrm>
            <a:off x="4551452" y="4551452"/>
            <a:ext cx="5989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do I name this compound?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412055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6604B3-531F-45A1-A09B-0F18CD1BFF5C}"/>
              </a:ext>
            </a:extLst>
          </p:cNvPr>
          <p:cNvSpPr txBox="1"/>
          <p:nvPr/>
        </p:nvSpPr>
        <p:spPr>
          <a:xfrm>
            <a:off x="285750" y="47625"/>
            <a:ext cx="744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Alkanes - </a:t>
            </a:r>
            <a:r>
              <a:rPr lang="en-US" sz="3200" dirty="0">
                <a:solidFill>
                  <a:prstClr val="black"/>
                </a:solidFill>
                <a:latin typeface="Calibri" panose="020F0502020204030204"/>
              </a:rPr>
              <a:t>naming</a:t>
            </a:r>
            <a:endParaRPr kumimoji="0" lang="en-AU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icture containing rain&#10;&#10;Description automatically generated">
            <a:extLst>
              <a:ext uri="{FF2B5EF4-FFF2-40B4-BE49-F238E27FC236}">
                <a16:creationId xmlns:a16="http://schemas.microsoft.com/office/drawing/2014/main" id="{AB4DD843-ED08-41E5-9204-21DB5063E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0"/>
            <a:ext cx="2209800" cy="2146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DB19D7-370A-42F1-AD02-E85AC16DF681}"/>
              </a:ext>
            </a:extLst>
          </p:cNvPr>
          <p:cNvSpPr/>
          <p:nvPr/>
        </p:nvSpPr>
        <p:spPr>
          <a:xfrm>
            <a:off x="0" y="699790"/>
            <a:ext cx="699008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41E945-C314-424B-90C4-89329AC2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F2F47D-0F4E-478B-976E-89A987A17C72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 descr="A close up of a device&#10;&#10;Description automatically generated">
            <a:extLst>
              <a:ext uri="{FF2B5EF4-FFF2-40B4-BE49-F238E27FC236}">
                <a16:creationId xmlns:a16="http://schemas.microsoft.com/office/drawing/2014/main" id="{A88FB4DC-B2A4-45EA-809D-9D8A99986F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10" t="20716" r="25763"/>
          <a:stretch/>
        </p:blipFill>
        <p:spPr>
          <a:xfrm>
            <a:off x="606174" y="812898"/>
            <a:ext cx="3544586" cy="288737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84D025B5-7BBC-4DEC-9DB4-57608B363E83}"/>
              </a:ext>
            </a:extLst>
          </p:cNvPr>
          <p:cNvSpPr/>
          <p:nvPr/>
        </p:nvSpPr>
        <p:spPr>
          <a:xfrm>
            <a:off x="513708" y="1027416"/>
            <a:ext cx="3544586" cy="1690613"/>
          </a:xfrm>
          <a:prstGeom prst="ellipse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F91527-23B0-4E5C-8B03-AF32FAF04663}"/>
              </a:ext>
            </a:extLst>
          </p:cNvPr>
          <p:cNvSpPr/>
          <p:nvPr/>
        </p:nvSpPr>
        <p:spPr>
          <a:xfrm>
            <a:off x="1273996" y="2402784"/>
            <a:ext cx="1582220" cy="1376737"/>
          </a:xfrm>
          <a:prstGeom prst="ellipse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2D3FD4-1A3C-44E9-8022-BF3508AD1E1D}"/>
              </a:ext>
            </a:extLst>
          </p:cNvPr>
          <p:cNvCxnSpPr>
            <a:stCxn id="3" idx="6"/>
          </p:cNvCxnSpPr>
          <p:nvPr/>
        </p:nvCxnSpPr>
        <p:spPr>
          <a:xfrm flipV="1">
            <a:off x="4058294" y="1869897"/>
            <a:ext cx="996591" cy="28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EABDEE0-B71D-455B-B54B-F4CF9B724A1E}"/>
              </a:ext>
            </a:extLst>
          </p:cNvPr>
          <p:cNvSpPr txBox="1"/>
          <p:nvPr/>
        </p:nvSpPr>
        <p:spPr>
          <a:xfrm>
            <a:off x="5202577" y="1638392"/>
            <a:ext cx="2794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Main chain</a:t>
            </a:r>
            <a:endParaRPr lang="en-AU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6BDC0B-F6FD-4ABF-929E-514600CDF206}"/>
              </a:ext>
            </a:extLst>
          </p:cNvPr>
          <p:cNvCxnSpPr>
            <a:stCxn id="5" idx="6"/>
          </p:cNvCxnSpPr>
          <p:nvPr/>
        </p:nvCxnSpPr>
        <p:spPr>
          <a:xfrm flipV="1">
            <a:off x="2856216" y="3091152"/>
            <a:ext cx="129454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355E452-B060-4E03-A73E-FE81A060C4C3}"/>
              </a:ext>
            </a:extLst>
          </p:cNvPr>
          <p:cNvSpPr txBox="1"/>
          <p:nvPr/>
        </p:nvSpPr>
        <p:spPr>
          <a:xfrm>
            <a:off x="4212403" y="2690550"/>
            <a:ext cx="2424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Side groups or functional groups</a:t>
            </a:r>
            <a:endParaRPr lang="en-AU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F7C009-B65F-406C-BEE2-8121ADD11EBA}"/>
              </a:ext>
            </a:extLst>
          </p:cNvPr>
          <p:cNvSpPr txBox="1"/>
          <p:nvPr/>
        </p:nvSpPr>
        <p:spPr>
          <a:xfrm>
            <a:off x="3905038" y="3955282"/>
            <a:ext cx="47055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2-methylbutane</a:t>
            </a:r>
            <a:endParaRPr lang="en-AU" sz="32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AB05C3A-4B3F-4A81-A7E5-FF938611D3AB}"/>
              </a:ext>
            </a:extLst>
          </p:cNvPr>
          <p:cNvGrpSpPr/>
          <p:nvPr/>
        </p:nvGrpSpPr>
        <p:grpSpPr>
          <a:xfrm>
            <a:off x="6195282" y="4472181"/>
            <a:ext cx="685800" cy="405480"/>
            <a:chOff x="6800850" y="4592419"/>
            <a:chExt cx="783771" cy="40548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D158F5D-6C4C-4B4A-9C95-A4920F6B8CD7}"/>
                </a:ext>
              </a:extLst>
            </p:cNvPr>
            <p:cNvCxnSpPr/>
            <p:nvPr/>
          </p:nvCxnSpPr>
          <p:spPr>
            <a:xfrm>
              <a:off x="6800850" y="4595130"/>
              <a:ext cx="0" cy="2095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0725270-5203-46AE-927B-88E3BFE4D242}"/>
                </a:ext>
              </a:extLst>
            </p:cNvPr>
            <p:cNvCxnSpPr/>
            <p:nvPr/>
          </p:nvCxnSpPr>
          <p:spPr>
            <a:xfrm>
              <a:off x="6803571" y="4791075"/>
              <a:ext cx="78105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3A83EA4-A796-40BF-98D1-71E7E0A9C3DC}"/>
                </a:ext>
              </a:extLst>
            </p:cNvPr>
            <p:cNvCxnSpPr/>
            <p:nvPr/>
          </p:nvCxnSpPr>
          <p:spPr>
            <a:xfrm>
              <a:off x="7579169" y="4592419"/>
              <a:ext cx="0" cy="2095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400D6CF-8CFB-454A-BD96-11DD54626E22}"/>
                </a:ext>
              </a:extLst>
            </p:cNvPr>
            <p:cNvCxnSpPr/>
            <p:nvPr/>
          </p:nvCxnSpPr>
          <p:spPr>
            <a:xfrm>
              <a:off x="7203621" y="4788349"/>
              <a:ext cx="0" cy="20955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E2EF9AD-8FE3-4FE1-9467-F19A7C18683D}"/>
              </a:ext>
            </a:extLst>
          </p:cNvPr>
          <p:cNvGrpSpPr/>
          <p:nvPr/>
        </p:nvGrpSpPr>
        <p:grpSpPr>
          <a:xfrm>
            <a:off x="5403346" y="4476270"/>
            <a:ext cx="685800" cy="405480"/>
            <a:chOff x="6800850" y="4592419"/>
            <a:chExt cx="783771" cy="405480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BA8C557-6BC8-4573-82D2-1B60999A59D8}"/>
                </a:ext>
              </a:extLst>
            </p:cNvPr>
            <p:cNvCxnSpPr/>
            <p:nvPr/>
          </p:nvCxnSpPr>
          <p:spPr>
            <a:xfrm>
              <a:off x="6800850" y="4595130"/>
              <a:ext cx="0" cy="2095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A71C10D-67AD-4A53-8187-0B2288F4438B}"/>
                </a:ext>
              </a:extLst>
            </p:cNvPr>
            <p:cNvCxnSpPr/>
            <p:nvPr/>
          </p:nvCxnSpPr>
          <p:spPr>
            <a:xfrm>
              <a:off x="6803571" y="4791075"/>
              <a:ext cx="78105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BE89EEF-E0A3-4321-9562-430ABCE205F1}"/>
                </a:ext>
              </a:extLst>
            </p:cNvPr>
            <p:cNvCxnSpPr/>
            <p:nvPr/>
          </p:nvCxnSpPr>
          <p:spPr>
            <a:xfrm>
              <a:off x="7579169" y="4592419"/>
              <a:ext cx="0" cy="2095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229E12B-1526-4A0D-B241-6128680BE9FC}"/>
                </a:ext>
              </a:extLst>
            </p:cNvPr>
            <p:cNvCxnSpPr/>
            <p:nvPr/>
          </p:nvCxnSpPr>
          <p:spPr>
            <a:xfrm>
              <a:off x="7203621" y="4788349"/>
              <a:ext cx="0" cy="2095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3A3818A-5BD9-4F19-A47A-D9D676D12CD7}"/>
              </a:ext>
            </a:extLst>
          </p:cNvPr>
          <p:cNvSpPr txBox="1"/>
          <p:nvPr/>
        </p:nvSpPr>
        <p:spPr>
          <a:xfrm>
            <a:off x="5196519" y="4828834"/>
            <a:ext cx="998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stem</a:t>
            </a:r>
            <a:endParaRPr lang="en-AU" sz="2400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4AD205-C2C2-43CE-AB93-B8DB62612A3E}"/>
              </a:ext>
            </a:extLst>
          </p:cNvPr>
          <p:cNvSpPr txBox="1"/>
          <p:nvPr/>
        </p:nvSpPr>
        <p:spPr>
          <a:xfrm>
            <a:off x="6236098" y="4826123"/>
            <a:ext cx="119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suffix</a:t>
            </a:r>
            <a:endParaRPr lang="en-AU" sz="2400" dirty="0">
              <a:solidFill>
                <a:srgbClr val="0070C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014100-A37A-457A-BACE-0F72732A9335}"/>
              </a:ext>
            </a:extLst>
          </p:cNvPr>
          <p:cNvSpPr txBox="1"/>
          <p:nvPr/>
        </p:nvSpPr>
        <p:spPr>
          <a:xfrm>
            <a:off x="7843635" y="3654423"/>
            <a:ext cx="4348365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70C0"/>
                </a:solidFill>
              </a:rPr>
              <a:t>Suffix – gives the class of hydrocarbon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</a:rPr>
              <a:t>Stem – gives the number of carbons in the main chain</a:t>
            </a:r>
          </a:p>
          <a:p>
            <a:pPr>
              <a:lnSpc>
                <a:spcPct val="150000"/>
              </a:lnSpc>
            </a:pPr>
            <a:endParaRPr lang="en-AU" sz="2400" dirty="0">
              <a:solidFill>
                <a:srgbClr val="0070C0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9D04F2B-99D1-4181-9FD7-88C15C8EC30A}"/>
              </a:ext>
            </a:extLst>
          </p:cNvPr>
          <p:cNvGrpSpPr/>
          <p:nvPr/>
        </p:nvGrpSpPr>
        <p:grpSpPr>
          <a:xfrm>
            <a:off x="4498749" y="4472351"/>
            <a:ext cx="685800" cy="405480"/>
            <a:chOff x="6800850" y="4592419"/>
            <a:chExt cx="783771" cy="40548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BDF4138-F26C-4C18-9A60-55E070F79D2D}"/>
                </a:ext>
              </a:extLst>
            </p:cNvPr>
            <p:cNvCxnSpPr/>
            <p:nvPr/>
          </p:nvCxnSpPr>
          <p:spPr>
            <a:xfrm>
              <a:off x="6800850" y="4595130"/>
              <a:ext cx="0" cy="209550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8B71FEF-0E62-4882-9653-434134733D50}"/>
                </a:ext>
              </a:extLst>
            </p:cNvPr>
            <p:cNvCxnSpPr/>
            <p:nvPr/>
          </p:nvCxnSpPr>
          <p:spPr>
            <a:xfrm>
              <a:off x="6803571" y="4791075"/>
              <a:ext cx="781050" cy="0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8DB3D50-1073-4AD5-8486-3CBBFB7B9D54}"/>
                </a:ext>
              </a:extLst>
            </p:cNvPr>
            <p:cNvCxnSpPr/>
            <p:nvPr/>
          </p:nvCxnSpPr>
          <p:spPr>
            <a:xfrm>
              <a:off x="7579169" y="4592419"/>
              <a:ext cx="0" cy="209550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02ADFFE-EBFF-42D6-9098-145F7B7E5187}"/>
                </a:ext>
              </a:extLst>
            </p:cNvPr>
            <p:cNvCxnSpPr/>
            <p:nvPr/>
          </p:nvCxnSpPr>
          <p:spPr>
            <a:xfrm>
              <a:off x="7203621" y="4788349"/>
              <a:ext cx="0" cy="209550"/>
            </a:xfrm>
            <a:prstGeom prst="line">
              <a:avLst/>
            </a:prstGeom>
            <a:ln w="38100"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D0BF2405-1D67-4634-9E82-6ADB10F3EC65}"/>
              </a:ext>
            </a:extLst>
          </p:cNvPr>
          <p:cNvSpPr txBox="1"/>
          <p:nvPr/>
        </p:nvSpPr>
        <p:spPr>
          <a:xfrm>
            <a:off x="4260410" y="4837116"/>
            <a:ext cx="1181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prefix</a:t>
            </a:r>
            <a:endParaRPr lang="en-AU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B1EED07-85E1-46BF-9DE3-02D8855A4EC8}"/>
              </a:ext>
            </a:extLst>
          </p:cNvPr>
          <p:cNvSpPr txBox="1"/>
          <p:nvPr/>
        </p:nvSpPr>
        <p:spPr>
          <a:xfrm>
            <a:off x="606174" y="5506948"/>
            <a:ext cx="6667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Prefix – gives the side groups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Need to know – Alkyl groups and Halo groups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*note – we use numbers to indicate the position*</a:t>
            </a:r>
            <a:endParaRPr lang="en-AU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65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4" grpId="0"/>
      <p:bldP spid="17" grpId="0"/>
      <p:bldP spid="18" grpId="0"/>
      <p:bldP spid="42" grpId="0"/>
      <p:bldP spid="43" grpId="0"/>
      <p:bldP spid="44" grpId="0"/>
      <p:bldP spid="50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6604B3-531F-45A1-A09B-0F18CD1BFF5C}"/>
              </a:ext>
            </a:extLst>
          </p:cNvPr>
          <p:cNvSpPr txBox="1"/>
          <p:nvPr/>
        </p:nvSpPr>
        <p:spPr>
          <a:xfrm>
            <a:off x="285750" y="47625"/>
            <a:ext cx="744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Alkanes - </a:t>
            </a:r>
            <a:r>
              <a:rPr lang="en-US" sz="3200" dirty="0">
                <a:solidFill>
                  <a:prstClr val="black"/>
                </a:solidFill>
                <a:latin typeface="Calibri" panose="020F0502020204030204"/>
              </a:rPr>
              <a:t>naming</a:t>
            </a:r>
            <a:endParaRPr kumimoji="0" lang="en-AU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icture containing rain&#10;&#10;Description automatically generated">
            <a:extLst>
              <a:ext uri="{FF2B5EF4-FFF2-40B4-BE49-F238E27FC236}">
                <a16:creationId xmlns:a16="http://schemas.microsoft.com/office/drawing/2014/main" id="{AB4DD843-ED08-41E5-9204-21DB5063E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0"/>
            <a:ext cx="2209800" cy="2146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DB19D7-370A-42F1-AD02-E85AC16DF681}"/>
              </a:ext>
            </a:extLst>
          </p:cNvPr>
          <p:cNvSpPr/>
          <p:nvPr/>
        </p:nvSpPr>
        <p:spPr>
          <a:xfrm>
            <a:off x="0" y="699790"/>
            <a:ext cx="699008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41E945-C314-424B-90C4-89329AC2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F2F47D-0F4E-478B-976E-89A987A17C72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2" name="Picture 51" descr="A close up of a logo&#10;&#10;Description automatically generated">
            <a:extLst>
              <a:ext uri="{FF2B5EF4-FFF2-40B4-BE49-F238E27FC236}">
                <a16:creationId xmlns:a16="http://schemas.microsoft.com/office/drawing/2014/main" id="{BCEE747E-1824-42EB-A9BC-DE4D113E4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40" y="1255515"/>
            <a:ext cx="5403843" cy="475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261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6604B3-531F-45A1-A09B-0F18CD1BFF5C}"/>
              </a:ext>
            </a:extLst>
          </p:cNvPr>
          <p:cNvSpPr txBox="1"/>
          <p:nvPr/>
        </p:nvSpPr>
        <p:spPr>
          <a:xfrm>
            <a:off x="285750" y="47625"/>
            <a:ext cx="744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Alkanes – </a:t>
            </a:r>
            <a:r>
              <a:rPr lang="en-US" sz="3200" dirty="0">
                <a:solidFill>
                  <a:prstClr val="black"/>
                </a:solidFill>
                <a:latin typeface="Calibri" panose="020F0502020204030204"/>
              </a:rPr>
              <a:t>side chains</a:t>
            </a:r>
            <a:endParaRPr kumimoji="0" lang="en-AU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icture containing rain&#10;&#10;Description automatically generated">
            <a:extLst>
              <a:ext uri="{FF2B5EF4-FFF2-40B4-BE49-F238E27FC236}">
                <a16:creationId xmlns:a16="http://schemas.microsoft.com/office/drawing/2014/main" id="{AB4DD843-ED08-41E5-9204-21DB5063E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0"/>
            <a:ext cx="2209800" cy="2146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DB19D7-370A-42F1-AD02-E85AC16DF681}"/>
              </a:ext>
            </a:extLst>
          </p:cNvPr>
          <p:cNvSpPr/>
          <p:nvPr/>
        </p:nvSpPr>
        <p:spPr>
          <a:xfrm>
            <a:off x="0" y="699790"/>
            <a:ext cx="699008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41E945-C314-424B-90C4-89329AC2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F2F47D-0F4E-478B-976E-89A987A17C72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493DC6-1754-4296-BF1E-97DD309F8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074" y="2897387"/>
            <a:ext cx="5447926" cy="29570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A9D0BC-5FDA-4D3B-914D-4BC2E160E146}"/>
              </a:ext>
            </a:extLst>
          </p:cNvPr>
          <p:cNvSpPr txBox="1"/>
          <p:nvPr/>
        </p:nvSpPr>
        <p:spPr>
          <a:xfrm>
            <a:off x="1014088" y="1123356"/>
            <a:ext cx="49619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Alkyl groups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stem name based on the number of carbons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suffix of -</a:t>
            </a:r>
            <a:r>
              <a:rPr lang="en-US" sz="2400" dirty="0" err="1"/>
              <a:t>yl</a:t>
            </a:r>
            <a:endParaRPr lang="en-AU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537070F-3E22-473B-A3C3-ABC764D49401}"/>
              </a:ext>
            </a:extLst>
          </p:cNvPr>
          <p:cNvCxnSpPr>
            <a:cxnSpLocks/>
          </p:cNvCxnSpPr>
          <p:nvPr/>
        </p:nvCxnSpPr>
        <p:spPr>
          <a:xfrm>
            <a:off x="6452171" y="1428105"/>
            <a:ext cx="0" cy="4109663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E009C7B6-B60E-4AE7-87BE-266C3FF02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202604"/>
              </p:ext>
            </p:extLst>
          </p:nvPr>
        </p:nvGraphicFramePr>
        <p:xfrm>
          <a:off x="6928352" y="2897387"/>
          <a:ext cx="3861942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0971">
                  <a:extLst>
                    <a:ext uri="{9D8B030D-6E8A-4147-A177-3AD203B41FA5}">
                      <a16:colId xmlns:a16="http://schemas.microsoft.com/office/drawing/2014/main" val="4159624240"/>
                    </a:ext>
                  </a:extLst>
                </a:gridCol>
                <a:gridCol w="1930971">
                  <a:extLst>
                    <a:ext uri="{9D8B030D-6E8A-4147-A177-3AD203B41FA5}">
                      <a16:colId xmlns:a16="http://schemas.microsoft.com/office/drawing/2014/main" val="10932648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/>
                        <a:t>Halo group</a:t>
                      </a:r>
                      <a:endParaRPr lang="en-AU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Name</a:t>
                      </a:r>
                      <a:endParaRPr lang="en-AU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9000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-Cl</a:t>
                      </a:r>
                      <a:endParaRPr lang="en-AU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chloro</a:t>
                      </a:r>
                      <a:endParaRPr lang="en-AU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160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-Br</a:t>
                      </a:r>
                      <a:endParaRPr lang="en-AU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bromo</a:t>
                      </a:r>
                      <a:endParaRPr lang="en-AU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6789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-I</a:t>
                      </a:r>
                      <a:endParaRPr lang="en-AU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iodo</a:t>
                      </a:r>
                      <a:endParaRPr lang="en-AU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7000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-F</a:t>
                      </a:r>
                      <a:endParaRPr lang="en-AU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fluoro</a:t>
                      </a:r>
                      <a:endParaRPr lang="en-AU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717198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5C25E3D-1BBC-4015-89FF-C6AA96782023}"/>
              </a:ext>
            </a:extLst>
          </p:cNvPr>
          <p:cNvSpPr txBox="1"/>
          <p:nvPr/>
        </p:nvSpPr>
        <p:spPr>
          <a:xfrm>
            <a:off x="6808343" y="1133642"/>
            <a:ext cx="4961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Halo groups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Stem name based on the halogen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Suffix of -o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586093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6604B3-531F-45A1-A09B-0F18CD1BFF5C}"/>
              </a:ext>
            </a:extLst>
          </p:cNvPr>
          <p:cNvSpPr txBox="1"/>
          <p:nvPr/>
        </p:nvSpPr>
        <p:spPr>
          <a:xfrm>
            <a:off x="285750" y="47625"/>
            <a:ext cx="7448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Alkanes – </a:t>
            </a:r>
            <a:r>
              <a:rPr lang="en-US" sz="3200" dirty="0">
                <a:solidFill>
                  <a:prstClr val="black"/>
                </a:solidFill>
                <a:latin typeface="Calibri" panose="020F0502020204030204"/>
              </a:rPr>
              <a:t>naming steps</a:t>
            </a:r>
            <a:endParaRPr kumimoji="0" lang="en-AU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A picture containing rain&#10;&#10;Description automatically generated">
            <a:extLst>
              <a:ext uri="{FF2B5EF4-FFF2-40B4-BE49-F238E27FC236}">
                <a16:creationId xmlns:a16="http://schemas.microsoft.com/office/drawing/2014/main" id="{AB4DD843-ED08-41E5-9204-21DB5063E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0"/>
            <a:ext cx="2209800" cy="2146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5DB19D7-370A-42F1-AD02-E85AC16DF681}"/>
              </a:ext>
            </a:extLst>
          </p:cNvPr>
          <p:cNvSpPr/>
          <p:nvPr/>
        </p:nvSpPr>
        <p:spPr>
          <a:xfrm>
            <a:off x="0" y="699790"/>
            <a:ext cx="6990080" cy="4571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41E945-C314-424B-90C4-89329AC2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F2F47D-0F4E-478B-976E-89A987A17C72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9905E5-6C98-4EAC-8633-29FB10426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17" y="1426823"/>
            <a:ext cx="10960983" cy="432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7538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AnalogousFromDarkSeedLeftStep">
      <a:dk1>
        <a:srgbClr val="000000"/>
      </a:dk1>
      <a:lt1>
        <a:srgbClr val="FFFFFF"/>
      </a:lt1>
      <a:dk2>
        <a:srgbClr val="242741"/>
      </a:dk2>
      <a:lt2>
        <a:srgbClr val="E2E8E8"/>
      </a:lt2>
      <a:accent1>
        <a:srgbClr val="C54F4B"/>
      </a:accent1>
      <a:accent2>
        <a:srgbClr val="B33967"/>
      </a:accent2>
      <a:accent3>
        <a:srgbClr val="C54BAC"/>
      </a:accent3>
      <a:accent4>
        <a:srgbClr val="9939B3"/>
      </a:accent4>
      <a:accent5>
        <a:srgbClr val="784BC5"/>
      </a:accent5>
      <a:accent6>
        <a:srgbClr val="454AB8"/>
      </a:accent6>
      <a:hlink>
        <a:srgbClr val="9256C6"/>
      </a:hlink>
      <a:folHlink>
        <a:srgbClr val="7F7F7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729</Words>
  <Application>Microsoft Office PowerPoint</Application>
  <PresentationFormat>Widescreen</PresentationFormat>
  <Paragraphs>125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Avenir Next LT Pro</vt:lpstr>
      <vt:lpstr>Calibri</vt:lpstr>
      <vt:lpstr>Calibri Light</vt:lpstr>
      <vt:lpstr>Tw Cen MT</vt:lpstr>
      <vt:lpstr>Wingdings</vt:lpstr>
      <vt:lpstr>ShapesVTI</vt:lpstr>
      <vt:lpstr>Office Theme</vt:lpstr>
      <vt:lpstr>Alkanes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Alkanes</dc:title>
  <dc:creator>Alison Barnes</dc:creator>
  <cp:lastModifiedBy>Alison Barnes</cp:lastModifiedBy>
  <cp:revision>32</cp:revision>
  <cp:lastPrinted>2021-04-18T13:27:59Z</cp:lastPrinted>
  <dcterms:created xsi:type="dcterms:W3CDTF">2020-05-19T10:48:08Z</dcterms:created>
  <dcterms:modified xsi:type="dcterms:W3CDTF">2021-04-18T13:28:09Z</dcterms:modified>
</cp:coreProperties>
</file>