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19Wk1tbIeD1ZkepV5dnGZkJO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4.gif"/><Relationship Id="rId5" Type="http://schemas.openxmlformats.org/officeDocument/2006/relationships/image" Target="../media/image11.gif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24.jpg"/><Relationship Id="rId5" Type="http://schemas.openxmlformats.org/officeDocument/2006/relationships/image" Target="../media/image30.jp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2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7.jpg"/><Relationship Id="rId10" Type="http://schemas.openxmlformats.org/officeDocument/2006/relationships/image" Target="../media/image6.png"/><Relationship Id="rId9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8" Type="http://schemas.openxmlformats.org/officeDocument/2006/relationships/oleObject" Target="../embeddings/oleObject2.bin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indoor, sitting, green, glass&#10;&#10;Description automatically generated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14797" t="909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 flipH="1" rot="10800000">
            <a:off x="0" y="-478"/>
            <a:ext cx="6754318" cy="6858478"/>
          </a:xfrm>
          <a:custGeom>
            <a:rect b="b" l="l" r="r" t="t"/>
            <a:pathLst>
              <a:path extrusionOk="0" h="6858478" w="675431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flipH="1" rot="10800000">
            <a:off x="1" y="-478"/>
            <a:ext cx="5953780" cy="6858478"/>
          </a:xfrm>
          <a:custGeom>
            <a:rect b="b" l="l" r="r" t="t"/>
            <a:pathLst>
              <a:path extrusionOk="0" h="6858478" w="5953780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33222" y="-343794"/>
            <a:ext cx="3879232" cy="2248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Alkenes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Naming, Properties, reactivity and isomers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– geometric isomers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9287" y="844649"/>
            <a:ext cx="6886575" cy="576983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2514600" y="2438400"/>
            <a:ext cx="3190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– one C has two groups the same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2514599" y="3729565"/>
            <a:ext cx="3190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– one C has two groups the same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3669506" y="6013589"/>
            <a:ext cx="3190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– one C has two groups the same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8115300" y="2018010"/>
            <a:ext cx="3190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– ring structure forces groups to cis position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2657474" y="5125856"/>
            <a:ext cx="31908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8124825" y="4951710"/>
            <a:ext cx="3190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– doesn’t contain a double bond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– cylic alkenes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639763" y="1073150"/>
            <a:ext cx="8486775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Cycloalkene use the same number principles as aliphatic alkenes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formula: C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2n-2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-381000" lvl="1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	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1835150" y="2931757"/>
            <a:ext cx="6096000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1" marL="838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   	              cyclopropene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38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	   	              cyclobutene	</a:t>
            </a:r>
            <a:endParaRPr/>
          </a:p>
          <a:p>
            <a:pPr indent="-381000" lvl="1" marL="838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	  	              cyclopentene	</a:t>
            </a:r>
            <a:endParaRPr/>
          </a:p>
          <a:p>
            <a:pPr indent="-381000" lvl="1" marL="838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   	              cyclohexene</a:t>
            </a:r>
            <a:endParaRPr/>
          </a:p>
          <a:p>
            <a:pPr indent="-381000" lvl="1" marL="838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	    	              cyclooctene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1485900" y="2527598"/>
            <a:ext cx="5867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Number Carbons          “main chain” name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1"/>
          <p:cNvGrpSpPr/>
          <p:nvPr/>
        </p:nvGrpSpPr>
        <p:grpSpPr>
          <a:xfrm>
            <a:off x="7199710" y="1767803"/>
            <a:ext cx="4154090" cy="4865445"/>
            <a:chOff x="7817645" y="2211630"/>
            <a:chExt cx="3317080" cy="4253013"/>
          </a:xfrm>
        </p:grpSpPr>
        <p:pic>
          <p:nvPicPr>
            <p:cNvPr descr="A picture containing clock&#10;&#10;Description automatically generated" id="220" name="Google Shape;22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17645" y="2261663"/>
              <a:ext cx="1266825" cy="109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clock&#10;&#10;Description automatically generated" id="221" name="Google Shape;22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925050" y="2211630"/>
              <a:ext cx="1209675" cy="113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55125" y="3703637"/>
              <a:ext cx="1305370" cy="1095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03956" y="3651149"/>
              <a:ext cx="1305369" cy="1305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clock&#10;&#10;Description automatically generated" id="224" name="Google Shape;224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41906" y="5005730"/>
              <a:ext cx="1608895" cy="14589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– cylic alkenes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230" name="Google Shape;2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0138" y="2397919"/>
            <a:ext cx="7273925" cy="2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/>
          <p:nvPr/>
        </p:nvSpPr>
        <p:spPr>
          <a:xfrm>
            <a:off x="1839277" y="4525169"/>
            <a:ext cx="3311525" cy="9366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5754688" y="4498975"/>
            <a:ext cx="3889375" cy="935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285750" y="1073150"/>
            <a:ext cx="7273925" cy="58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these cyclic alkenes: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–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properties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242" name="Google Shape;2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358139" y="1073150"/>
            <a:ext cx="10128885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trends as in alkanes.  As molecular mass increases: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Melting and boiling point increases (C</a:t>
            </a:r>
            <a:r>
              <a:rPr b="0" baseline="-2500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</a:t>
            </a:r>
            <a:r>
              <a:rPr b="0" baseline="-2500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gases, C</a:t>
            </a:r>
            <a:r>
              <a:rPr b="0" baseline="-2500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</a:t>
            </a:r>
            <a:r>
              <a:rPr b="0" baseline="-2500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liquids</a:t>
            </a:r>
            <a:b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C&gt;16 are solids)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Density increases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Soluble in non-polar solvents (not in water)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Trans-cis forms have slightly different physical properties (as they have slightly different shapes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Reactions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442912" y="1012825"/>
            <a:ext cx="92344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None/>
            </a:pPr>
            <a:r>
              <a:rPr b="1" lang="en-AU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Combustion Reactions</a:t>
            </a:r>
            <a:r>
              <a:rPr lang="en-AU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all exothermic (release energy)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products as alkanes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combustion: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2 C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6(g)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 9 O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2(g)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🡪  6 H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 6 CO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2(g) 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Energy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Incomplete combustion: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2 C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6(g)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 6 O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2(g)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🡪  6 H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 6 CO</a:t>
            </a:r>
            <a:r>
              <a:rPr baseline="-25000"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 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Energy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fire&#10;&#10;Description automatically generated" id="255" name="Google Shape;25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7399" y="2146300"/>
            <a:ext cx="3007900" cy="401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Reactions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261" name="Google Shape;2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5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458787" y="1073150"/>
            <a:ext cx="99520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None/>
            </a:pPr>
            <a:r>
              <a:rPr b="1" lang="en-AU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Addition Reactions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C=C bond makes these reactions possible </a:t>
            </a:r>
            <a:r>
              <a:rPr b="1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reactive than alkanes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new atoms (or groups/chains of atoms) can join at the </a:t>
            </a:r>
            <a:r>
              <a:rPr b="1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bond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two single bonds 🡪 become saturated compounds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&#10;&#10;Description automatically generated" id="265" name="Google Shape;2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9401" y="4011910"/>
            <a:ext cx="8030374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Reactions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white background&#10;&#10;Description automatically generated" id="274" name="Google Shape;2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0282" y="1004472"/>
            <a:ext cx="7068536" cy="510611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6"/>
          <p:cNvSpPr txBox="1"/>
          <p:nvPr/>
        </p:nvSpPr>
        <p:spPr>
          <a:xfrm>
            <a:off x="285750" y="933450"/>
            <a:ext cx="37623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examples of Addition reactions: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Reactions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281" name="Google Shape;2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7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457200" y="850999"/>
            <a:ext cx="9677400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reactions you need to know are with hydrogen (H</a:t>
            </a:r>
            <a:r>
              <a:rPr baseline="-25000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halogens (Cl</a:t>
            </a:r>
            <a:r>
              <a:rPr baseline="-25000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Br</a:t>
            </a:r>
            <a:r>
              <a:rPr baseline="-25000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</a:t>
            </a:r>
            <a:r>
              <a:rPr baseline="-25000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hydro-halides (HCl, HBr, HI) and water (H</a:t>
            </a:r>
            <a:r>
              <a:rPr baseline="-25000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38100" y="2351874"/>
            <a:ext cx="3990975" cy="3911428"/>
            <a:chOff x="76200" y="2351875"/>
            <a:chExt cx="3990975" cy="3911428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76200" y="2351875"/>
              <a:ext cx="37909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4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1. Hydrogenation</a:t>
              </a:r>
              <a:endParaRPr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screenshot of a cell phone&#10;&#10;Description automatically generated" id="287" name="Google Shape;28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3350" y="2882732"/>
              <a:ext cx="3924300" cy="148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screenshot of a cell phone&#10;&#10;Description automatically generated" id="288" name="Google Shape;288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2875" y="4500936"/>
              <a:ext cx="3924300" cy="17623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5077" y="2911306"/>
            <a:ext cx="3944473" cy="14068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17"/>
          <p:cNvSpPr txBox="1"/>
          <p:nvPr/>
        </p:nvSpPr>
        <p:spPr>
          <a:xfrm>
            <a:off x="4010025" y="2351873"/>
            <a:ext cx="3790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2. Halogenation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2450" y="2900711"/>
            <a:ext cx="3924300" cy="27012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17"/>
          <p:cNvSpPr txBox="1"/>
          <p:nvPr/>
        </p:nvSpPr>
        <p:spPr>
          <a:xfrm>
            <a:off x="8172450" y="2351873"/>
            <a:ext cx="3790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3. Hydrohalogenation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4141975" y="4500935"/>
            <a:ext cx="3790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4. Hydration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15076" y="4962600"/>
            <a:ext cx="3944473" cy="9877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Reactions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300" name="Google Shape;3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285750" y="1092782"/>
            <a:ext cx="7793037" cy="613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AU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Markovnikoff’s Rule</a:t>
            </a:r>
            <a:endParaRPr/>
          </a:p>
        </p:txBody>
      </p:sp>
      <p:sp>
        <p:nvSpPr>
          <p:cNvPr id="304" name="Google Shape;304;p18"/>
          <p:cNvSpPr txBox="1"/>
          <p:nvPr/>
        </p:nvSpPr>
        <p:spPr>
          <a:xfrm>
            <a:off x="542925" y="1870823"/>
            <a:ext cx="10021887" cy="101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Hydrogen will bond preferentially to carbon which already has more hydrogen (i.e. the carbon on the end of the chain)</a:t>
            </a:r>
            <a:endParaRPr/>
          </a:p>
          <a:p>
            <a:pPr indent="-762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white background&#10;&#10;Description automatically generated" id="305" name="Google Shape;3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700" y="3286754"/>
            <a:ext cx="83248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– on going work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9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619125" y="1381125"/>
            <a:ext cx="9591675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practice worksheet on naming and drawing alkenes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 chapter review 8.2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introduction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38821" y="777708"/>
            <a:ext cx="10373688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Alkenes are </a:t>
            </a:r>
            <a:r>
              <a:rPr b="0" i="0" lang="en-AU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unsaturated hydrocarbons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(contain single bonds and double bonds)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formula: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010025" y="1809304"/>
            <a:ext cx="15000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86032" y="2612161"/>
            <a:ext cx="10547623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Alkenes can be </a:t>
            </a:r>
            <a:r>
              <a:rPr lang="en-AU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Straight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AU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Branched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chains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bonds can freely rotate but Double bonds cannot</a:t>
            </a:r>
            <a:endParaRPr/>
          </a:p>
        </p:txBody>
      </p:sp>
      <p:pic>
        <p:nvPicPr>
          <p:cNvPr descr="A picture containing fruit, table&#10;&#10;Description automatically generated"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552" y="3826375"/>
            <a:ext cx="8178248" cy="28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27382" y="1073150"/>
            <a:ext cx="10167731" cy="30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longest continuous chain of carbon atoms </a:t>
            </a:r>
            <a:r>
              <a:rPr lang="en-A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that contains the double bond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 alkene, the stem name of the carbon chain is the same as an alkane, except the ending, the suffix,  is now –ene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the parent chain starting at the end closest to the double bond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Substituents on the parent chain are treated the same way as naming in alkanes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upload.wikimedia.org/wikipedia/commons/b/bb/Alkene_nomenclature.png"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930" y="4254793"/>
            <a:ext cx="9651035" cy="224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83234" y="1000487"/>
            <a:ext cx="10167731" cy="30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use number to indicate the position of the double bond, this number can be placed either: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front of the “main chain” name e.g. 4-methyl-1-hexene 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front of the –ene suffix e.g. 4 – methylhex-1-ene</a:t>
            </a:r>
            <a:endParaRPr/>
          </a:p>
          <a:p>
            <a:pPr indent="-762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899" y="3790588"/>
            <a:ext cx="47244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</a:t>
            </a:r>
            <a:r>
              <a:rPr lang="en-AU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71061" y="858687"/>
            <a:ext cx="3246783" cy="138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the following alkene:		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4210" y="827266"/>
            <a:ext cx="5104434" cy="19484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371061" y="3517328"/>
            <a:ext cx="6096000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structural formulae for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2,3-dimethylpent-2-ene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4,4,4-tribromo-2-ethyl-3-methylbut-1-ene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4064549" y="2905780"/>
            <a:ext cx="34968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3,5-dimethylhex-2-ene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435458" y="2858353"/>
            <a:ext cx="4897500" cy="57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isomers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447040" y="873125"/>
            <a:ext cx="9897110" cy="225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Molecules can have the same </a:t>
            </a:r>
            <a:r>
              <a:rPr lang="en-AU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molecular formula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a different </a:t>
            </a:r>
            <a:r>
              <a:rPr lang="en-AU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structural formula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Position isomers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have same molecular formula but position of the double bond changes</a:t>
            </a:r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2288" y="3560762"/>
            <a:ext cx="35274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100" y="3660775"/>
            <a:ext cx="3587750" cy="107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- isomers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447040" y="873125"/>
            <a:ext cx="9897110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Molecules can have the same </a:t>
            </a:r>
            <a:r>
              <a:rPr lang="en-AU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molecular formula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a different </a:t>
            </a:r>
            <a:r>
              <a:rPr lang="en-AU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structural formula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Position isomers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have same molecular formula but position of the double bond changes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Geometric isomers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due to the double bond not being able to rotate</a:t>
            </a:r>
            <a:endParaRPr/>
          </a:p>
        </p:txBody>
      </p:sp>
      <p:graphicFrame>
        <p:nvGraphicFramePr>
          <p:cNvPr id="167" name="Google Shape;167;p7"/>
          <p:cNvGraphicFramePr/>
          <p:nvPr/>
        </p:nvGraphicFramePr>
        <p:xfrm>
          <a:off x="2713831" y="3685680"/>
          <a:ext cx="3138488" cy="2701666"/>
        </p:xfrm>
        <a:graphic>
          <a:graphicData uri="http://schemas.openxmlformats.org/presentationml/2006/ole">
            <mc:AlternateContent>
              <mc:Choice Requires="v">
                <p:oleObj r:id="rId5" imgH="2701666" imgW="3138488" progId="FXChemStruct1.Structure" spid="_x0000_s1">
                  <p:embed/>
                </p:oleObj>
              </mc:Choice>
              <mc:Fallback>
                <p:oleObj r:id="rId6" imgH="2701666" imgW="3138488" progId="FXChemStruct1.Structure">
                  <p:embed/>
                  <p:pic>
                    <p:nvPicPr>
                      <p:cNvPr id="167" name="Google Shape;167;p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713831" y="3685680"/>
                        <a:ext cx="3138488" cy="270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Google Shape;168;p7"/>
          <p:cNvGraphicFramePr/>
          <p:nvPr/>
        </p:nvGraphicFramePr>
        <p:xfrm>
          <a:off x="5954632" y="3918913"/>
          <a:ext cx="3279856" cy="2235200"/>
        </p:xfrm>
        <a:graphic>
          <a:graphicData uri="http://schemas.openxmlformats.org/presentationml/2006/ole">
            <mc:AlternateContent>
              <mc:Choice Requires="v">
                <p:oleObj r:id="rId8" imgH="2235200" imgW="3279856" progId="FXChemStruct1.Structure" spid="_x0000_s2">
                  <p:embed/>
                </p:oleObj>
              </mc:Choice>
              <mc:Fallback>
                <p:oleObj r:id="rId9" imgH="2235200" imgW="3279856" progId="FXChemStruct1.Structure">
                  <p:embed/>
                  <p:pic>
                    <p:nvPicPr>
                      <p:cNvPr id="168" name="Google Shape;168;p7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954632" y="3918913"/>
                        <a:ext cx="3279856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Google Shape;169;p7"/>
          <p:cNvSpPr txBox="1"/>
          <p:nvPr/>
        </p:nvSpPr>
        <p:spPr>
          <a:xfrm>
            <a:off x="161925" y="4032199"/>
            <a:ext cx="279558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i="1" lang="en-A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trans-</a:t>
            </a:r>
            <a:r>
              <a:rPr lang="en-A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</a:t>
            </a:r>
            <a:r>
              <a:rPr i="1" lang="en-A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A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2-ene</a:t>
            </a:r>
            <a:endParaRPr i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9148763" y="4032200"/>
            <a:ext cx="27368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i="1" lang="en-A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Cis-</a:t>
            </a:r>
            <a:r>
              <a:rPr lang="en-A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</a:t>
            </a:r>
            <a:r>
              <a:rPr i="1" lang="en-A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A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2-ene</a:t>
            </a:r>
            <a:endParaRPr i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– geometric isomers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285750" y="722649"/>
            <a:ext cx="10067925" cy="446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alkenes have the same molecular formula and the same structural formula but different geometries around the double bond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Geometric isomers are called: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Cis- when the two groups are on the same side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Trans- when the two groups are on opposite sides</a:t>
            </a:r>
            <a:endParaRPr/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375" y="3612127"/>
            <a:ext cx="5886450" cy="166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5">
            <a:alphaModFix/>
          </a:blip>
          <a:srcRect b="0" l="57333" r="17422" t="0"/>
          <a:stretch/>
        </p:blipFill>
        <p:spPr>
          <a:xfrm>
            <a:off x="6780530" y="5532596"/>
            <a:ext cx="1725295" cy="116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/>
          <p:nvPr/>
        </p:nvSpPr>
        <p:spPr>
          <a:xfrm>
            <a:off x="285750" y="5395842"/>
            <a:ext cx="6096000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either carbon has two groups the same, geometric isomers are not possible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8810625" y="5653514"/>
            <a:ext cx="25431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cis/trans isomers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A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Alkenes – geometric isomers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rain&#10;&#10;Description automatically generated"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0"/>
            <a:ext cx="22098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9287" y="844649"/>
            <a:ext cx="6886575" cy="576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2020-05-22T02:19:42Z</dcterms:created>
  <dc:creator>Alison Barnes</dc:creator>
</cp:coreProperties>
</file>