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  <p:sldId id="258" r:id="rId6"/>
    <p:sldId id="264" r:id="rId7"/>
    <p:sldId id="265" r:id="rId8"/>
    <p:sldId id="272" r:id="rId9"/>
    <p:sldId id="266" r:id="rId10"/>
    <p:sldId id="261" r:id="rId11"/>
    <p:sldId id="262" r:id="rId12"/>
    <p:sldId id="267" r:id="rId13"/>
    <p:sldId id="268" r:id="rId14"/>
    <p:sldId id="273" r:id="rId15"/>
    <p:sldId id="269" r:id="rId16"/>
    <p:sldId id="263" r:id="rId17"/>
    <p:sldId id="270" r:id="rId18"/>
    <p:sldId id="274" r:id="rId19"/>
    <p:sldId id="275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5/4/21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475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5/4/21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754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5/4/21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662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5/4/21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0832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5/4/21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029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5/4/21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8170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5/4/21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8723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5/4/21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3060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5/4/21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654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5/4/21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339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5/4/21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472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5/4/21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30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5/4/21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837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5/4/21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33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5/4/21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752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5/4/21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25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5/4/21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13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5/4/21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4483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75" r:id="rId3"/>
    <p:sldLayoutId id="2147483674" r:id="rId4"/>
    <p:sldLayoutId id="2147483673" r:id="rId5"/>
    <p:sldLayoutId id="2147483672" r:id="rId6"/>
    <p:sldLayoutId id="2147483671" r:id="rId7"/>
    <p:sldLayoutId id="2147483670" r:id="rId8"/>
    <p:sldLayoutId id="2147483669" r:id="rId9"/>
    <p:sldLayoutId id="2147483668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3900" i="1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f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f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f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d.ted.com/lessons/daniel-dulek-how-big-is-a-mole-not-the-animal-the-other-one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FD82FA-DCB5-4DE0-ADC3-83DB5145B7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5170" r="3274" b="-1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221F0D2-C3E4-45CA-9D1A-644036392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37549"/>
            <a:ext cx="12191999" cy="5058137"/>
          </a:xfrm>
          <a:prstGeom prst="rect">
            <a:avLst/>
          </a:prstGeom>
          <a:gradFill flip="none" rotWithShape="1">
            <a:gsLst>
              <a:gs pos="50000">
                <a:schemeClr val="bg1">
                  <a:alpha val="30000"/>
                </a:schemeClr>
              </a:gs>
              <a:gs pos="80000">
                <a:schemeClr val="bg1">
                  <a:alpha val="15000"/>
                </a:schemeClr>
              </a:gs>
              <a:gs pos="0">
                <a:schemeClr val="bg1">
                  <a:alpha val="0"/>
                </a:schemeClr>
              </a:gs>
              <a:gs pos="2000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1B806F-E1E2-48EC-885C-2E860B8F9B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rmAutofit/>
          </a:bodyPr>
          <a:lstStyle/>
          <a:p>
            <a:r>
              <a:rPr lang="en-US"/>
              <a:t>Introduction to moles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7971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4DEED71-6E3C-4EC9-8B25-ECD602011DB1}"/>
              </a:ext>
            </a:extLst>
          </p:cNvPr>
          <p:cNvSpPr/>
          <p:nvPr/>
        </p:nvSpPr>
        <p:spPr>
          <a:xfrm>
            <a:off x="285750" y="204787"/>
            <a:ext cx="11620500" cy="6410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94EB5B-3EE0-4B72-B600-2E238A613DD9}"/>
              </a:ext>
            </a:extLst>
          </p:cNvPr>
          <p:cNvSpPr txBox="1"/>
          <p:nvPr/>
        </p:nvSpPr>
        <p:spPr>
          <a:xfrm>
            <a:off x="419100" y="371475"/>
            <a:ext cx="7448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The mole</a:t>
            </a:r>
            <a:endParaRPr lang="en-AU" sz="3200" dirty="0">
              <a:solidFill>
                <a:schemeClr val="bg1"/>
              </a:solidFill>
            </a:endParaRPr>
          </a:p>
        </p:txBody>
      </p:sp>
      <p:pic>
        <p:nvPicPr>
          <p:cNvPr id="1026" name="Picture 2" descr="Water Frozen Ice Cube | Transparent PNG Download #4362808 - Vippng">
            <a:extLst>
              <a:ext uri="{FF2B5EF4-FFF2-40B4-BE49-F238E27FC236}">
                <a16:creationId xmlns:a16="http://schemas.microsoft.com/office/drawing/2014/main" id="{25BCEA4B-837A-4BBD-B811-7C4FE75E1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7901" y="1519926"/>
            <a:ext cx="2038350" cy="1661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B0B76F-D0C4-41F0-91B0-AC8E799FF984}"/>
              </a:ext>
            </a:extLst>
          </p:cNvPr>
          <p:cNvSpPr txBox="1"/>
          <p:nvPr/>
        </p:nvSpPr>
        <p:spPr>
          <a:xfrm>
            <a:off x="809625" y="1038225"/>
            <a:ext cx="10210800" cy="5021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chemists it is essential that we can accurately measure the exact number of particles we are investigating.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one ice cube contains approximately 10</a:t>
            </a:r>
            <a:r>
              <a:rPr lang="en-US" sz="2400" baseline="30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23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water molecules!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compounds are extremely small, even a tiny quantity contains a HUGE number of individual particles; making calculations inconvenient.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Bakers had a similar issue with eggs, one egg is small. Instead of needed 12 eggs they say 1 dozen. So 2 dozen is 24 eggs, 50 dozen is 600 eggs and so 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big number is now more manageable.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Chemists so the same thing, we call it the </a:t>
            </a:r>
            <a:r>
              <a:rPr lang="en-US" sz="2400" u="sng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mole</a:t>
            </a:r>
          </a:p>
        </p:txBody>
      </p:sp>
    </p:spTree>
    <p:extLst>
      <p:ext uri="{BB962C8B-B14F-4D97-AF65-F5344CB8AC3E}">
        <p14:creationId xmlns:p14="http://schemas.microsoft.com/office/powerpoint/2010/main" val="2664287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4DEED71-6E3C-4EC9-8B25-ECD602011DB1}"/>
              </a:ext>
            </a:extLst>
          </p:cNvPr>
          <p:cNvSpPr/>
          <p:nvPr/>
        </p:nvSpPr>
        <p:spPr>
          <a:xfrm>
            <a:off x="285750" y="180974"/>
            <a:ext cx="11620500" cy="6410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8B8F03-2329-41CA-8BFE-B0FD0E654A46}"/>
              </a:ext>
            </a:extLst>
          </p:cNvPr>
          <p:cNvSpPr txBox="1"/>
          <p:nvPr/>
        </p:nvSpPr>
        <p:spPr>
          <a:xfrm>
            <a:off x="419100" y="371475"/>
            <a:ext cx="7448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The mole</a:t>
            </a:r>
            <a:endParaRPr lang="en-AU" sz="32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D9AA93-C6A2-4F8D-8A60-A71CCF8B0A12}"/>
              </a:ext>
            </a:extLst>
          </p:cNvPr>
          <p:cNvSpPr txBox="1"/>
          <p:nvPr/>
        </p:nvSpPr>
        <p:spPr>
          <a:xfrm>
            <a:off x="809625" y="1038225"/>
            <a:ext cx="10210800" cy="5021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mole is referred to as the “amount of substance”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write n(glucose) = 2 mol          -           I say “the amount of glucose is 2 moles”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I say – “I have 1 mol of oxygen” what do I mean?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statement is ambiguous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could mean 1 mol of oxygen (O) atoms or 1 mol of oxygen molecules (O</a:t>
            </a:r>
            <a:r>
              <a:rPr lang="en-US" sz="2400" baseline="-25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  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Make sure you are clear about what particles you are referring to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CBE949-FD24-4405-8EA5-EC81C7E261E7}"/>
              </a:ext>
            </a:extLst>
          </p:cNvPr>
          <p:cNvSpPr txBox="1"/>
          <p:nvPr/>
        </p:nvSpPr>
        <p:spPr>
          <a:xfrm>
            <a:off x="3324225" y="1811519"/>
            <a:ext cx="4781550" cy="589072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mole  	    symbol: n             unit: mol</a:t>
            </a:r>
            <a:endParaRPr lang="en-US" sz="2400" baseline="-25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36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4DEED71-6E3C-4EC9-8B25-ECD602011DB1}"/>
              </a:ext>
            </a:extLst>
          </p:cNvPr>
          <p:cNvSpPr/>
          <p:nvPr/>
        </p:nvSpPr>
        <p:spPr>
          <a:xfrm>
            <a:off x="285750" y="161924"/>
            <a:ext cx="11620500" cy="6410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8B8F03-2329-41CA-8BFE-B0FD0E654A46}"/>
              </a:ext>
            </a:extLst>
          </p:cNvPr>
          <p:cNvSpPr txBox="1"/>
          <p:nvPr/>
        </p:nvSpPr>
        <p:spPr>
          <a:xfrm>
            <a:off x="419100" y="371475"/>
            <a:ext cx="7448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The mole – information from formulae</a:t>
            </a:r>
            <a:endParaRPr lang="en-AU" sz="32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D9AA93-C6A2-4F8D-8A60-A71CCF8B0A12}"/>
              </a:ext>
            </a:extLst>
          </p:cNvPr>
          <p:cNvSpPr txBox="1"/>
          <p:nvPr/>
        </p:nvSpPr>
        <p:spPr>
          <a:xfrm>
            <a:off x="809625" y="1038225"/>
            <a:ext cx="10210800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is important to understand what information you can obtain from the formulae.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 1: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 2: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A54594-655E-4792-B2D1-832DCD086806}"/>
              </a:ext>
            </a:extLst>
          </p:cNvPr>
          <p:cNvSpPr txBox="1"/>
          <p:nvPr/>
        </p:nvSpPr>
        <p:spPr>
          <a:xfrm>
            <a:off x="2905125" y="2152650"/>
            <a:ext cx="7419975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 mol hydrogen gas (H</a:t>
            </a:r>
            <a:r>
              <a:rPr lang="en-US" sz="2400" baseline="-25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 mol of hydrogen molecules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 mol of hydrogen atoms</a:t>
            </a:r>
            <a:endParaRPr lang="en-AU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7A0337-061F-4183-B0EB-890B6528C5F4}"/>
              </a:ext>
            </a:extLst>
          </p:cNvPr>
          <p:cNvSpPr txBox="1"/>
          <p:nvPr/>
        </p:nvSpPr>
        <p:spPr>
          <a:xfrm>
            <a:off x="2905124" y="3797224"/>
            <a:ext cx="7419975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 mol water (H</a:t>
            </a:r>
            <a:r>
              <a:rPr lang="en-US" sz="2400" baseline="-25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O)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 mol of water molecules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 mol of hydrogen atoms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 mol of oxygen atoms</a:t>
            </a:r>
            <a:endParaRPr lang="en-AU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854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4DEED71-6E3C-4EC9-8B25-ECD602011DB1}"/>
              </a:ext>
            </a:extLst>
          </p:cNvPr>
          <p:cNvSpPr/>
          <p:nvPr/>
        </p:nvSpPr>
        <p:spPr>
          <a:xfrm>
            <a:off x="285750" y="161924"/>
            <a:ext cx="11620500" cy="6410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8B8F03-2329-41CA-8BFE-B0FD0E654A46}"/>
              </a:ext>
            </a:extLst>
          </p:cNvPr>
          <p:cNvSpPr txBox="1"/>
          <p:nvPr/>
        </p:nvSpPr>
        <p:spPr>
          <a:xfrm>
            <a:off x="419100" y="371475"/>
            <a:ext cx="7448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Calculation practice 2</a:t>
            </a:r>
            <a:endParaRPr lang="en-AU" sz="32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D9AA93-C6A2-4F8D-8A60-A71CCF8B0A12}"/>
              </a:ext>
            </a:extLst>
          </p:cNvPr>
          <p:cNvSpPr txBox="1"/>
          <p:nvPr/>
        </p:nvSpPr>
        <p:spPr>
          <a:xfrm>
            <a:off x="790574" y="942975"/>
            <a:ext cx="10620375" cy="5021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Write how many moles of each element present in the following compounds: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lphaLcParenR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US" sz="2400" baseline="-25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lphaLcParenR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Sulfuric acid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lphaLcParenR"/>
            </a:pP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many moles of magnesium are present in 5 moles of magnesium oxide?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student does analytical testing and find a sample of potassium permanganate contains 2.0 mol of oxygen. How many moles of potassium permanganate do they have?</a:t>
            </a:r>
          </a:p>
        </p:txBody>
      </p:sp>
    </p:spTree>
    <p:extLst>
      <p:ext uri="{BB962C8B-B14F-4D97-AF65-F5344CB8AC3E}">
        <p14:creationId xmlns:p14="http://schemas.microsoft.com/office/powerpoint/2010/main" val="2873124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4DEED71-6E3C-4EC9-8B25-ECD602011DB1}"/>
              </a:ext>
            </a:extLst>
          </p:cNvPr>
          <p:cNvSpPr/>
          <p:nvPr/>
        </p:nvSpPr>
        <p:spPr>
          <a:xfrm>
            <a:off x="285750" y="161924"/>
            <a:ext cx="11620500" cy="6410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8B8F03-2329-41CA-8BFE-B0FD0E654A46}"/>
              </a:ext>
            </a:extLst>
          </p:cNvPr>
          <p:cNvSpPr txBox="1"/>
          <p:nvPr/>
        </p:nvSpPr>
        <p:spPr>
          <a:xfrm>
            <a:off x="419100" y="371475"/>
            <a:ext cx="7448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Calculation practice 2</a:t>
            </a:r>
            <a:endParaRPr lang="en-AU" sz="32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B03060-90F8-45EC-A798-B61DF6E6E955}"/>
              </a:ext>
            </a:extLst>
          </p:cNvPr>
          <p:cNvSpPr txBox="1"/>
          <p:nvPr/>
        </p:nvSpPr>
        <p:spPr>
          <a:xfrm>
            <a:off x="3138488" y="2169502"/>
            <a:ext cx="4819650" cy="1938992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***STOP***</a:t>
            </a:r>
          </a:p>
          <a:p>
            <a:pPr algn="ctr"/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Make sure you have written the answer to the questions in your science book before clicking to the next slide.</a:t>
            </a:r>
            <a:endParaRPr lang="en-AU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809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4DEED71-6E3C-4EC9-8B25-ECD602011DB1}"/>
              </a:ext>
            </a:extLst>
          </p:cNvPr>
          <p:cNvSpPr/>
          <p:nvPr/>
        </p:nvSpPr>
        <p:spPr>
          <a:xfrm>
            <a:off x="285750" y="161924"/>
            <a:ext cx="11620500" cy="6410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8B8F03-2329-41CA-8BFE-B0FD0E654A46}"/>
              </a:ext>
            </a:extLst>
          </p:cNvPr>
          <p:cNvSpPr txBox="1"/>
          <p:nvPr/>
        </p:nvSpPr>
        <p:spPr>
          <a:xfrm>
            <a:off x="419100" y="371475"/>
            <a:ext cx="7448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Calculation practice 2</a:t>
            </a:r>
            <a:endParaRPr lang="en-AU" sz="32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D9AA93-C6A2-4F8D-8A60-A71CCF8B0A12}"/>
              </a:ext>
            </a:extLst>
          </p:cNvPr>
          <p:cNvSpPr txBox="1"/>
          <p:nvPr/>
        </p:nvSpPr>
        <p:spPr>
          <a:xfrm>
            <a:off x="790574" y="790575"/>
            <a:ext cx="1062037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Write how many moles of each element present in 1 mol of the following compounds: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US" sz="2400" baseline="-25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Sulfuric acid</a:t>
            </a:r>
          </a:p>
          <a:p>
            <a:pPr marL="1371600" lvl="2" indent="-457200">
              <a:buFont typeface="+mj-lt"/>
              <a:buAutoNum type="alphaLcParenR"/>
            </a:pP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71600" lvl="2" indent="-457200">
              <a:buFont typeface="+mj-lt"/>
              <a:buAutoNum type="alphaLcParenR"/>
            </a:pP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71600" lvl="2" indent="-457200">
              <a:buFont typeface="+mj-lt"/>
              <a:buAutoNum type="alphaLcParenR"/>
            </a:pP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many moles of magnesium are present in 5 moles of magnesium oxide?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student does analytical testing and find a sample of potassium permanganate contains 2.0 mol of oxygen. How many moles of potassium permanganate do they have?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5BF419-B9CF-4F05-A95F-8ACC7F376D08}"/>
              </a:ext>
            </a:extLst>
          </p:cNvPr>
          <p:cNvSpPr txBox="1"/>
          <p:nvPr/>
        </p:nvSpPr>
        <p:spPr>
          <a:xfrm>
            <a:off x="2876550" y="1524000"/>
            <a:ext cx="701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 mol of oxygen atoms (O)</a:t>
            </a:r>
            <a:endParaRPr lang="en-AU" sz="24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815741-C409-48EC-89E7-EE063F0A23DF}"/>
              </a:ext>
            </a:extLst>
          </p:cNvPr>
          <p:cNvSpPr txBox="1"/>
          <p:nvPr/>
        </p:nvSpPr>
        <p:spPr>
          <a:xfrm>
            <a:off x="3905250" y="1900510"/>
            <a:ext cx="3914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 mol of hydrogen atoms (H)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 mol of sulfur atoms (S)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 mol of oxygen atoms (O)</a:t>
            </a:r>
            <a:endParaRPr lang="en-AU" sz="24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79C022-3A14-4EC6-8178-25E80676AD04}"/>
              </a:ext>
            </a:extLst>
          </p:cNvPr>
          <p:cNvSpPr txBox="1"/>
          <p:nvPr/>
        </p:nvSpPr>
        <p:spPr>
          <a:xfrm>
            <a:off x="2619375" y="3868566"/>
            <a:ext cx="6610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 mol MgO molecules contains 5 mol Mg atoms</a:t>
            </a:r>
            <a:endParaRPr lang="en-AU" sz="24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C5F9C2-9051-45DB-A32D-2A9CF78B4C8E}"/>
              </a:ext>
            </a:extLst>
          </p:cNvPr>
          <p:cNvSpPr txBox="1"/>
          <p:nvPr/>
        </p:nvSpPr>
        <p:spPr>
          <a:xfrm>
            <a:off x="1333499" y="5630673"/>
            <a:ext cx="103251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2.0 mol of oxygen atoms, need 0.5 mol of K</a:t>
            </a:r>
            <a:r>
              <a:rPr lang="en-US" sz="2400" baseline="-25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MnO</a:t>
            </a:r>
            <a:r>
              <a:rPr lang="en-US" sz="2400" baseline="-25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[as one molecule contain 4 atoms of oxygen)</a:t>
            </a:r>
            <a:endParaRPr lang="en-AU" sz="24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713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4DEED71-6E3C-4EC9-8B25-ECD602011DB1}"/>
                  </a:ext>
                </a:extLst>
              </p:cNvPr>
              <p:cNvSpPr/>
              <p:nvPr/>
            </p:nvSpPr>
            <p:spPr>
              <a:xfrm>
                <a:off x="285750" y="200024"/>
                <a:ext cx="11620500" cy="641032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AU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4DEED71-6E3C-4EC9-8B25-ECD602011D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50" y="200024"/>
                <a:ext cx="11620500" cy="64103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2296D98-63E6-4005-8FBF-21EC76612D46}"/>
              </a:ext>
            </a:extLst>
          </p:cNvPr>
          <p:cNvSpPr txBox="1"/>
          <p:nvPr/>
        </p:nvSpPr>
        <p:spPr>
          <a:xfrm>
            <a:off x="419100" y="371475"/>
            <a:ext cx="7448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Avogadro’s number</a:t>
            </a:r>
            <a:endParaRPr lang="en-AU" sz="32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2C185C-DD34-4ECE-A3C2-7EE15D6F0C0E}"/>
              </a:ext>
            </a:extLst>
          </p:cNvPr>
          <p:cNvSpPr txBox="1"/>
          <p:nvPr/>
        </p:nvSpPr>
        <p:spPr>
          <a:xfrm>
            <a:off x="771525" y="800100"/>
            <a:ext cx="10210800" cy="446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One mole of any substance is defined as the same number of atoms in exactly 12 grams of carbon-12, which is 6.022 x 10</a:t>
            </a:r>
            <a:r>
              <a:rPr lang="en-US" sz="2400" baseline="30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23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particles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 1:  1 mol of water = 18 mL of water = 6.022 x 10</a:t>
            </a:r>
            <a:r>
              <a:rPr lang="en-US" sz="2400" baseline="30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23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particles of water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 2:  1 mol of salt (NaCl) = 58.6 g of salt = 6.022 x 10</a:t>
            </a:r>
            <a:r>
              <a:rPr lang="en-US" sz="2400" baseline="30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23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particles of salt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can use the mathematical formula below to determine the amount of substance or the number of particles present: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70B036-72DD-4E82-B4D4-5191B8CC16C3}"/>
              </a:ext>
            </a:extLst>
          </p:cNvPr>
          <p:cNvSpPr txBox="1"/>
          <p:nvPr/>
        </p:nvSpPr>
        <p:spPr>
          <a:xfrm>
            <a:off x="2143124" y="2167557"/>
            <a:ext cx="7867651" cy="589072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Avogadro’s number  	symbol: </a:t>
            </a:r>
            <a:r>
              <a:rPr lang="en-US" sz="24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400" baseline="-25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    </a:t>
            </a:r>
            <a:r>
              <a:rPr lang="en-US" sz="2400" i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400" baseline="-25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6.022 x 10</a:t>
            </a:r>
            <a:r>
              <a:rPr lang="en-US" sz="2400" baseline="30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23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particles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D8CF029-692D-4183-BA87-5E9DE0656DD4}"/>
                  </a:ext>
                </a:extLst>
              </p:cNvPr>
              <p:cNvSpPr txBox="1"/>
              <p:nvPr/>
            </p:nvSpPr>
            <p:spPr>
              <a:xfrm>
                <a:off x="2438400" y="5410519"/>
                <a:ext cx="4838700" cy="781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𝑛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𝑁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𝑁</m:t>
                          </m:r>
                          <m:r>
                            <a:rPr lang="en-US" sz="2400" i="1" baseline="-25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en-AU" sz="2400" baseline="-25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D8CF029-692D-4183-BA87-5E9DE0656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5410519"/>
                <a:ext cx="4838700" cy="781368"/>
              </a:xfrm>
              <a:prstGeom prst="rect">
                <a:avLst/>
              </a:prstGeom>
              <a:blipFill>
                <a:blip r:embed="rId3"/>
                <a:stretch>
                  <a:fillRect b="-234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E7F6CE-842D-4A29-9AAB-BF565063B781}"/>
                  </a:ext>
                </a:extLst>
              </p:cNvPr>
              <p:cNvSpPr txBox="1"/>
              <p:nvPr/>
            </p:nvSpPr>
            <p:spPr>
              <a:xfrm>
                <a:off x="6638925" y="5343525"/>
                <a:ext cx="470535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𝑛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chemeClr val="bg1"/>
                          </a:solidFill>
                          <a:cs typeface="Calibri" panose="020F0502020204030204" pitchFamily="34" charset="0"/>
                        </a:rPr>
                        <m:t>= </m:t>
                      </m:r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schemeClr val="bg1"/>
                          </a:solidFill>
                          <a:cs typeface="Calibri" panose="020F0502020204030204" pitchFamily="34" charset="0"/>
                        </a:rPr>
                        <m:t>amount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chemeClr val="bg1"/>
                          </a:solidFill>
                          <a:cs typeface="Calibri" panose="020F050202020403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chemeClr val="bg1"/>
                          </a:solidFill>
                          <a:cs typeface="Calibri" panose="020F0502020204030204" pitchFamily="34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chemeClr val="bg1"/>
                          </a:solidFill>
                          <a:cs typeface="Calibri" panose="020F050202020403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schemeClr val="bg1"/>
                          </a:solidFill>
                          <a:cs typeface="Calibri" panose="020F0502020204030204" pitchFamily="34" charset="0"/>
                        </a:rPr>
                        <m:t>substance</m:t>
                      </m:r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schemeClr val="bg1"/>
                          </a:solidFill>
                          <a:cs typeface="Calibri" panose="020F050202020403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schemeClr val="bg1"/>
                          </a:solidFill>
                          <a:cs typeface="Calibri" panose="020F0502020204030204" pitchFamily="34" charset="0"/>
                        </a:rPr>
                        <m:t>in</m:t>
                      </m:r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schemeClr val="bg1"/>
                          </a:solidFill>
                          <a:cs typeface="Calibri" panose="020F050202020403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dirty="0" smtClean="0">
                          <a:solidFill>
                            <a:schemeClr val="bg1"/>
                          </a:solidFill>
                          <a:cs typeface="Calibri" panose="020F0502020204030204" pitchFamily="34" charset="0"/>
                        </a:rPr>
                        <m:t>moles</m:t>
                      </m:r>
                    </m:oMath>
                  </m:oMathPara>
                </a14:m>
                <a:endParaRPr lang="en-US" b="0" dirty="0">
                  <a:solidFill>
                    <a:schemeClr val="bg1"/>
                  </a:solidFill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</m:oMath>
                </a14:m>
                <a:r>
                  <a:rPr lang="en-US" b="0" dirty="0">
                    <a:solidFill>
                      <a:schemeClr val="bg1"/>
                    </a:solidFill>
                    <a:cs typeface="Calibri" panose="020F0502020204030204" pitchFamily="34" charset="0"/>
                  </a:rPr>
                  <a:t> = number of particles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US" i="1" baseline="-2500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en-US" b="0" dirty="0">
                    <a:solidFill>
                      <a:schemeClr val="bg1"/>
                    </a:solidFill>
                    <a:cs typeface="Calibri" panose="020F0502020204030204" pitchFamily="34" charset="0"/>
                  </a:rPr>
                  <a:t> = </a:t>
                </a:r>
                <a:r>
                  <a:rPr lang="en-US" b="0" dirty="0" err="1">
                    <a:solidFill>
                      <a:schemeClr val="bg1"/>
                    </a:solidFill>
                    <a:cs typeface="Calibri" panose="020F0502020204030204" pitchFamily="34" charset="0"/>
                  </a:rPr>
                  <a:t>Avogradro’s</a:t>
                </a:r>
                <a:r>
                  <a:rPr lang="en-US" b="0" dirty="0">
                    <a:solidFill>
                      <a:schemeClr val="bg1"/>
                    </a:solidFill>
                    <a:cs typeface="Calibri" panose="020F0502020204030204" pitchFamily="34" charset="0"/>
                  </a:rPr>
                  <a:t> number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E7F6CE-842D-4A29-9AAB-BF565063B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8925" y="5343525"/>
                <a:ext cx="4705350" cy="923330"/>
              </a:xfrm>
              <a:prstGeom prst="rect">
                <a:avLst/>
              </a:prstGeom>
              <a:blipFill>
                <a:blip r:embed="rId4"/>
                <a:stretch>
                  <a:fillRect b="-112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7739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4DEED71-6E3C-4EC9-8B25-ECD602011DB1}"/>
                  </a:ext>
                </a:extLst>
              </p:cNvPr>
              <p:cNvSpPr/>
              <p:nvPr/>
            </p:nvSpPr>
            <p:spPr>
              <a:xfrm>
                <a:off x="285750" y="223837"/>
                <a:ext cx="11620500" cy="641032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AU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4DEED71-6E3C-4EC9-8B25-ECD602011D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50" y="223837"/>
                <a:ext cx="11620500" cy="64103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8F7B756F-8D4F-4F97-87F1-221FEAEBF69F}"/>
              </a:ext>
            </a:extLst>
          </p:cNvPr>
          <p:cNvSpPr txBox="1"/>
          <p:nvPr/>
        </p:nvSpPr>
        <p:spPr>
          <a:xfrm>
            <a:off x="419100" y="371475"/>
            <a:ext cx="7448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Calculation practice 3</a:t>
            </a:r>
            <a:endParaRPr lang="en-AU" sz="32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C02A4B-DB40-4F79-986E-6B75B7809AA7}"/>
              </a:ext>
            </a:extLst>
          </p:cNvPr>
          <p:cNvSpPr/>
          <p:nvPr/>
        </p:nvSpPr>
        <p:spPr>
          <a:xfrm>
            <a:off x="585788" y="956250"/>
            <a:ext cx="1120616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Avogadro’s number to convert from molecules or atoms to moles. </a:t>
            </a:r>
          </a:p>
          <a:p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AutoNum type="alphaLcParenR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2.57 x 10</a:t>
            </a:r>
            <a:r>
              <a:rPr lang="en-US" sz="2400" baseline="30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atoms of silver equals how many moles of silver? [What is the chemical symbol of silver?] </a:t>
            </a:r>
          </a:p>
          <a:p>
            <a:pPr marL="457200" indent="-457200">
              <a:buAutoNum type="alphaLcParenR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2.845 x 10</a:t>
            </a:r>
            <a:r>
              <a:rPr lang="en-US" sz="2400" baseline="30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potassium ions [What is the chemical symbol of the potassium ion?] equals how many moles of potassium ions? </a:t>
            </a:r>
          </a:p>
          <a:p>
            <a:pPr marL="457200" indent="-457200">
              <a:buAutoNum type="alphaLcParenR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0.0524 moles of H</a:t>
            </a:r>
            <a:r>
              <a:rPr lang="en-US" sz="2400" baseline="-25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 equals how many molecules of water? </a:t>
            </a:r>
          </a:p>
          <a:p>
            <a:pPr marL="457200" indent="-457200">
              <a:buAutoNum type="alphaLcParenR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347865 atoms of xenon are equal to how many moles of </a:t>
            </a:r>
            <a:r>
              <a:rPr lang="en-US" sz="24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Xe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 </a:t>
            </a:r>
          </a:p>
          <a:p>
            <a:pPr marL="457200" indent="-457200">
              <a:buAutoNum type="alphaLcParenR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3.25 x 10</a:t>
            </a:r>
            <a:r>
              <a:rPr lang="en-US" sz="2400" baseline="30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25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atoms of neon gas equals how many moles of neon gas? </a:t>
            </a:r>
          </a:p>
          <a:p>
            <a:pPr marL="457200" indent="-457200">
              <a:buAutoNum type="alphaLcParenR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many moles of H</a:t>
            </a:r>
            <a:r>
              <a:rPr lang="en-US" sz="2400" baseline="-25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</a:t>
            </a:r>
            <a:r>
              <a:rPr lang="en-US" sz="2400" baseline="-25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do you have if you there are 1.64 x 10</a:t>
            </a:r>
            <a:r>
              <a:rPr lang="en-US" sz="2400" baseline="30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molecules of H</a:t>
            </a:r>
            <a:r>
              <a:rPr lang="en-US" sz="2400" baseline="-25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</a:t>
            </a:r>
            <a:r>
              <a:rPr lang="en-US" sz="2400" baseline="-25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AU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04F6448D-C1D2-4642-8B0F-2CF81B6315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9363" y="371475"/>
            <a:ext cx="1372966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815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4DEED71-6E3C-4EC9-8B25-ECD602011DB1}"/>
                  </a:ext>
                </a:extLst>
              </p:cNvPr>
              <p:cNvSpPr/>
              <p:nvPr/>
            </p:nvSpPr>
            <p:spPr>
              <a:xfrm>
                <a:off x="285750" y="223837"/>
                <a:ext cx="11620500" cy="641032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AU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4DEED71-6E3C-4EC9-8B25-ECD602011D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50" y="223837"/>
                <a:ext cx="11620500" cy="64103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8F7B756F-8D4F-4F97-87F1-221FEAEBF69F}"/>
              </a:ext>
            </a:extLst>
          </p:cNvPr>
          <p:cNvSpPr txBox="1"/>
          <p:nvPr/>
        </p:nvSpPr>
        <p:spPr>
          <a:xfrm>
            <a:off x="419100" y="371475"/>
            <a:ext cx="7448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Calculation practice 3</a:t>
            </a:r>
            <a:endParaRPr lang="en-AU" sz="3200" dirty="0">
              <a:solidFill>
                <a:schemeClr val="bg1"/>
              </a:solidFill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45FC407C-51EE-41F3-82D4-5E49400A34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737" y="371475"/>
            <a:ext cx="1914525" cy="23907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C2E245-82FC-444F-91C6-D185F7C056E3}"/>
              </a:ext>
            </a:extLst>
          </p:cNvPr>
          <p:cNvSpPr txBox="1"/>
          <p:nvPr/>
        </p:nvSpPr>
        <p:spPr>
          <a:xfrm>
            <a:off x="3138488" y="2169502"/>
            <a:ext cx="4819650" cy="1938992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***STOP***</a:t>
            </a:r>
          </a:p>
          <a:p>
            <a:pPr algn="ctr"/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Make sure you have written the answer to the question in your science book before clicking to the next slide.</a:t>
            </a:r>
            <a:endParaRPr lang="en-AU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399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4DEED71-6E3C-4EC9-8B25-ECD602011DB1}"/>
                  </a:ext>
                </a:extLst>
              </p:cNvPr>
              <p:cNvSpPr/>
              <p:nvPr/>
            </p:nvSpPr>
            <p:spPr>
              <a:xfrm>
                <a:off x="285750" y="223837"/>
                <a:ext cx="11620500" cy="641032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AU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4DEED71-6E3C-4EC9-8B25-ECD602011D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50" y="223837"/>
                <a:ext cx="11620500" cy="64103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8F7B756F-8D4F-4F97-87F1-221FEAEBF69F}"/>
              </a:ext>
            </a:extLst>
          </p:cNvPr>
          <p:cNvSpPr txBox="1"/>
          <p:nvPr/>
        </p:nvSpPr>
        <p:spPr>
          <a:xfrm>
            <a:off x="419100" y="371475"/>
            <a:ext cx="7448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Calculation practice 3</a:t>
            </a:r>
            <a:endParaRPr lang="en-AU" sz="3200" dirty="0">
              <a:solidFill>
                <a:schemeClr val="bg1"/>
              </a:solidFill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45FC407C-51EE-41F3-82D4-5E49400A34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737" y="371475"/>
            <a:ext cx="1914525" cy="23907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DC1D0E9-AE46-4617-A4D1-220A54E11679}"/>
              </a:ext>
            </a:extLst>
          </p:cNvPr>
          <p:cNvSpPr/>
          <p:nvPr/>
        </p:nvSpPr>
        <p:spPr>
          <a:xfrm>
            <a:off x="933450" y="948035"/>
            <a:ext cx="4419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lphaLcParenR"/>
            </a:pPr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4.27 x 10</a:t>
            </a:r>
            <a:r>
              <a:rPr lang="pt-BR" sz="2400" baseline="30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-13 </a:t>
            </a:r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mol Ag </a:t>
            </a:r>
          </a:p>
          <a:p>
            <a:pPr marL="457200" indent="-457200">
              <a:buAutoNum type="alphaLcParenR"/>
            </a:pPr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4.73 x 10</a:t>
            </a:r>
            <a:r>
              <a:rPr lang="pt-BR" sz="2400" baseline="30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-12 </a:t>
            </a:r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mol K</a:t>
            </a:r>
            <a:r>
              <a:rPr lang="pt-BR" sz="2400" baseline="30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</a:p>
          <a:p>
            <a:pPr marL="457200" indent="-457200">
              <a:buAutoNum type="alphaLcParenR"/>
            </a:pPr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3.15 x 10</a:t>
            </a:r>
            <a:r>
              <a:rPr lang="pt-BR" sz="2400" baseline="30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22 </a:t>
            </a:r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molecules H</a:t>
            </a:r>
            <a:r>
              <a:rPr lang="pt-BR" sz="2400" baseline="-25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 </a:t>
            </a:r>
          </a:p>
          <a:p>
            <a:pPr marL="457200" indent="-457200">
              <a:buAutoNum type="alphaLcParenR"/>
            </a:pPr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5.78 x 10</a:t>
            </a:r>
            <a:r>
              <a:rPr lang="pt-BR" sz="2400" baseline="30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-19</a:t>
            </a:r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mol Xe </a:t>
            </a:r>
          </a:p>
          <a:p>
            <a:pPr marL="457200" indent="-457200">
              <a:buAutoNum type="alphaLcParenR"/>
            </a:pPr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54.0 mol Ne </a:t>
            </a:r>
          </a:p>
          <a:p>
            <a:pPr marL="457200" indent="-457200">
              <a:buAutoNum type="alphaLcParenR"/>
            </a:pPr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2.72 x 10</a:t>
            </a:r>
            <a:r>
              <a:rPr lang="pt-BR" sz="2400" baseline="30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-12 </a:t>
            </a:r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mol H</a:t>
            </a:r>
            <a:r>
              <a:rPr lang="pt-BR" sz="2400" baseline="-25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</a:t>
            </a:r>
            <a:r>
              <a:rPr lang="pt-BR" sz="2400" baseline="-25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en-AU" sz="2400" baseline="-25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E75546-6D62-4ABE-850D-B72D5D6E98FE}"/>
              </a:ext>
            </a:extLst>
          </p:cNvPr>
          <p:cNvSpPr txBox="1"/>
          <p:nvPr/>
        </p:nvSpPr>
        <p:spPr>
          <a:xfrm>
            <a:off x="552450" y="3400544"/>
            <a:ext cx="42291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Full working example:</a:t>
            </a:r>
          </a:p>
          <a:p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AutoNum type="alphaLcParenR"/>
            </a:pPr>
            <a:r>
              <a:rPr lang="en-US" sz="24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2.57 x 10</a:t>
            </a:r>
            <a:r>
              <a:rPr lang="en-US" sz="2400" baseline="30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atoms of Ag</a:t>
            </a:r>
          </a:p>
          <a:p>
            <a:r>
              <a:rPr lang="en-US" sz="24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N</a:t>
            </a:r>
            <a:r>
              <a:rPr lang="en-US" sz="2400" i="1" baseline="-25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4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6.02 x 10</a:t>
            </a:r>
            <a:r>
              <a:rPr lang="en-US" sz="2400" baseline="30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23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AU" sz="2400" i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B4F66C2-05A0-4D51-8D8C-E9CAFED29D4E}"/>
                  </a:ext>
                </a:extLst>
              </p:cNvPr>
              <p:cNvSpPr txBox="1"/>
              <p:nvPr/>
            </p:nvSpPr>
            <p:spPr>
              <a:xfrm>
                <a:off x="5260673" y="3968390"/>
                <a:ext cx="1352550" cy="75187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AU" sz="24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sSub>
                            <m:sSubPr>
                              <m:ctrlPr>
                                <a:rPr lang="en-A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A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A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B4F66C2-05A0-4D51-8D8C-E9CAFED29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673" y="3968390"/>
                <a:ext cx="1352550" cy="7518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E017067-2405-4195-8EF8-A3364F32F31D}"/>
                  </a:ext>
                </a:extLst>
              </p:cNvPr>
              <p:cNvSpPr txBox="1"/>
              <p:nvPr/>
            </p:nvSpPr>
            <p:spPr>
              <a:xfrm>
                <a:off x="5353050" y="4863137"/>
                <a:ext cx="2196499" cy="740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AU" sz="24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2.57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p>
                          </m:sSup>
                        </m:num>
                        <m:den>
                          <m:r>
                            <a:rPr lang="en-AU" sz="24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6.02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AU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AU" sz="24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E017067-2405-4195-8EF8-A3364F32F3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3050" y="4863137"/>
                <a:ext cx="2196499" cy="740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E10BD3-9FA5-4E48-95EA-804CD86CF936}"/>
                  </a:ext>
                </a:extLst>
              </p:cNvPr>
              <p:cNvSpPr txBox="1"/>
              <p:nvPr/>
            </p:nvSpPr>
            <p:spPr>
              <a:xfrm>
                <a:off x="5381625" y="5768533"/>
                <a:ext cx="32448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AU" sz="24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=4.27×</m:t>
                    </m:r>
                    <m:sSup>
                      <m:sSupPr>
                        <m:ctrlPr>
                          <a:rPr lang="en-AU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AU" sz="24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−13</m:t>
                        </m:r>
                      </m:sup>
                    </m:sSup>
                  </m:oMath>
                </a14:m>
                <a:r>
                  <a:rPr lang="en-AU" sz="2400" dirty="0">
                    <a:solidFill>
                      <a:schemeClr val="bg1"/>
                    </a:solidFill>
                  </a:rPr>
                  <a:t> mol Ag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E10BD3-9FA5-4E48-95EA-804CD86CF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1625" y="5768533"/>
                <a:ext cx="3244863" cy="369332"/>
              </a:xfrm>
              <a:prstGeom prst="rect">
                <a:avLst/>
              </a:prstGeom>
              <a:blipFill>
                <a:blip r:embed="rId6"/>
                <a:stretch>
                  <a:fillRect l="-2444" t="-19672" r="-4699" b="-5409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3744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4DEED71-6E3C-4EC9-8B25-ECD602011DB1}"/>
              </a:ext>
            </a:extLst>
          </p:cNvPr>
          <p:cNvSpPr/>
          <p:nvPr/>
        </p:nvSpPr>
        <p:spPr>
          <a:xfrm>
            <a:off x="285750" y="219074"/>
            <a:ext cx="11620500" cy="6410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120577-E56A-427C-AC0C-C002C13C7E07}"/>
              </a:ext>
            </a:extLst>
          </p:cNvPr>
          <p:cNvSpPr txBox="1"/>
          <p:nvPr/>
        </p:nvSpPr>
        <p:spPr>
          <a:xfrm>
            <a:off x="819150" y="1466850"/>
            <a:ext cx="10467975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Outline: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Masses of particles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Introducing the mole</a:t>
            </a:r>
          </a:p>
          <a:p>
            <a:pPr lvl="1">
              <a:lnSpc>
                <a:spcPct val="150000"/>
              </a:lnSpc>
            </a:pP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complete this presentation you will need access to a periodic table (there is one on the inside cover of your textbook), a calculator and your science notebook. </a:t>
            </a:r>
            <a:endParaRPr lang="en-AU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 descr="A close up of a device&#10;&#10;Description automatically generated">
            <a:extLst>
              <a:ext uri="{FF2B5EF4-FFF2-40B4-BE49-F238E27FC236}">
                <a16:creationId xmlns:a16="http://schemas.microsoft.com/office/drawing/2014/main" id="{2007924B-0EAF-47F4-ACA2-CAD89E49E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675" y="500061"/>
            <a:ext cx="292417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3163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4DEED71-6E3C-4EC9-8B25-ECD602011DB1}"/>
                  </a:ext>
                </a:extLst>
              </p:cNvPr>
              <p:cNvSpPr/>
              <p:nvPr/>
            </p:nvSpPr>
            <p:spPr>
              <a:xfrm>
                <a:off x="285750" y="76200"/>
                <a:ext cx="11620500" cy="6410325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AU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4DEED71-6E3C-4EC9-8B25-ECD602011D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50" y="76200"/>
                <a:ext cx="11620500" cy="64103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8F7B756F-8D4F-4F97-87F1-221FEAEBF69F}"/>
              </a:ext>
            </a:extLst>
          </p:cNvPr>
          <p:cNvSpPr txBox="1"/>
          <p:nvPr/>
        </p:nvSpPr>
        <p:spPr>
          <a:xfrm>
            <a:off x="419100" y="371475"/>
            <a:ext cx="7448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On going work</a:t>
            </a:r>
            <a:endParaRPr lang="en-AU" sz="32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34AC9B-74B2-48BA-9DE2-3590DF4E4202}"/>
              </a:ext>
            </a:extLst>
          </p:cNvPr>
          <p:cNvSpPr txBox="1"/>
          <p:nvPr/>
        </p:nvSpPr>
        <p:spPr>
          <a:xfrm>
            <a:off x="1285875" y="1238250"/>
            <a:ext cx="9582150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Watch this video: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https://ed.ted.com/lessons/daniel-dulek-how-big-is-a-mole-not-the-animal-the-other-one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C60A0E-E641-4781-8077-FE9305FB4CC4}"/>
              </a:ext>
            </a:extLst>
          </p:cNvPr>
          <p:cNvSpPr txBox="1"/>
          <p:nvPr/>
        </p:nvSpPr>
        <p:spPr>
          <a:xfrm>
            <a:off x="1285875" y="3857624"/>
            <a:ext cx="73247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Complete the following questions: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Pearson 9.1 review and 9.2 review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STAWA Set 23 – Questions 6-8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STAWA Set 24 – Questions 1, 2 and 5</a:t>
            </a:r>
          </a:p>
          <a:p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AE11AA-8BDE-4E54-A5D1-6276398ED58A}"/>
              </a:ext>
            </a:extLst>
          </p:cNvPr>
          <p:cNvSpPr txBox="1"/>
          <p:nvPr/>
        </p:nvSpPr>
        <p:spPr>
          <a:xfrm>
            <a:off x="419100" y="3093748"/>
            <a:ext cx="11106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Homework</a:t>
            </a:r>
            <a:endParaRPr lang="en-AU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315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4DEED71-6E3C-4EC9-8B25-ECD602011DB1}"/>
              </a:ext>
            </a:extLst>
          </p:cNvPr>
          <p:cNvSpPr/>
          <p:nvPr/>
        </p:nvSpPr>
        <p:spPr>
          <a:xfrm>
            <a:off x="285750" y="219074"/>
            <a:ext cx="11620500" cy="6410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62A31C-26A3-492F-949A-4B3DCF4DBA30}"/>
              </a:ext>
            </a:extLst>
          </p:cNvPr>
          <p:cNvSpPr txBox="1"/>
          <p:nvPr/>
        </p:nvSpPr>
        <p:spPr>
          <a:xfrm>
            <a:off x="419100" y="371475"/>
            <a:ext cx="7448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Masses of particles</a:t>
            </a:r>
            <a:endParaRPr lang="en-AU" sz="32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190B71-EFA8-4F03-BC35-3933560FBAA4}"/>
              </a:ext>
            </a:extLst>
          </p:cNvPr>
          <p:cNvSpPr txBox="1"/>
          <p:nvPr/>
        </p:nvSpPr>
        <p:spPr>
          <a:xfrm>
            <a:off x="952500" y="1133475"/>
            <a:ext cx="10210800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One carbon atom is approximately 2 x 10</a:t>
            </a:r>
            <a:r>
              <a:rPr lang="en-US" sz="2400" baseline="30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-23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AU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 small size makes the amount difficult to measure and inconvenient to use in calculations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make calculations easier we use </a:t>
            </a:r>
            <a:r>
              <a:rPr lang="en-AU" sz="2400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relative masses </a:t>
            </a:r>
            <a:r>
              <a:rPr lang="en-AU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instead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chemistry, the standard is for all masses to be compared to the common isotope of carbon, carbon-12 or </a:t>
            </a:r>
            <a:r>
              <a:rPr lang="en-AU" sz="2400" baseline="30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AU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C, which is given a mass of exactly 12 (this is the relative atomic mass of carbon-12 and as such has no units)</a:t>
            </a: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305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4DEED71-6E3C-4EC9-8B25-ECD602011DB1}"/>
              </a:ext>
            </a:extLst>
          </p:cNvPr>
          <p:cNvSpPr/>
          <p:nvPr/>
        </p:nvSpPr>
        <p:spPr>
          <a:xfrm>
            <a:off x="285750" y="219074"/>
            <a:ext cx="11620500" cy="6410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A825DD-5DFC-4582-B84D-8348F355CCCE}"/>
              </a:ext>
            </a:extLst>
          </p:cNvPr>
          <p:cNvSpPr txBox="1"/>
          <p:nvPr/>
        </p:nvSpPr>
        <p:spPr>
          <a:xfrm>
            <a:off x="419100" y="371475"/>
            <a:ext cx="7448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Relative molecular mass</a:t>
            </a:r>
            <a:endParaRPr lang="en-AU" sz="32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F724D3-AB66-4ECB-AFAA-B435DF29A9DC}"/>
              </a:ext>
            </a:extLst>
          </p:cNvPr>
          <p:cNvSpPr txBox="1"/>
          <p:nvPr/>
        </p:nvSpPr>
        <p:spPr>
          <a:xfrm>
            <a:off x="952500" y="1133475"/>
            <a:ext cx="10210800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 compounds exist as molecules, for example oxygen gas (O</a:t>
            </a:r>
            <a:r>
              <a:rPr lang="en-US" sz="2400" baseline="-25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), water (H</a:t>
            </a:r>
            <a:r>
              <a:rPr lang="en-US" sz="2400" baseline="-25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can determine the </a:t>
            </a:r>
            <a:r>
              <a:rPr lang="en-US" sz="2400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relative molecular mass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the </a:t>
            </a:r>
            <a:r>
              <a:rPr lang="en-US" sz="2400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relative atomic masses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the elements present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D4AE57-BE25-4672-96CA-6185EE55C380}"/>
              </a:ext>
            </a:extLst>
          </p:cNvPr>
          <p:cNvSpPr txBox="1"/>
          <p:nvPr/>
        </p:nvSpPr>
        <p:spPr>
          <a:xfrm>
            <a:off x="3171825" y="3727406"/>
            <a:ext cx="5848350" cy="1143070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Relative molecular mass  	symbol: M</a:t>
            </a:r>
            <a:r>
              <a:rPr lang="en-US" sz="2400" baseline="-25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Relative atomic mass   	symbol: A</a:t>
            </a:r>
            <a:r>
              <a:rPr lang="en-US" sz="2400" baseline="-25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endParaRPr lang="en-AU" sz="2400" baseline="-25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078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4DEED71-6E3C-4EC9-8B25-ECD602011DB1}"/>
              </a:ext>
            </a:extLst>
          </p:cNvPr>
          <p:cNvSpPr/>
          <p:nvPr/>
        </p:nvSpPr>
        <p:spPr>
          <a:xfrm>
            <a:off x="285750" y="219074"/>
            <a:ext cx="11620500" cy="6410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B488CE-6F18-48E1-8DE7-315025C86806}"/>
              </a:ext>
            </a:extLst>
          </p:cNvPr>
          <p:cNvSpPr txBox="1"/>
          <p:nvPr/>
        </p:nvSpPr>
        <p:spPr>
          <a:xfrm>
            <a:off x="419100" y="371475"/>
            <a:ext cx="7448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Relative molecular mass</a:t>
            </a:r>
            <a:endParaRPr lang="en-AU" sz="32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A7711F-453F-40DC-84A2-EDC618E833B5}"/>
              </a:ext>
            </a:extLst>
          </p:cNvPr>
          <p:cNvSpPr txBox="1"/>
          <p:nvPr/>
        </p:nvSpPr>
        <p:spPr>
          <a:xfrm>
            <a:off x="876300" y="937126"/>
            <a:ext cx="10210800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Steps for calculating a compounds relative molecular mass: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D42A30-3BDD-4BEE-B007-360EE590096F}"/>
              </a:ext>
            </a:extLst>
          </p:cNvPr>
          <p:cNvSpPr txBox="1"/>
          <p:nvPr/>
        </p:nvSpPr>
        <p:spPr>
          <a:xfrm>
            <a:off x="400050" y="1674302"/>
            <a:ext cx="5695950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Find the relative atomic mass (A</a:t>
            </a:r>
            <a:r>
              <a:rPr lang="en-US" sz="2400" baseline="-250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of the individual elements in the formula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Determine the number of atoms of each element present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Determine the relative molecular mass (M</a:t>
            </a:r>
            <a:r>
              <a:rPr lang="en-US" sz="2400" baseline="-250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by adding the appropriate A</a:t>
            </a:r>
            <a:r>
              <a:rPr lang="en-US" sz="2400" baseline="-250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values</a:t>
            </a:r>
            <a:endParaRPr lang="en-AU" sz="2400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531578-08FD-4CA1-80CC-33A66D11440C}"/>
              </a:ext>
            </a:extLst>
          </p:cNvPr>
          <p:cNvSpPr txBox="1"/>
          <p:nvPr/>
        </p:nvSpPr>
        <p:spPr>
          <a:xfrm>
            <a:off x="6567488" y="1592878"/>
            <a:ext cx="522446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Example: Find M</a:t>
            </a:r>
            <a:r>
              <a:rPr lang="en-US" sz="2400" baseline="-25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ethanol (C</a:t>
            </a:r>
            <a:r>
              <a:rPr lang="en-US" sz="2400" baseline="-25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400" baseline="-25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OH)</a:t>
            </a: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400" baseline="-25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(C) = 12.01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A</a:t>
            </a:r>
            <a:r>
              <a:rPr lang="en-US" sz="2400" baseline="-25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(H) = 1.008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A</a:t>
            </a:r>
            <a:r>
              <a:rPr lang="en-US" sz="2400" baseline="-25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(O) = 16.00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 2 x carbon atoms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6 x hydrogen atoms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1 x oxygen atom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M</a:t>
            </a:r>
            <a:r>
              <a:rPr lang="en-US" sz="2400" baseline="-25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2 x A</a:t>
            </a:r>
            <a:r>
              <a:rPr lang="en-US" sz="2400" baseline="-25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(C) + 6 x A</a:t>
            </a:r>
            <a:r>
              <a:rPr lang="en-US" sz="2400" baseline="-25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(H) + 1 x A</a:t>
            </a:r>
            <a:r>
              <a:rPr lang="en-US" sz="2400" baseline="-25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(O)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= 2 x 12.01 + 6 x 1.008 + 1 x 16.00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= 46.068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AU" sz="24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72F4917-29A8-445B-BFC7-3BA60C5B8E6D}"/>
              </a:ext>
            </a:extLst>
          </p:cNvPr>
          <p:cNvCxnSpPr/>
          <p:nvPr/>
        </p:nvCxnSpPr>
        <p:spPr>
          <a:xfrm>
            <a:off x="6248400" y="1752600"/>
            <a:ext cx="0" cy="4000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493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4DEED71-6E3C-4EC9-8B25-ECD602011DB1}"/>
              </a:ext>
            </a:extLst>
          </p:cNvPr>
          <p:cNvSpPr/>
          <p:nvPr/>
        </p:nvSpPr>
        <p:spPr>
          <a:xfrm>
            <a:off x="285750" y="219074"/>
            <a:ext cx="11620500" cy="6410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A825DD-5DFC-4582-B84D-8348F355CCCE}"/>
              </a:ext>
            </a:extLst>
          </p:cNvPr>
          <p:cNvSpPr txBox="1"/>
          <p:nvPr/>
        </p:nvSpPr>
        <p:spPr>
          <a:xfrm>
            <a:off x="419100" y="371475"/>
            <a:ext cx="7448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Relative formula mass</a:t>
            </a:r>
            <a:endParaRPr lang="en-AU" sz="32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F724D3-AB66-4ECB-AFAA-B435DF29A9DC}"/>
              </a:ext>
            </a:extLst>
          </p:cNvPr>
          <p:cNvSpPr txBox="1"/>
          <p:nvPr/>
        </p:nvSpPr>
        <p:spPr>
          <a:xfrm>
            <a:off x="952500" y="1133475"/>
            <a:ext cx="10210800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 compounds do not exist as molecules, for example sodium chloride (NaCl) and magnesium oxide (MgO). These compounds exist as ionic lattices.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can determine the </a:t>
            </a:r>
            <a:r>
              <a:rPr lang="en-US" sz="2400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relative formula mass 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using the </a:t>
            </a:r>
            <a:r>
              <a:rPr lang="en-US" sz="2400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relative atomic masses</a:t>
            </a: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the elements present.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calculate relative formula mass the same way as relative molecular mass</a:t>
            </a:r>
          </a:p>
        </p:txBody>
      </p:sp>
    </p:spTree>
    <p:extLst>
      <p:ext uri="{BB962C8B-B14F-4D97-AF65-F5344CB8AC3E}">
        <p14:creationId xmlns:p14="http://schemas.microsoft.com/office/powerpoint/2010/main" val="3670367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4DEED71-6E3C-4EC9-8B25-ECD602011DB1}"/>
              </a:ext>
            </a:extLst>
          </p:cNvPr>
          <p:cNvSpPr/>
          <p:nvPr/>
        </p:nvSpPr>
        <p:spPr>
          <a:xfrm>
            <a:off x="285750" y="219074"/>
            <a:ext cx="11620500" cy="6410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A825DD-5DFC-4582-B84D-8348F355CCCE}"/>
              </a:ext>
            </a:extLst>
          </p:cNvPr>
          <p:cNvSpPr txBox="1"/>
          <p:nvPr/>
        </p:nvSpPr>
        <p:spPr>
          <a:xfrm>
            <a:off x="419100" y="371475"/>
            <a:ext cx="7448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Calculation practice 1</a:t>
            </a:r>
            <a:endParaRPr lang="en-AU" sz="32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F724D3-AB66-4ECB-AFAA-B435DF29A9DC}"/>
              </a:ext>
            </a:extLst>
          </p:cNvPr>
          <p:cNvSpPr txBox="1"/>
          <p:nvPr/>
        </p:nvSpPr>
        <p:spPr>
          <a:xfrm>
            <a:off x="990600" y="956250"/>
            <a:ext cx="10210800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Now it is your turn, calculate the relative molecular or formula mass of the following compounds. **Remember working out = marks in your test so think about how you layout your answer **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F9BE5A-9B8C-49B8-98FE-5C01058558E2}"/>
              </a:ext>
            </a:extLst>
          </p:cNvPr>
          <p:cNvSpPr txBox="1"/>
          <p:nvPr/>
        </p:nvSpPr>
        <p:spPr>
          <a:xfrm>
            <a:off x="1800226" y="2790825"/>
            <a:ext cx="3771900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Carbon dioxide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Magnesium oxide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Ammonium chloride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Hydrogen peroxide</a:t>
            </a:r>
            <a:endParaRPr lang="en-AU" sz="24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8AE8BD-7A9F-4F1B-8A30-59DFD1BA3F69}"/>
              </a:ext>
            </a:extLst>
          </p:cNvPr>
          <p:cNvSpPr txBox="1"/>
          <p:nvPr/>
        </p:nvSpPr>
        <p:spPr>
          <a:xfrm>
            <a:off x="6329363" y="3131527"/>
            <a:ext cx="4819650" cy="1569660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Side note: you should be able to write the formula for each of these compounds. If you cannot, you need to revise appendix 2 (SCSA) </a:t>
            </a:r>
            <a:endParaRPr lang="en-AU" sz="2400" dirty="0">
              <a:solidFill>
                <a:schemeClr val="accent5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194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4DEED71-6E3C-4EC9-8B25-ECD602011DB1}"/>
              </a:ext>
            </a:extLst>
          </p:cNvPr>
          <p:cNvSpPr/>
          <p:nvPr/>
        </p:nvSpPr>
        <p:spPr>
          <a:xfrm>
            <a:off x="285750" y="219074"/>
            <a:ext cx="11620500" cy="6410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A825DD-5DFC-4582-B84D-8348F355CCCE}"/>
              </a:ext>
            </a:extLst>
          </p:cNvPr>
          <p:cNvSpPr txBox="1"/>
          <p:nvPr/>
        </p:nvSpPr>
        <p:spPr>
          <a:xfrm>
            <a:off x="419100" y="371475"/>
            <a:ext cx="7448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Calculation practice 1</a:t>
            </a:r>
            <a:endParaRPr lang="en-AU" sz="32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8AE8BD-7A9F-4F1B-8A30-59DFD1BA3F69}"/>
              </a:ext>
            </a:extLst>
          </p:cNvPr>
          <p:cNvSpPr txBox="1"/>
          <p:nvPr/>
        </p:nvSpPr>
        <p:spPr>
          <a:xfrm>
            <a:off x="3338513" y="2102827"/>
            <a:ext cx="4819650" cy="1938992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***STOP***</a:t>
            </a:r>
          </a:p>
          <a:p>
            <a:pPr algn="ctr"/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Make sure you have written the answer to the question in your science book before clicking to the next slide.</a:t>
            </a:r>
            <a:endParaRPr lang="en-AU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500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4DEED71-6E3C-4EC9-8B25-ECD602011DB1}"/>
              </a:ext>
            </a:extLst>
          </p:cNvPr>
          <p:cNvSpPr/>
          <p:nvPr/>
        </p:nvSpPr>
        <p:spPr>
          <a:xfrm>
            <a:off x="285750" y="128904"/>
            <a:ext cx="11620500" cy="6410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A825DD-5DFC-4582-B84D-8348F355CCCE}"/>
              </a:ext>
            </a:extLst>
          </p:cNvPr>
          <p:cNvSpPr txBox="1"/>
          <p:nvPr/>
        </p:nvSpPr>
        <p:spPr>
          <a:xfrm>
            <a:off x="419100" y="371475"/>
            <a:ext cx="7448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Calculation practice 1</a:t>
            </a:r>
            <a:endParaRPr lang="en-AU" sz="32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F9BE5A-9B8C-49B8-98FE-5C01058558E2}"/>
              </a:ext>
            </a:extLst>
          </p:cNvPr>
          <p:cNvSpPr txBox="1"/>
          <p:nvPr/>
        </p:nvSpPr>
        <p:spPr>
          <a:xfrm>
            <a:off x="825790" y="3576637"/>
            <a:ext cx="377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Magnesium oxide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0BB32A-6598-4A7F-A409-006B303B38E5}"/>
              </a:ext>
            </a:extLst>
          </p:cNvPr>
          <p:cNvSpPr txBox="1"/>
          <p:nvPr/>
        </p:nvSpPr>
        <p:spPr>
          <a:xfrm>
            <a:off x="825790" y="1108651"/>
            <a:ext cx="377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Carbon dioxide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81403E-4DDF-400F-BA16-9F42F9CCDD70}"/>
              </a:ext>
            </a:extLst>
          </p:cNvPr>
          <p:cNvSpPr txBox="1"/>
          <p:nvPr/>
        </p:nvSpPr>
        <p:spPr>
          <a:xfrm>
            <a:off x="6366020" y="1102877"/>
            <a:ext cx="377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Ammonium chloride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C351B1-69F3-4638-9F88-FD1A8AB4D721}"/>
              </a:ext>
            </a:extLst>
          </p:cNvPr>
          <p:cNvSpPr txBox="1"/>
          <p:nvPr/>
        </p:nvSpPr>
        <p:spPr>
          <a:xfrm>
            <a:off x="6366020" y="3559016"/>
            <a:ext cx="377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Hydrogen peroxide</a:t>
            </a:r>
            <a:endParaRPr lang="en-AU" sz="24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4975F6-4EF7-4A2B-84B4-1199135FF87E}"/>
              </a:ext>
            </a:extLst>
          </p:cNvPr>
          <p:cNvCxnSpPr/>
          <p:nvPr/>
        </p:nvCxnSpPr>
        <p:spPr>
          <a:xfrm>
            <a:off x="6096000" y="1190625"/>
            <a:ext cx="0" cy="44291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0880EA1-C6A1-470E-9877-D768A6C8E823}"/>
              </a:ext>
            </a:extLst>
          </p:cNvPr>
          <p:cNvCxnSpPr/>
          <p:nvPr/>
        </p:nvCxnSpPr>
        <p:spPr>
          <a:xfrm>
            <a:off x="933450" y="3424236"/>
            <a:ext cx="1011555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4494943-2CE8-4501-9FF3-37C86B6BB4F5}"/>
              </a:ext>
            </a:extLst>
          </p:cNvPr>
          <p:cNvSpPr txBox="1"/>
          <p:nvPr/>
        </p:nvSpPr>
        <p:spPr>
          <a:xfrm>
            <a:off x="825795" y="1673126"/>
            <a:ext cx="50001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CO</a:t>
            </a:r>
            <a:r>
              <a:rPr lang="en-US" sz="2400" baseline="-25000" dirty="0">
                <a:solidFill>
                  <a:schemeClr val="bg1"/>
                </a:solidFill>
              </a:rPr>
              <a:t>2</a:t>
            </a:r>
            <a:r>
              <a:rPr lang="en-US" sz="2400" dirty="0">
                <a:solidFill>
                  <a:schemeClr val="bg1"/>
                </a:solidFill>
              </a:rPr>
              <a:t>             Mr = 1 x Ar(C) + 2 x Ar(O)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                     = 1 x 12.01 + 2 x 16.00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                     = 44.01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5F2081-BFF9-45AD-91EE-6B2F7BE0E78C}"/>
              </a:ext>
            </a:extLst>
          </p:cNvPr>
          <p:cNvSpPr txBox="1"/>
          <p:nvPr/>
        </p:nvSpPr>
        <p:spPr>
          <a:xfrm>
            <a:off x="825795" y="4083602"/>
            <a:ext cx="50001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MgO       Mr = 1 x Ar(Mg) + 1 x Ar(O)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                 = 1 x 24.31 + 1 x 16.00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                 = 40.31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824ABC-25CE-4445-9698-35D8273D7A19}"/>
              </a:ext>
            </a:extLst>
          </p:cNvPr>
          <p:cNvSpPr txBox="1"/>
          <p:nvPr/>
        </p:nvSpPr>
        <p:spPr>
          <a:xfrm>
            <a:off x="6231011" y="1673126"/>
            <a:ext cx="54052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NH</a:t>
            </a:r>
            <a:r>
              <a:rPr lang="en-US" sz="2400" baseline="-25000" dirty="0">
                <a:solidFill>
                  <a:schemeClr val="bg1"/>
                </a:solidFill>
              </a:rPr>
              <a:t>4</a:t>
            </a:r>
            <a:r>
              <a:rPr lang="en-US" sz="2400" dirty="0">
                <a:solidFill>
                  <a:schemeClr val="bg1"/>
                </a:solidFill>
              </a:rPr>
              <a:t>Cl   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Mr = 1 x Ar(N) + 4 x Ar(H) + 1 x Ar(Cl)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    = 1 x 14.01 + 4 x 1.008 + 1 x 35.45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    = 53.492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531AA2-B70D-41F2-A2D9-6C011AA95399}"/>
              </a:ext>
            </a:extLst>
          </p:cNvPr>
          <p:cNvSpPr txBox="1"/>
          <p:nvPr/>
        </p:nvSpPr>
        <p:spPr>
          <a:xfrm>
            <a:off x="6231011" y="4096673"/>
            <a:ext cx="50001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</a:t>
            </a:r>
            <a:r>
              <a:rPr lang="en-US" sz="2400" baseline="-25000" dirty="0">
                <a:solidFill>
                  <a:schemeClr val="bg1"/>
                </a:solidFill>
              </a:rPr>
              <a:t>2</a:t>
            </a:r>
            <a:r>
              <a:rPr lang="en-US" sz="2400" dirty="0">
                <a:solidFill>
                  <a:schemeClr val="bg1"/>
                </a:solidFill>
              </a:rPr>
              <a:t>O</a:t>
            </a:r>
            <a:r>
              <a:rPr lang="en-US" sz="2400" baseline="-25000" dirty="0">
                <a:solidFill>
                  <a:schemeClr val="bg1"/>
                </a:solidFill>
              </a:rPr>
              <a:t>2</a:t>
            </a:r>
            <a:r>
              <a:rPr lang="en-US" sz="2400" dirty="0">
                <a:solidFill>
                  <a:schemeClr val="bg1"/>
                </a:solidFill>
              </a:rPr>
              <a:t>         Mr = 2 x Ar(H) + 2 x Ar(O)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                    = 2 x 1.008 + 2 x 16.00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                    = 34.016</a:t>
            </a:r>
            <a:endParaRPr lang="en-A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3307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DarkSeedLeftStep">
      <a:dk1>
        <a:srgbClr val="000000"/>
      </a:dk1>
      <a:lt1>
        <a:srgbClr val="FFFFFF"/>
      </a:lt1>
      <a:dk2>
        <a:srgbClr val="242841"/>
      </a:dk2>
      <a:lt2>
        <a:srgbClr val="E2E8E5"/>
      </a:lt2>
      <a:accent1>
        <a:srgbClr val="C34D81"/>
      </a:accent1>
      <a:accent2>
        <a:srgbClr val="B13BA1"/>
      </a:accent2>
      <a:accent3>
        <a:srgbClr val="A24DC3"/>
      </a:accent3>
      <a:accent4>
        <a:srgbClr val="6441B4"/>
      </a:accent4>
      <a:accent5>
        <a:srgbClr val="4D5AC3"/>
      </a:accent5>
      <a:accent6>
        <a:srgbClr val="3B79B1"/>
      </a:accent6>
      <a:hlink>
        <a:srgbClr val="6D67CC"/>
      </a:hlink>
      <a:folHlink>
        <a:srgbClr val="7F7F7F"/>
      </a:folHlink>
    </a:clrScheme>
    <a:fontScheme name="Slate">
      <a:majorFont>
        <a:latin typeface="Georgia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Dubai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1490</Words>
  <Application>Microsoft Macintosh PowerPoint</Application>
  <PresentationFormat>Widescreen</PresentationFormat>
  <Paragraphs>173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Cambria Math</vt:lpstr>
      <vt:lpstr>Dubai</vt:lpstr>
      <vt:lpstr>Georgia Pro</vt:lpstr>
      <vt:lpstr>Wingdings</vt:lpstr>
      <vt:lpstr>Wingdings 2</vt:lpstr>
      <vt:lpstr>SlateVTI</vt:lpstr>
      <vt:lpstr>Introduction to moles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moles</dc:title>
  <dc:creator>Alison Barnes</dc:creator>
  <cp:lastModifiedBy>LAI Chantel</cp:lastModifiedBy>
  <cp:revision>30</cp:revision>
  <dcterms:created xsi:type="dcterms:W3CDTF">2020-04-07T15:01:55Z</dcterms:created>
  <dcterms:modified xsi:type="dcterms:W3CDTF">2021-05-04T04:47:18Z</dcterms:modified>
</cp:coreProperties>
</file>