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sldIdLst>
    <p:sldId id="280" r:id="rId5"/>
    <p:sldId id="281" r:id="rId6"/>
    <p:sldId id="282" r:id="rId7"/>
    <p:sldId id="286" r:id="rId8"/>
    <p:sldId id="287" r:id="rId9"/>
    <p:sldId id="285" r:id="rId10"/>
    <p:sldId id="288" r:id="rId11"/>
    <p:sldId id="284" r:id="rId12"/>
    <p:sldId id="289" r:id="rId13"/>
    <p:sldId id="290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F87E9-F75F-488E-9C39-E739CC47F02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F29F1-D03C-499B-B7D5-A53E6405D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23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Molar mass and mass to mole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3561-2FFF-44E6-84B0-0A712BAC27ED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 calculation 1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BF495-7E64-473F-ACBC-EF8A8A463FA8}"/>
              </a:ext>
            </a:extLst>
          </p:cNvPr>
          <p:cNvSpPr txBox="1"/>
          <p:nvPr/>
        </p:nvSpPr>
        <p:spPr>
          <a:xfrm>
            <a:off x="1257300" y="1343025"/>
            <a:ext cx="9744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moles in 28 grams of carbon dioxide?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mass of 5 moles of Fe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9DF7-9812-44DA-90B5-55683DF0F8AC}"/>
              </a:ext>
            </a:extLst>
          </p:cNvPr>
          <p:cNvSpPr txBox="1"/>
          <p:nvPr/>
        </p:nvSpPr>
        <p:spPr>
          <a:xfrm>
            <a:off x="1752599" y="1897023"/>
            <a:ext cx="425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n(CO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?</a:t>
            </a:r>
          </a:p>
          <a:p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m(CO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28 g</a:t>
            </a:r>
          </a:p>
          <a:p>
            <a:r>
              <a:rPr lang="en-AU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M(CO</a:t>
            </a:r>
            <a:r>
              <a:rPr lang="en-AU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12.01 + (2 x 16.00)</a:t>
            </a:r>
          </a:p>
          <a:p>
            <a:r>
              <a:rPr lang="en-AU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= 44.01 g mol</a:t>
            </a:r>
            <a:r>
              <a:rPr lang="en-AU" sz="24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087EF-6851-456A-A693-9E7029B68813}"/>
                  </a:ext>
                </a:extLst>
              </p:cNvPr>
              <p:cNvSpPr txBox="1"/>
              <p:nvPr/>
            </p:nvSpPr>
            <p:spPr>
              <a:xfrm>
                <a:off x="6367462" y="1897023"/>
                <a:ext cx="2638425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087EF-6851-456A-A693-9E7029B6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62" y="1897023"/>
                <a:ext cx="2638425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7C9C8-EA13-46D0-90CD-C1B93D4AEBBF}"/>
                  </a:ext>
                </a:extLst>
              </p:cNvPr>
              <p:cNvSpPr txBox="1"/>
              <p:nvPr/>
            </p:nvSpPr>
            <p:spPr>
              <a:xfrm>
                <a:off x="7581900" y="1834107"/>
                <a:ext cx="263842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44.01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7C9C8-EA13-46D0-90CD-C1B93D4A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1834107"/>
                <a:ext cx="2638425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3166CE-D1FB-4E8B-8873-548D68ABCF07}"/>
                  </a:ext>
                </a:extLst>
              </p:cNvPr>
              <p:cNvSpPr txBox="1"/>
              <p:nvPr/>
            </p:nvSpPr>
            <p:spPr>
              <a:xfrm>
                <a:off x="6915150" y="2649701"/>
                <a:ext cx="335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sz="2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=0.64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AU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3166CE-D1FB-4E8B-8873-548D68AB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0" y="2649701"/>
                <a:ext cx="3352800" cy="461665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369EF6-C4BF-4F03-886C-343F076536B9}"/>
              </a:ext>
            </a:extLst>
          </p:cNvPr>
          <p:cNvSpPr txBox="1"/>
          <p:nvPr/>
        </p:nvSpPr>
        <p:spPr>
          <a:xfrm>
            <a:off x="8458200" y="3308271"/>
            <a:ext cx="3190875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Check: 1 mol = 44.01 g so if we have 28 g the answer should be less than 1. makes sense!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0BE3E69-869F-402C-947C-EBFE038D389E}"/>
              </a:ext>
            </a:extLst>
          </p:cNvPr>
          <p:cNvSpPr/>
          <p:nvPr/>
        </p:nvSpPr>
        <p:spPr>
          <a:xfrm flipH="1">
            <a:off x="10125075" y="2817189"/>
            <a:ext cx="400050" cy="472065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0AC25-A615-43B9-A1D9-209C8DDFB68C}"/>
              </a:ext>
            </a:extLst>
          </p:cNvPr>
          <p:cNvSpPr txBox="1"/>
          <p:nvPr/>
        </p:nvSpPr>
        <p:spPr>
          <a:xfrm>
            <a:off x="695326" y="4077910"/>
            <a:ext cx="4619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n(Fe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5 mol</a:t>
            </a:r>
          </a:p>
          <a:p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m(Fe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?</a:t>
            </a:r>
          </a:p>
          <a:p>
            <a:r>
              <a:rPr lang="en-AU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(Fe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AU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(2 x 55.85)+(3 x 16.00)</a:t>
            </a:r>
          </a:p>
          <a:p>
            <a:r>
              <a:rPr lang="en-AU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= 159.70 g mol</a:t>
            </a:r>
            <a:r>
              <a:rPr lang="en-AU" sz="24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101656-0B4C-4B47-B5CF-4611774CF73C}"/>
                  </a:ext>
                </a:extLst>
              </p:cNvPr>
              <p:cNvSpPr txBox="1"/>
              <p:nvPr/>
            </p:nvSpPr>
            <p:spPr>
              <a:xfrm>
                <a:off x="5314950" y="4200713"/>
                <a:ext cx="2638425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101656-0B4C-4B47-B5CF-4611774CF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0" y="4200713"/>
                <a:ext cx="2638425" cy="722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055291-4BCA-4D55-8036-1722FF1C4D2B}"/>
                  </a:ext>
                </a:extLst>
              </p:cNvPr>
              <p:cNvSpPr txBox="1"/>
              <p:nvPr/>
            </p:nvSpPr>
            <p:spPr>
              <a:xfrm>
                <a:off x="4860747" y="5704800"/>
                <a:ext cx="335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Fe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=798.5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055291-4BCA-4D55-8036-1722FF1C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47" y="5704800"/>
                <a:ext cx="3352800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D0E4F-D2E1-44C3-9B1F-5FA37BD7E469}"/>
                  </a:ext>
                </a:extLst>
              </p:cNvPr>
              <p:cNvSpPr txBox="1"/>
              <p:nvPr/>
            </p:nvSpPr>
            <p:spPr>
              <a:xfrm>
                <a:off x="6108926" y="4940590"/>
                <a:ext cx="1555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D0E4F-D2E1-44C3-9B1F-5FA37BD7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26" y="4940590"/>
                <a:ext cx="1555298" cy="369332"/>
              </a:xfrm>
              <a:prstGeom prst="rect">
                <a:avLst/>
              </a:prstGeom>
              <a:blipFill>
                <a:blip r:embed="rId7"/>
                <a:stretch>
                  <a:fillRect l="-1569" r="-3529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C40BCF-0E8B-47AB-A571-A0D1532F9E27}"/>
                  </a:ext>
                </a:extLst>
              </p:cNvPr>
              <p:cNvSpPr txBox="1"/>
              <p:nvPr/>
            </p:nvSpPr>
            <p:spPr>
              <a:xfrm>
                <a:off x="6115049" y="5327357"/>
                <a:ext cx="21869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159.70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C40BCF-0E8B-47AB-A571-A0D1532F9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49" y="5327357"/>
                <a:ext cx="2186945" cy="369332"/>
              </a:xfrm>
              <a:prstGeom prst="rect">
                <a:avLst/>
              </a:prstGeom>
              <a:blipFill>
                <a:blip r:embed="rId8"/>
                <a:stretch>
                  <a:fillRect l="-836" r="-2786"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1" grpId="0" animBg="1"/>
      <p:bldP spid="17" grpId="0"/>
      <p:bldP spid="18" grpId="0"/>
      <p:bldP spid="20" grpId="0"/>
      <p:bldP spid="1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3939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731A5-EFFD-4F51-8305-385CFB7B7290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On-going work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15FE1-CD58-4D8C-A69E-EE094F2F4906}"/>
              </a:ext>
            </a:extLst>
          </p:cNvPr>
          <p:cNvSpPr txBox="1"/>
          <p:nvPr/>
        </p:nvSpPr>
        <p:spPr>
          <a:xfrm>
            <a:off x="1190625" y="1390650"/>
            <a:ext cx="9763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notes in your science book on Pearson,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the following practice questions: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–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9.3 review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STAWA – Set 22, 23 (Q1-5), and 24 (Q3,4, 6-10)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14EC-BD7A-4E76-9D54-9BED239B67FA}"/>
              </a:ext>
            </a:extLst>
          </p:cNvPr>
          <p:cNvSpPr txBox="1"/>
          <p:nvPr/>
        </p:nvSpPr>
        <p:spPr>
          <a:xfrm>
            <a:off x="819150" y="714375"/>
            <a:ext cx="1046797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amount of compounds, molar mass and mass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complete this presentation you will need access to a periodic table (there is one on the inside cover of your textbook), a calculator and your science notebook. 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3916B-991E-41DF-93B3-4615B1D2DEDB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55C9-3B5A-4D7F-BF8F-E0E226B535FA}"/>
              </a:ext>
            </a:extLst>
          </p:cNvPr>
          <p:cNvSpPr txBox="1"/>
          <p:nvPr/>
        </p:nvSpPr>
        <p:spPr>
          <a:xfrm>
            <a:off x="657225" y="1203901"/>
            <a:ext cx="4314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the mole was defined so that the number of moles of a substance can be determined by simply measuring its 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Particles of different elements or molecules have different masses therefore, the mass of 1 mole of a substance will also be different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sitting, light, computer&#10;&#10;Description automatically generated">
            <a:extLst>
              <a:ext uri="{FF2B5EF4-FFF2-40B4-BE49-F238E27FC236}">
                <a16:creationId xmlns:a16="http://schemas.microsoft.com/office/drawing/2014/main" id="{31742886-9F93-40D6-A2E3-C171BCB8D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4861" b="3056"/>
          <a:stretch/>
        </p:blipFill>
        <p:spPr>
          <a:xfrm>
            <a:off x="5153025" y="1003875"/>
            <a:ext cx="6553200" cy="48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3916B-991E-41DF-93B3-4615B1D2DEDB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55C9-3B5A-4D7F-BF8F-E0E226B535FA}"/>
              </a:ext>
            </a:extLst>
          </p:cNvPr>
          <p:cNvSpPr txBox="1"/>
          <p:nvPr/>
        </p:nvSpPr>
        <p:spPr>
          <a:xfrm>
            <a:off x="657225" y="1203901"/>
            <a:ext cx="10658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substance is defined as the “mass, in grams, of one mole of its particles”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given the symbol, M, and the units, g mol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(how do we say this? g mol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grams per mole)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1BCA1-3B3E-4916-8386-98270C9FAE10}"/>
              </a:ext>
            </a:extLst>
          </p:cNvPr>
          <p:cNvSpPr txBox="1"/>
          <p:nvPr/>
        </p:nvSpPr>
        <p:spPr>
          <a:xfrm>
            <a:off x="2500312" y="3142893"/>
            <a:ext cx="7191375" cy="19389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atom of 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has a relative atomic mass of 12 exactly</a:t>
            </a:r>
          </a:p>
          <a:p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moles of </a:t>
            </a:r>
            <a:r>
              <a:rPr lang="en-AU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has a mass of 12 grams exactly</a:t>
            </a:r>
          </a:p>
          <a:p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*remember naturally occurring carbon contains other isotopes, so the molar mass of carbon is 12.01 g mol</a:t>
            </a:r>
            <a:r>
              <a:rPr lang="en-AU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784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3916B-991E-41DF-93B3-4615B1D2DEDB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55C9-3B5A-4D7F-BF8F-E0E226B535FA}"/>
              </a:ext>
            </a:extLst>
          </p:cNvPr>
          <p:cNvSpPr txBox="1"/>
          <p:nvPr/>
        </p:nvSpPr>
        <p:spPr>
          <a:xfrm>
            <a:off x="657225" y="1203901"/>
            <a:ext cx="1065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Determining molar mass (do not forget the units)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579A9-B2EE-4FE2-82D5-B3CFA813AC52}"/>
              </a:ext>
            </a:extLst>
          </p:cNvPr>
          <p:cNvSpPr txBox="1"/>
          <p:nvPr/>
        </p:nvSpPr>
        <p:spPr>
          <a:xfrm>
            <a:off x="2933701" y="5693412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Year 11 ATAR Chemistry, WA edition, p 198</a:t>
            </a:r>
            <a:endParaRPr lang="en-A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32D53-0687-40C7-8CC5-0ED95620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865592"/>
            <a:ext cx="7099730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615E8-76FE-48CE-B0E2-E6CDD6209DCE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moles and mass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1F5AF-3B6B-4070-A880-4DD792121402}"/>
              </a:ext>
            </a:extLst>
          </p:cNvPr>
          <p:cNvSpPr txBox="1"/>
          <p:nvPr/>
        </p:nvSpPr>
        <p:spPr>
          <a:xfrm>
            <a:off x="781050" y="1323975"/>
            <a:ext cx="10296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useful relationship between the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substance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(moles) and the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of the substance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Knowing the molar mass of a substances allows you to indirectly count its particles by weighing it on a mass balance (scales)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A9487-B4E8-4816-A5A3-D69B9F8E4B73}"/>
              </a:ext>
            </a:extLst>
          </p:cNvPr>
          <p:cNvSpPr txBox="1"/>
          <p:nvPr/>
        </p:nvSpPr>
        <p:spPr>
          <a:xfrm>
            <a:off x="923925" y="3655391"/>
            <a:ext cx="4171950" cy="19389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weigh out exactly 22.99 g of sodium that is equivalent to counting out 6.02 x 10</a:t>
            </a:r>
            <a:r>
              <a:rPr lang="en-US" sz="2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atoms of sodium (also called 1 mole of sodium)!</a:t>
            </a:r>
            <a:endParaRPr lang="en-A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device with a screen&#10;&#10;Description automatically generated">
            <a:extLst>
              <a:ext uri="{FF2B5EF4-FFF2-40B4-BE49-F238E27FC236}">
                <a16:creationId xmlns:a16="http://schemas.microsoft.com/office/drawing/2014/main" id="{D631D7E5-9683-4F8E-A58B-7715A60E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12" y="3424236"/>
            <a:ext cx="3599688" cy="3020568"/>
          </a:xfrm>
          <a:prstGeom prst="rect">
            <a:avLst/>
          </a:prstGeom>
        </p:spPr>
      </p:pic>
      <p:pic>
        <p:nvPicPr>
          <p:cNvPr id="13" name="Picture 12" descr="A picture containing indoor, white, sitting, snow&#10;&#10;Description automatically generated">
            <a:extLst>
              <a:ext uri="{FF2B5EF4-FFF2-40B4-BE49-F238E27FC236}">
                <a16:creationId xmlns:a16="http://schemas.microsoft.com/office/drawing/2014/main" id="{FC058110-BE2D-4492-951D-671FF6E51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0308" y="3873276"/>
            <a:ext cx="1406011" cy="7873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B6E9FCC-B95D-4B42-B960-53B51BFD7D6A}"/>
              </a:ext>
            </a:extLst>
          </p:cNvPr>
          <p:cNvGrpSpPr/>
          <p:nvPr/>
        </p:nvGrpSpPr>
        <p:grpSpPr>
          <a:xfrm rot="942994">
            <a:off x="7481725" y="5135191"/>
            <a:ext cx="941619" cy="203573"/>
            <a:chOff x="5810250" y="2946901"/>
            <a:chExt cx="2210562" cy="9297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F18885-CCCF-4FA4-9CB3-360E820B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250" y="2981325"/>
              <a:ext cx="571500" cy="8953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648E36-E1BA-491F-8A81-79CFA99A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1750" y="2981325"/>
              <a:ext cx="571500" cy="8953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A780878-A2A6-47E4-A635-070C8F85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8975" y="2946901"/>
              <a:ext cx="485775" cy="8667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2C360E-59C1-4E22-A4CF-0059048BD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5037" y="2946901"/>
              <a:ext cx="485775" cy="8667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51661A-E192-46C3-8194-39FA703A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2235" y="3651072"/>
              <a:ext cx="162604" cy="162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48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615E8-76FE-48CE-B0E2-E6CDD6209DCE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moles and mass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1F5AF-3B6B-4070-A880-4DD792121402}"/>
              </a:ext>
            </a:extLst>
          </p:cNvPr>
          <p:cNvSpPr txBox="1"/>
          <p:nvPr/>
        </p:nvSpPr>
        <p:spPr>
          <a:xfrm>
            <a:off x="781050" y="1323975"/>
            <a:ext cx="1029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relationship can be written as: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B145D-2BDC-49F8-A2B0-6FE3BF86B3EA}"/>
                  </a:ext>
                </a:extLst>
              </p:cNvPr>
              <p:cNvSpPr txBox="1"/>
              <p:nvPr/>
            </p:nvSpPr>
            <p:spPr>
              <a:xfrm>
                <a:off x="4276725" y="2266950"/>
                <a:ext cx="2638425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B145D-2BDC-49F8-A2B0-6FE3BF86B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725" y="2266950"/>
                <a:ext cx="2638425" cy="93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C36FA4-8439-48E7-9A5F-FA73F012EB7C}"/>
              </a:ext>
            </a:extLst>
          </p:cNvPr>
          <p:cNvSpPr txBox="1"/>
          <p:nvPr/>
        </p:nvSpPr>
        <p:spPr>
          <a:xfrm>
            <a:off x="504825" y="2570141"/>
            <a:ext cx="36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substance (mol)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E088E-1448-4908-A3A1-A5DD0F4610E6}"/>
              </a:ext>
            </a:extLst>
          </p:cNvPr>
          <p:cNvSpPr txBox="1"/>
          <p:nvPr/>
        </p:nvSpPr>
        <p:spPr>
          <a:xfrm>
            <a:off x="7010400" y="1918039"/>
            <a:ext cx="36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of substance (g)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20B32-298F-474C-A720-3B931EADBD56}"/>
              </a:ext>
            </a:extLst>
          </p:cNvPr>
          <p:cNvSpPr txBox="1"/>
          <p:nvPr/>
        </p:nvSpPr>
        <p:spPr>
          <a:xfrm>
            <a:off x="6915150" y="3269750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 of substance (g mol</a:t>
            </a:r>
            <a:r>
              <a:rPr lang="en-US" sz="2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A4EB69C-B3D9-4A86-9466-0B30718AE726}"/>
              </a:ext>
            </a:extLst>
          </p:cNvPr>
          <p:cNvSpPr/>
          <p:nvPr/>
        </p:nvSpPr>
        <p:spPr>
          <a:xfrm>
            <a:off x="4181475" y="2733231"/>
            <a:ext cx="657225" cy="105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C5B056-9193-4E79-9C43-875D1800B66A}"/>
              </a:ext>
            </a:extLst>
          </p:cNvPr>
          <p:cNvSpPr/>
          <p:nvPr/>
        </p:nvSpPr>
        <p:spPr>
          <a:xfrm rot="20032195">
            <a:off x="6371729" y="2291043"/>
            <a:ext cx="666750" cy="9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C431E22-3DAA-42C9-8DF4-51169B8592E6}"/>
              </a:ext>
            </a:extLst>
          </p:cNvPr>
          <p:cNvSpPr/>
          <p:nvPr/>
        </p:nvSpPr>
        <p:spPr>
          <a:xfrm rot="1490677">
            <a:off x="6260141" y="3272108"/>
            <a:ext cx="666750" cy="9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9361-4F64-4ADA-8941-80CF677357AC}"/>
              </a:ext>
            </a:extLst>
          </p:cNvPr>
          <p:cNvSpPr txBox="1"/>
          <p:nvPr/>
        </p:nvSpPr>
        <p:spPr>
          <a:xfrm>
            <a:off x="1381125" y="4498957"/>
            <a:ext cx="958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substance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mol, equals the 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of substance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grams, divided by the 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 mass of the substance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grams per mole.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8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3561-2FFF-44E6-84B0-0A712BAC27ED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 calculation 1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BF495-7E64-473F-ACBC-EF8A8A463FA8}"/>
              </a:ext>
            </a:extLst>
          </p:cNvPr>
          <p:cNvSpPr txBox="1"/>
          <p:nvPr/>
        </p:nvSpPr>
        <p:spPr>
          <a:xfrm>
            <a:off x="1257300" y="1343025"/>
            <a:ext cx="9744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moles in 28 grams of carbon dioxide?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mass of 5 moles of Fe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3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B2FB1-C8B1-4618-9139-37BDF77C3337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3561-2FFF-44E6-84B0-0A712BAC27ED}"/>
              </a:ext>
            </a:extLst>
          </p:cNvPr>
          <p:cNvSpPr txBox="1"/>
          <p:nvPr/>
        </p:nvSpPr>
        <p:spPr>
          <a:xfrm>
            <a:off x="504825" y="4191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 calculation 1</a:t>
            </a:r>
            <a:endParaRPr lang="en-A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FC0-6116-4269-AA54-84B9C4F81A40}"/>
              </a:ext>
            </a:extLst>
          </p:cNvPr>
          <p:cNvSpPr txBox="1"/>
          <p:nvPr/>
        </p:nvSpPr>
        <p:spPr>
          <a:xfrm>
            <a:off x="3338513" y="2102827"/>
            <a:ext cx="4819650" cy="19389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***STOP***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you have written the answer to the question in your science book before clicking to the next slide.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0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{3EEB6896-600B-4321-AC7E-661FEE9EB82A}tf11665031</Template>
  <TotalTime>0</TotalTime>
  <Words>595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Cambria Math</vt:lpstr>
      <vt:lpstr>Wingdings 2</vt:lpstr>
      <vt:lpstr>SlateVTI</vt:lpstr>
      <vt:lpstr>Molar mass and mass to mole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2020-04-07T15:06:20Z</dcterms:created>
  <dcterms:modified xsi:type="dcterms:W3CDTF">2021-05-04T13:14:11Z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