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60" r:id="rId3"/>
    <p:sldId id="289" r:id="rId4"/>
    <p:sldId id="278" r:id="rId5"/>
    <p:sldId id="277" r:id="rId6"/>
    <p:sldId id="279" r:id="rId7"/>
    <p:sldId id="280" r:id="rId8"/>
    <p:sldId id="281" r:id="rId9"/>
    <p:sldId id="282" r:id="rId10"/>
    <p:sldId id="285"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C239D-A39B-4058-8AA0-276D9D149F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0698762-411D-4630-B7DC-C43E340CE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7140ED9-99D0-46E6-9AB9-9A0DB96E99A7}"/>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5F3C0B34-FC40-451F-87AA-A1AA8B1B7F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CE669A-50E5-457F-B7C2-0C21F49707D7}"/>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223157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087-187D-490A-A46A-0EA25B3329A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FDEE869-3CBC-4335-AF28-5AB3579DE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B8B1C6B-CC1F-4927-AAF8-0AF48FA7D359}"/>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6C8EEC70-3B89-41AD-80E6-F8FB88772B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3B2AF5-409A-4DC3-9EDE-6A72C15DF13B}"/>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145833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38D09E-E9B6-4398-8061-E0A977EC1D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539900A-D800-4EE0-8EE2-9600E6C5FE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9D888B-CE17-4DF7-9A00-22BEA421148A}"/>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DDA84C0B-8021-4F91-9DAB-1ABBDB346C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30E9B65-6923-43C4-8436-69C1D80E77D7}"/>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336436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2B9B-69FB-4456-868E-721CB265D40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C2CE19-E86D-4C8E-B93C-28B2AAB6C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1135205-0860-4A4C-8A49-31FCC23E4344}"/>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EEF16C49-F504-4777-82A1-00614F937D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872463-C625-41BB-AE5D-3C457C9BCD25}"/>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1019833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7D6-1C72-491B-B160-58E4F9BE2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E869134-7BC9-4696-AC7A-DF635E1C8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BD3A2-0CFB-4940-AF70-DE55FA2E93D4}"/>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8D1A6098-E2A7-437A-91C7-73F01978E0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7AB498-EDB4-4E24-A7F2-CA51BDCDDDF6}"/>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260091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4AC9-8488-42C2-8090-07161382BD3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C1D105F-5A0C-46B7-B967-A9B2E3D041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03BCE64-E6BF-47BB-9A72-5A89F08EC8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34C9A1F-94DD-420E-A2FA-1E45AB482B38}"/>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6" name="Footer Placeholder 5">
            <a:extLst>
              <a:ext uri="{FF2B5EF4-FFF2-40B4-BE49-F238E27FC236}">
                <a16:creationId xmlns:a16="http://schemas.microsoft.com/office/drawing/2014/main" id="{6C8C2832-2CD3-4CBB-99D2-321DCB427A0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4F8130F-38CF-46C9-8566-94A98BF0D534}"/>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67650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941D-C866-493C-8F36-BB8EC4869E2C}"/>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15EAB18-ACBF-4C90-9D1B-9672D30E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7BA43-84F7-4CD8-91AF-1D83CC3E6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EC3EF1C-B6E4-45EA-BC16-56D1C4B88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D8E23-5834-4C82-8FD5-14C46D15C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6BCE64D-AB92-4D53-B268-802EBAB1D8D3}"/>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8" name="Footer Placeholder 7">
            <a:extLst>
              <a:ext uri="{FF2B5EF4-FFF2-40B4-BE49-F238E27FC236}">
                <a16:creationId xmlns:a16="http://schemas.microsoft.com/office/drawing/2014/main" id="{79E3179B-C0CF-4A58-B0C6-C7714DD9E1C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821463-F45D-476C-9E1B-BBE0FE08264C}"/>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161162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D1D-3FAA-4D81-BC90-9147AE8834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BEBB4FC-28B8-4795-BB59-BDEEBC2B5A9B}"/>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4" name="Footer Placeholder 3">
            <a:extLst>
              <a:ext uri="{FF2B5EF4-FFF2-40B4-BE49-F238E27FC236}">
                <a16:creationId xmlns:a16="http://schemas.microsoft.com/office/drawing/2014/main" id="{19CEF359-314C-4AC0-B9F8-70E4AF37917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4AD3323-BC7D-4634-9B6D-3E97395E0FAC}"/>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2601737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AE897-BFF5-455E-A26B-7D2D1A91EE66}"/>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3" name="Footer Placeholder 2">
            <a:extLst>
              <a:ext uri="{FF2B5EF4-FFF2-40B4-BE49-F238E27FC236}">
                <a16:creationId xmlns:a16="http://schemas.microsoft.com/office/drawing/2014/main" id="{FAB2A5B1-C5F8-48CD-99FE-1F02568B00D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58CBC8F-C62E-4613-9006-BFF9B5E307CA}"/>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226279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1735-16CD-4D63-B4B0-4300A5BE4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AD858B5-B525-4A0B-9E6B-57CE78653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4B5ADF1-3779-4405-877F-725A40051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ADB7A-8FF9-49C8-8334-A0C716CCDB25}"/>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6" name="Footer Placeholder 5">
            <a:extLst>
              <a:ext uri="{FF2B5EF4-FFF2-40B4-BE49-F238E27FC236}">
                <a16:creationId xmlns:a16="http://schemas.microsoft.com/office/drawing/2014/main" id="{708E9B23-D195-4A24-8584-3CB2BED99C2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3BF13C-A188-4A08-B1D2-87145B02201A}"/>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353101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B4AE-7705-45FF-81DB-D17C69803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DDE1CE6-2895-4FD1-B746-C16814010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02D4687-2C33-4CF9-A2EF-79AF56F1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3AFD3-5E17-4F77-A462-AA573D39AFCD}"/>
              </a:ext>
            </a:extLst>
          </p:cNvPr>
          <p:cNvSpPr>
            <a:spLocks noGrp="1"/>
          </p:cNvSpPr>
          <p:nvPr>
            <p:ph type="dt" sz="half" idx="10"/>
          </p:nvPr>
        </p:nvSpPr>
        <p:spPr/>
        <p:txBody>
          <a:bodyPr/>
          <a:lstStyle/>
          <a:p>
            <a:fld id="{09F7E472-B401-4792-81A7-F4D1563106CC}" type="datetimeFigureOut">
              <a:rPr lang="en-AU" smtClean="0"/>
              <a:t>4/05/2021</a:t>
            </a:fld>
            <a:endParaRPr lang="en-AU"/>
          </a:p>
        </p:txBody>
      </p:sp>
      <p:sp>
        <p:nvSpPr>
          <p:cNvPr id="6" name="Footer Placeholder 5">
            <a:extLst>
              <a:ext uri="{FF2B5EF4-FFF2-40B4-BE49-F238E27FC236}">
                <a16:creationId xmlns:a16="http://schemas.microsoft.com/office/drawing/2014/main" id="{B2969620-551E-434B-B7A1-C834629D1EB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3D5E30-C40A-4093-AE02-1A12D620B628}"/>
              </a:ext>
            </a:extLst>
          </p:cNvPr>
          <p:cNvSpPr>
            <a:spLocks noGrp="1"/>
          </p:cNvSpPr>
          <p:nvPr>
            <p:ph type="sldNum" sz="quarter" idx="12"/>
          </p:nvPr>
        </p:nvSpPr>
        <p:spPr/>
        <p:txBody>
          <a:bodyPr/>
          <a:lstStyle/>
          <a:p>
            <a:fld id="{95340741-BDB9-4526-B32E-FE80E08252A9}" type="slidenum">
              <a:rPr lang="en-AU" smtClean="0"/>
              <a:t>‹#›</a:t>
            </a:fld>
            <a:endParaRPr lang="en-AU"/>
          </a:p>
        </p:txBody>
      </p:sp>
    </p:spTree>
    <p:extLst>
      <p:ext uri="{BB962C8B-B14F-4D97-AF65-F5344CB8AC3E}">
        <p14:creationId xmlns:p14="http://schemas.microsoft.com/office/powerpoint/2010/main" val="114244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BB960-F8E8-4284-97DC-6C364FA85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B510840-3B29-44AC-8652-1D8D32DF4B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D58428F-002E-49EE-B4E7-F010451C20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7E472-B401-4792-81A7-F4D1563106CC}" type="datetimeFigureOut">
              <a:rPr lang="en-AU" smtClean="0"/>
              <a:t>4/05/2021</a:t>
            </a:fld>
            <a:endParaRPr lang="en-AU"/>
          </a:p>
        </p:txBody>
      </p:sp>
      <p:sp>
        <p:nvSpPr>
          <p:cNvPr id="5" name="Footer Placeholder 4">
            <a:extLst>
              <a:ext uri="{FF2B5EF4-FFF2-40B4-BE49-F238E27FC236}">
                <a16:creationId xmlns:a16="http://schemas.microsoft.com/office/drawing/2014/main" id="{F6C84521-FA5F-4B36-A4AA-B4CB8CCA4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2F31D05-FD93-42C7-A3EB-949369905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40741-BDB9-4526-B32E-FE80E08252A9}" type="slidenum">
              <a:rPr lang="en-AU" smtClean="0"/>
              <a:t>‹#›</a:t>
            </a:fld>
            <a:endParaRPr lang="en-AU"/>
          </a:p>
        </p:txBody>
      </p:sp>
    </p:spTree>
    <p:extLst>
      <p:ext uri="{BB962C8B-B14F-4D97-AF65-F5344CB8AC3E}">
        <p14:creationId xmlns:p14="http://schemas.microsoft.com/office/powerpoint/2010/main" val="1923554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4598E-A14B-4999-BF20-FDDF18FEFCA6}"/>
              </a:ext>
            </a:extLst>
          </p:cNvPr>
          <p:cNvSpPr txBox="1"/>
          <p:nvPr/>
        </p:nvSpPr>
        <p:spPr>
          <a:xfrm>
            <a:off x="6746628" y="1783959"/>
            <a:ext cx="4645250" cy="2889114"/>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6000" b="0" i="0" u="none" strike="noStrike" cap="none" spc="0" normalizeH="0" baseline="0" noProof="0">
                <a:ln>
                  <a:noFill/>
                </a:ln>
                <a:effectLst/>
                <a:uLnTx/>
                <a:uFillTx/>
                <a:latin typeface="+mj-lt"/>
                <a:ea typeface="+mj-ea"/>
                <a:cs typeface="+mj-cs"/>
              </a:rPr>
              <a:t>Percentage Composition</a:t>
            </a:r>
          </a:p>
        </p:txBody>
      </p:sp>
      <p:sp>
        <p:nvSpPr>
          <p:cNvPr id="15" name="Freeform: Shape 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picture containing umbrella&#10;&#10;Description automatically generated">
            <a:extLst>
              <a:ext uri="{FF2B5EF4-FFF2-40B4-BE49-F238E27FC236}">
                <a16:creationId xmlns:a16="http://schemas.microsoft.com/office/drawing/2014/main" id="{12ACA870-BD54-4A44-892D-59A52CE5BD59}"/>
              </a:ext>
            </a:extLst>
          </p:cNvPr>
          <p:cNvPicPr>
            <a:picLocks noChangeAspect="1"/>
          </p:cNvPicPr>
          <p:nvPr/>
        </p:nvPicPr>
        <p:blipFill rotWithShape="1">
          <a:blip r:embed="rId2">
            <a:extLst>
              <a:ext uri="{28A0092B-C50C-407E-A947-70E740481C1C}">
                <a14:useLocalDpi xmlns:a14="http://schemas.microsoft.com/office/drawing/2010/main" val="0"/>
              </a:ext>
            </a:extLst>
          </a:blip>
          <a:srcRect l="7924" r="11483" b="2"/>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37918943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6" name="TextBox 5">
            <a:extLst>
              <a:ext uri="{FF2B5EF4-FFF2-40B4-BE49-F238E27FC236}">
                <a16:creationId xmlns:a16="http://schemas.microsoft.com/office/drawing/2014/main" id="{D1443C88-48AF-4B07-85F5-CC64920F5CEA}"/>
              </a:ext>
            </a:extLst>
          </p:cNvPr>
          <p:cNvSpPr txBox="1"/>
          <p:nvPr/>
        </p:nvSpPr>
        <p:spPr>
          <a:xfrm>
            <a:off x="238124" y="1785917"/>
            <a:ext cx="5267325" cy="3359061"/>
          </a:xfrm>
          <a:prstGeom prst="rect">
            <a:avLst/>
          </a:prstGeom>
          <a:ln w="3810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sz="2400" dirty="0">
                <a:solidFill>
                  <a:schemeClr val="tx1"/>
                </a:solidFill>
              </a:rPr>
              <a:t>Water of crystallization: some solid compounds contain water within the crystal structure. A hydrated formula shows the number of water molecules per molecule or formula unit of the compound. </a:t>
            </a:r>
          </a:p>
        </p:txBody>
      </p:sp>
      <p:sp>
        <p:nvSpPr>
          <p:cNvPr id="8" name="Rectangle 7">
            <a:extLst>
              <a:ext uri="{FF2B5EF4-FFF2-40B4-BE49-F238E27FC236}">
                <a16:creationId xmlns:a16="http://schemas.microsoft.com/office/drawing/2014/main" id="{AD1C64AD-9A20-4C71-984B-ED1D06B36F6A}"/>
              </a:ext>
            </a:extLst>
          </p:cNvPr>
          <p:cNvSpPr/>
          <p:nvPr/>
        </p:nvSpPr>
        <p:spPr>
          <a:xfrm>
            <a:off x="5505450" y="5144978"/>
            <a:ext cx="6448425" cy="1143070"/>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sz="2400" dirty="0">
                <a:solidFill>
                  <a:srgbClr val="0070C0"/>
                </a:solidFill>
              </a:rPr>
              <a:t>E.g. CuSO</a:t>
            </a:r>
            <a:r>
              <a:rPr lang="en-US" sz="2400" baseline="-25000" dirty="0">
                <a:solidFill>
                  <a:srgbClr val="0070C0"/>
                </a:solidFill>
              </a:rPr>
              <a:t>4</a:t>
            </a:r>
            <a:r>
              <a:rPr lang="en-US" sz="2400" dirty="0">
                <a:solidFill>
                  <a:srgbClr val="0070C0"/>
                </a:solidFill>
              </a:rPr>
              <a:t>.5H</a:t>
            </a:r>
            <a:r>
              <a:rPr lang="en-US" sz="2400" baseline="-25000" dirty="0">
                <a:solidFill>
                  <a:srgbClr val="0070C0"/>
                </a:solidFill>
              </a:rPr>
              <a:t>2</a:t>
            </a:r>
            <a:r>
              <a:rPr lang="en-US" sz="2400" dirty="0">
                <a:solidFill>
                  <a:srgbClr val="0070C0"/>
                </a:solidFill>
              </a:rPr>
              <a:t>O (name: copper sulfate-5-water or copper sulfate pentahydrate)</a:t>
            </a:r>
          </a:p>
        </p:txBody>
      </p:sp>
      <p:pic>
        <p:nvPicPr>
          <p:cNvPr id="10" name="Picture 9" descr="A picture containing indoor, cup, bottle, blue&#10;&#10;Description automatically generated">
            <a:extLst>
              <a:ext uri="{FF2B5EF4-FFF2-40B4-BE49-F238E27FC236}">
                <a16:creationId xmlns:a16="http://schemas.microsoft.com/office/drawing/2014/main" id="{1B302454-DC85-47CC-9FEA-5E4B88401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5449" y="1713022"/>
            <a:ext cx="3356113" cy="3356113"/>
          </a:xfrm>
          <a:prstGeom prst="rect">
            <a:avLst/>
          </a:prstGeom>
        </p:spPr>
      </p:pic>
      <p:pic>
        <p:nvPicPr>
          <p:cNvPr id="13" name="Picture 12">
            <a:extLst>
              <a:ext uri="{FF2B5EF4-FFF2-40B4-BE49-F238E27FC236}">
                <a16:creationId xmlns:a16="http://schemas.microsoft.com/office/drawing/2014/main" id="{142C3489-F7DD-4651-A0EB-347A53703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7008" y="2444052"/>
            <a:ext cx="3271838" cy="1969896"/>
          </a:xfrm>
          <a:prstGeom prst="rect">
            <a:avLst/>
          </a:prstGeom>
        </p:spPr>
      </p:pic>
    </p:spTree>
    <p:extLst>
      <p:ext uri="{BB962C8B-B14F-4D97-AF65-F5344CB8AC3E}">
        <p14:creationId xmlns:p14="http://schemas.microsoft.com/office/powerpoint/2010/main" val="170358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pic>
        <p:nvPicPr>
          <p:cNvPr id="9" name="Picture 8" descr="A picture containing indoor, cup, table, food&#10;&#10;Description automatically generated">
            <a:extLst>
              <a:ext uri="{FF2B5EF4-FFF2-40B4-BE49-F238E27FC236}">
                <a16:creationId xmlns:a16="http://schemas.microsoft.com/office/drawing/2014/main" id="{CBD0C545-63CB-4550-98ED-95D7A07B7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277" y="1610137"/>
            <a:ext cx="4314825" cy="2153817"/>
          </a:xfrm>
          <a:prstGeom prst="rect">
            <a:avLst/>
          </a:prstGeom>
        </p:spPr>
      </p:pic>
      <p:sp>
        <p:nvSpPr>
          <p:cNvPr id="10" name="TextBox 9">
            <a:extLst>
              <a:ext uri="{FF2B5EF4-FFF2-40B4-BE49-F238E27FC236}">
                <a16:creationId xmlns:a16="http://schemas.microsoft.com/office/drawing/2014/main" id="{E755A9F0-0274-4AC6-9519-1096CF780C13}"/>
              </a:ext>
            </a:extLst>
          </p:cNvPr>
          <p:cNvSpPr txBox="1"/>
          <p:nvPr/>
        </p:nvSpPr>
        <p:spPr>
          <a:xfrm>
            <a:off x="507310" y="1610137"/>
            <a:ext cx="5588690" cy="1938992"/>
          </a:xfrm>
          <a:prstGeom prst="rect">
            <a:avLst/>
          </a:prstGeom>
          <a:noFill/>
        </p:spPr>
        <p:txBody>
          <a:bodyPr wrap="square" rtlCol="0">
            <a:spAutoFit/>
          </a:bodyPr>
          <a:lstStyle/>
          <a:p>
            <a:r>
              <a:rPr lang="en-US" sz="2400" dirty="0"/>
              <a:t>If we gently heat the sample of copper sulfate-5-water, we drive off the water of crystallization. The resulting substance, copper sulfate, is a white powder (seen in the picture on far right)</a:t>
            </a:r>
            <a:endParaRPr lang="en-AU" sz="2400" dirty="0"/>
          </a:p>
        </p:txBody>
      </p:sp>
      <p:sp>
        <p:nvSpPr>
          <p:cNvPr id="11" name="TextBox 10">
            <a:extLst>
              <a:ext uri="{FF2B5EF4-FFF2-40B4-BE49-F238E27FC236}">
                <a16:creationId xmlns:a16="http://schemas.microsoft.com/office/drawing/2014/main" id="{3AD1EB7E-D7E1-43D0-AECC-D28AFC5A5C7E}"/>
              </a:ext>
            </a:extLst>
          </p:cNvPr>
          <p:cNvSpPr txBox="1"/>
          <p:nvPr/>
        </p:nvSpPr>
        <p:spPr>
          <a:xfrm>
            <a:off x="507310" y="4048935"/>
            <a:ext cx="9258300" cy="461665"/>
          </a:xfrm>
          <a:prstGeom prst="rect">
            <a:avLst/>
          </a:prstGeom>
          <a:noFill/>
        </p:spPr>
        <p:txBody>
          <a:bodyPr wrap="square" rtlCol="0">
            <a:spAutoFit/>
          </a:bodyPr>
          <a:lstStyle/>
          <a:p>
            <a:r>
              <a:rPr lang="en-US" sz="2400" dirty="0">
                <a:solidFill>
                  <a:srgbClr val="0070C0"/>
                </a:solidFill>
              </a:rPr>
              <a:t>Calculate the percentage of water, by mass, in copper sulfate-5-water.</a:t>
            </a:r>
            <a:endParaRPr lang="en-AU" sz="2400" dirty="0">
              <a:solidFill>
                <a:srgbClr val="0070C0"/>
              </a:solidFill>
            </a:endParaRPr>
          </a:p>
        </p:txBody>
      </p:sp>
      <p:sp>
        <p:nvSpPr>
          <p:cNvPr id="14" name="TextBox 13">
            <a:extLst>
              <a:ext uri="{FF2B5EF4-FFF2-40B4-BE49-F238E27FC236}">
                <a16:creationId xmlns:a16="http://schemas.microsoft.com/office/drawing/2014/main" id="{15DF67FF-0BFE-420B-B999-A17A668362C2}"/>
              </a:ext>
            </a:extLst>
          </p:cNvPr>
          <p:cNvSpPr txBox="1"/>
          <p:nvPr/>
        </p:nvSpPr>
        <p:spPr>
          <a:xfrm>
            <a:off x="5063090" y="4656463"/>
            <a:ext cx="6014968" cy="707886"/>
          </a:xfrm>
          <a:prstGeom prst="rect">
            <a:avLst/>
          </a:prstGeom>
          <a:noFill/>
        </p:spPr>
        <p:txBody>
          <a:bodyPr wrap="square" rtlCol="0">
            <a:spAutoFit/>
          </a:bodyPr>
          <a:lstStyle/>
          <a:p>
            <a:pPr algn="ctr"/>
            <a:r>
              <a:rPr lang="en-US" sz="2000" dirty="0">
                <a:solidFill>
                  <a:srgbClr val="0070C0"/>
                </a:solidFill>
              </a:rPr>
              <a:t>mass of water in 1 mol of the compound</a:t>
            </a:r>
          </a:p>
          <a:p>
            <a:pPr algn="ctr"/>
            <a:r>
              <a:rPr lang="en-US" sz="2000" dirty="0">
                <a:solidFill>
                  <a:srgbClr val="0070C0"/>
                </a:solidFill>
              </a:rPr>
              <a:t>molar mass of the compound</a:t>
            </a:r>
            <a:endParaRPr lang="en-AU" sz="2000" dirty="0">
              <a:solidFill>
                <a:srgbClr val="0070C0"/>
              </a:solidFill>
            </a:endParaRPr>
          </a:p>
        </p:txBody>
      </p:sp>
      <p:cxnSp>
        <p:nvCxnSpPr>
          <p:cNvPr id="16" name="Straight Connector 15">
            <a:extLst>
              <a:ext uri="{FF2B5EF4-FFF2-40B4-BE49-F238E27FC236}">
                <a16:creationId xmlns:a16="http://schemas.microsoft.com/office/drawing/2014/main" id="{C85863B7-66D9-416A-A33D-69324195D2AA}"/>
              </a:ext>
            </a:extLst>
          </p:cNvPr>
          <p:cNvCxnSpPr>
            <a:cxnSpLocks/>
          </p:cNvCxnSpPr>
          <p:nvPr/>
        </p:nvCxnSpPr>
        <p:spPr>
          <a:xfrm>
            <a:off x="5948915" y="5010406"/>
            <a:ext cx="43624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E2F6091-A092-4C6F-9B82-EA3331859A3F}"/>
              </a:ext>
            </a:extLst>
          </p:cNvPr>
          <p:cNvSpPr txBox="1"/>
          <p:nvPr/>
        </p:nvSpPr>
        <p:spPr>
          <a:xfrm>
            <a:off x="10311365" y="4751255"/>
            <a:ext cx="852418" cy="461665"/>
          </a:xfrm>
          <a:prstGeom prst="rect">
            <a:avLst/>
          </a:prstGeom>
          <a:noFill/>
        </p:spPr>
        <p:txBody>
          <a:bodyPr wrap="square" rtlCol="0">
            <a:spAutoFit/>
          </a:bodyPr>
          <a:lstStyle/>
          <a:p>
            <a:r>
              <a:rPr lang="en-US" sz="2400" dirty="0">
                <a:solidFill>
                  <a:srgbClr val="0070C0"/>
                </a:solidFill>
              </a:rPr>
              <a:t>x 100</a:t>
            </a:r>
            <a:endParaRPr lang="en-AU" sz="2400" dirty="0">
              <a:solidFill>
                <a:srgbClr val="0070C0"/>
              </a:solidFill>
            </a:endParaRPr>
          </a:p>
        </p:txBody>
      </p:sp>
      <p:sp>
        <p:nvSpPr>
          <p:cNvPr id="20" name="TextBox 19">
            <a:extLst>
              <a:ext uri="{FF2B5EF4-FFF2-40B4-BE49-F238E27FC236}">
                <a16:creationId xmlns:a16="http://schemas.microsoft.com/office/drawing/2014/main" id="{F73BF161-5DC2-4D6E-9CEB-818D76ACBB9A}"/>
              </a:ext>
            </a:extLst>
          </p:cNvPr>
          <p:cNvSpPr txBox="1"/>
          <p:nvPr/>
        </p:nvSpPr>
        <p:spPr>
          <a:xfrm>
            <a:off x="5885139" y="5434760"/>
            <a:ext cx="1709185" cy="707886"/>
          </a:xfrm>
          <a:prstGeom prst="rect">
            <a:avLst/>
          </a:prstGeom>
          <a:noFill/>
        </p:spPr>
        <p:txBody>
          <a:bodyPr wrap="square" rtlCol="0">
            <a:spAutoFit/>
          </a:bodyPr>
          <a:lstStyle/>
          <a:p>
            <a:pPr algn="ctr"/>
            <a:r>
              <a:rPr lang="en-US" sz="2000" dirty="0">
                <a:solidFill>
                  <a:srgbClr val="0070C0"/>
                </a:solidFill>
              </a:rPr>
              <a:t>5 x 18.016</a:t>
            </a:r>
          </a:p>
          <a:p>
            <a:pPr algn="ctr"/>
            <a:r>
              <a:rPr lang="en-US" sz="2000" dirty="0">
                <a:solidFill>
                  <a:srgbClr val="0070C0"/>
                </a:solidFill>
              </a:rPr>
              <a:t>249.70</a:t>
            </a:r>
          </a:p>
        </p:txBody>
      </p:sp>
      <p:cxnSp>
        <p:nvCxnSpPr>
          <p:cNvPr id="21" name="Straight Connector 20">
            <a:extLst>
              <a:ext uri="{FF2B5EF4-FFF2-40B4-BE49-F238E27FC236}">
                <a16:creationId xmlns:a16="http://schemas.microsoft.com/office/drawing/2014/main" id="{CEC2DD34-B9A8-40C0-9D44-75D89E02B5C8}"/>
              </a:ext>
            </a:extLst>
          </p:cNvPr>
          <p:cNvCxnSpPr>
            <a:cxnSpLocks/>
          </p:cNvCxnSpPr>
          <p:nvPr/>
        </p:nvCxnSpPr>
        <p:spPr>
          <a:xfrm>
            <a:off x="6080401" y="5788703"/>
            <a:ext cx="131866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D7396AC-DFFA-4F8C-8776-6D89947EC27A}"/>
              </a:ext>
            </a:extLst>
          </p:cNvPr>
          <p:cNvSpPr txBox="1"/>
          <p:nvPr/>
        </p:nvSpPr>
        <p:spPr>
          <a:xfrm>
            <a:off x="7363377" y="5529262"/>
            <a:ext cx="852418" cy="461665"/>
          </a:xfrm>
          <a:prstGeom prst="rect">
            <a:avLst/>
          </a:prstGeom>
          <a:noFill/>
        </p:spPr>
        <p:txBody>
          <a:bodyPr wrap="square" rtlCol="0">
            <a:spAutoFit/>
          </a:bodyPr>
          <a:lstStyle/>
          <a:p>
            <a:r>
              <a:rPr lang="en-US" sz="2400" dirty="0">
                <a:solidFill>
                  <a:srgbClr val="0070C0"/>
                </a:solidFill>
              </a:rPr>
              <a:t>x 100</a:t>
            </a:r>
            <a:endParaRPr lang="en-AU" sz="2400" dirty="0">
              <a:solidFill>
                <a:srgbClr val="0070C0"/>
              </a:solidFill>
            </a:endParaRPr>
          </a:p>
        </p:txBody>
      </p:sp>
      <p:sp>
        <p:nvSpPr>
          <p:cNvPr id="23" name="TextBox 22">
            <a:extLst>
              <a:ext uri="{FF2B5EF4-FFF2-40B4-BE49-F238E27FC236}">
                <a16:creationId xmlns:a16="http://schemas.microsoft.com/office/drawing/2014/main" id="{F665403D-06A9-4B12-8169-3B42DD47A6EE}"/>
              </a:ext>
            </a:extLst>
          </p:cNvPr>
          <p:cNvSpPr txBox="1"/>
          <p:nvPr/>
        </p:nvSpPr>
        <p:spPr>
          <a:xfrm>
            <a:off x="106639" y="4674251"/>
            <a:ext cx="4808746" cy="1938992"/>
          </a:xfrm>
          <a:prstGeom prst="rect">
            <a:avLst/>
          </a:prstGeom>
          <a:noFill/>
        </p:spPr>
        <p:txBody>
          <a:bodyPr wrap="square" rtlCol="0">
            <a:spAutoFit/>
          </a:bodyPr>
          <a:lstStyle/>
          <a:p>
            <a:r>
              <a:rPr lang="en-US" sz="2000" dirty="0">
                <a:solidFill>
                  <a:srgbClr val="0070C0"/>
                </a:solidFill>
              </a:rPr>
              <a:t>M(H</a:t>
            </a:r>
            <a:r>
              <a:rPr lang="en-US" sz="2000" baseline="-25000" dirty="0">
                <a:solidFill>
                  <a:srgbClr val="0070C0"/>
                </a:solidFill>
              </a:rPr>
              <a:t>2</a:t>
            </a:r>
            <a:r>
              <a:rPr lang="en-US" sz="2000" dirty="0">
                <a:solidFill>
                  <a:srgbClr val="0070C0"/>
                </a:solidFill>
              </a:rPr>
              <a:t>O) = (2 x 1.008) + 16.00</a:t>
            </a:r>
          </a:p>
          <a:p>
            <a:r>
              <a:rPr lang="en-US" sz="2000" dirty="0">
                <a:solidFill>
                  <a:srgbClr val="0070C0"/>
                </a:solidFill>
              </a:rPr>
              <a:t>               = 18.016 g mol</a:t>
            </a:r>
            <a:r>
              <a:rPr lang="en-US" sz="2000" baseline="30000" dirty="0">
                <a:solidFill>
                  <a:srgbClr val="0070C0"/>
                </a:solidFill>
              </a:rPr>
              <a:t>-1</a:t>
            </a:r>
          </a:p>
          <a:p>
            <a:endParaRPr lang="en-US" sz="2000" dirty="0">
              <a:solidFill>
                <a:srgbClr val="0070C0"/>
              </a:solidFill>
            </a:endParaRPr>
          </a:p>
          <a:p>
            <a:r>
              <a:rPr lang="en-US" sz="2000" dirty="0">
                <a:solidFill>
                  <a:srgbClr val="0070C0"/>
                </a:solidFill>
              </a:rPr>
              <a:t>M(CuSO</a:t>
            </a:r>
            <a:r>
              <a:rPr lang="en-US" sz="2000" baseline="-25000" dirty="0">
                <a:solidFill>
                  <a:srgbClr val="0070C0"/>
                </a:solidFill>
              </a:rPr>
              <a:t>4</a:t>
            </a:r>
            <a:r>
              <a:rPr lang="en-US" sz="2000" dirty="0">
                <a:solidFill>
                  <a:srgbClr val="0070C0"/>
                </a:solidFill>
              </a:rPr>
              <a:t>.5H</a:t>
            </a:r>
            <a:r>
              <a:rPr lang="en-US" sz="2000" baseline="-25000" dirty="0">
                <a:solidFill>
                  <a:srgbClr val="0070C0"/>
                </a:solidFill>
              </a:rPr>
              <a:t>2</a:t>
            </a:r>
            <a:r>
              <a:rPr lang="en-US" sz="2000" dirty="0">
                <a:solidFill>
                  <a:srgbClr val="0070C0"/>
                </a:solidFill>
              </a:rPr>
              <a:t>O) = 63.55 + 32.07 + </a:t>
            </a:r>
          </a:p>
          <a:p>
            <a:r>
              <a:rPr lang="en-US" sz="2000" dirty="0">
                <a:solidFill>
                  <a:srgbClr val="0070C0"/>
                </a:solidFill>
              </a:rPr>
              <a:t>                                  (4 x 16.00) + (5 x 18.016)</a:t>
            </a:r>
          </a:p>
          <a:p>
            <a:r>
              <a:rPr lang="en-US" sz="2000" dirty="0">
                <a:solidFill>
                  <a:srgbClr val="0070C0"/>
                </a:solidFill>
              </a:rPr>
              <a:t>                               = 249.70 g mol</a:t>
            </a:r>
            <a:r>
              <a:rPr lang="en-US" sz="2000" baseline="30000" dirty="0">
                <a:solidFill>
                  <a:srgbClr val="0070C0"/>
                </a:solidFill>
              </a:rPr>
              <a:t>-1</a:t>
            </a:r>
            <a:endParaRPr lang="en-AU" sz="2000" baseline="30000" dirty="0">
              <a:solidFill>
                <a:srgbClr val="0070C0"/>
              </a:solidFill>
            </a:endParaRPr>
          </a:p>
        </p:txBody>
      </p:sp>
      <p:sp>
        <p:nvSpPr>
          <p:cNvPr id="12" name="TextBox 11">
            <a:extLst>
              <a:ext uri="{FF2B5EF4-FFF2-40B4-BE49-F238E27FC236}">
                <a16:creationId xmlns:a16="http://schemas.microsoft.com/office/drawing/2014/main" id="{47B77479-7024-4156-B919-997EC3E9C82B}"/>
              </a:ext>
            </a:extLst>
          </p:cNvPr>
          <p:cNvSpPr txBox="1"/>
          <p:nvPr/>
        </p:nvSpPr>
        <p:spPr>
          <a:xfrm>
            <a:off x="4672565" y="4744662"/>
            <a:ext cx="1238250" cy="461665"/>
          </a:xfrm>
          <a:prstGeom prst="rect">
            <a:avLst/>
          </a:prstGeom>
          <a:noFill/>
        </p:spPr>
        <p:txBody>
          <a:bodyPr wrap="square" rtlCol="0">
            <a:spAutoFit/>
          </a:bodyPr>
          <a:lstStyle/>
          <a:p>
            <a:r>
              <a:rPr lang="en-US" sz="2400" dirty="0">
                <a:solidFill>
                  <a:srgbClr val="0070C0"/>
                </a:solidFill>
              </a:rPr>
              <a:t>% H</a:t>
            </a:r>
            <a:r>
              <a:rPr lang="en-US" sz="2400" baseline="-25000" dirty="0">
                <a:solidFill>
                  <a:srgbClr val="0070C0"/>
                </a:solidFill>
              </a:rPr>
              <a:t>2</a:t>
            </a:r>
            <a:r>
              <a:rPr lang="en-US" sz="2400" dirty="0">
                <a:solidFill>
                  <a:srgbClr val="0070C0"/>
                </a:solidFill>
              </a:rPr>
              <a:t>O =</a:t>
            </a:r>
            <a:endParaRPr lang="en-AU" sz="2400" dirty="0">
              <a:solidFill>
                <a:srgbClr val="0070C0"/>
              </a:solidFill>
            </a:endParaRPr>
          </a:p>
        </p:txBody>
      </p:sp>
      <p:sp>
        <p:nvSpPr>
          <p:cNvPr id="26" name="TextBox 25">
            <a:extLst>
              <a:ext uri="{FF2B5EF4-FFF2-40B4-BE49-F238E27FC236}">
                <a16:creationId xmlns:a16="http://schemas.microsoft.com/office/drawing/2014/main" id="{CD23C79F-843A-4D32-B75A-420E51C1F057}"/>
              </a:ext>
            </a:extLst>
          </p:cNvPr>
          <p:cNvSpPr txBox="1"/>
          <p:nvPr/>
        </p:nvSpPr>
        <p:spPr>
          <a:xfrm>
            <a:off x="5527881" y="5557870"/>
            <a:ext cx="357257" cy="461665"/>
          </a:xfrm>
          <a:prstGeom prst="rect">
            <a:avLst/>
          </a:prstGeom>
          <a:noFill/>
        </p:spPr>
        <p:txBody>
          <a:bodyPr wrap="square" rtlCol="0">
            <a:spAutoFit/>
          </a:bodyPr>
          <a:lstStyle/>
          <a:p>
            <a:r>
              <a:rPr lang="en-US" sz="2400" dirty="0">
                <a:solidFill>
                  <a:srgbClr val="0070C0"/>
                </a:solidFill>
              </a:rPr>
              <a:t>=</a:t>
            </a:r>
            <a:endParaRPr lang="en-AU" sz="2400" dirty="0">
              <a:solidFill>
                <a:srgbClr val="0070C0"/>
              </a:solidFill>
            </a:endParaRPr>
          </a:p>
        </p:txBody>
      </p:sp>
      <p:sp>
        <p:nvSpPr>
          <p:cNvPr id="27" name="TextBox 26">
            <a:extLst>
              <a:ext uri="{FF2B5EF4-FFF2-40B4-BE49-F238E27FC236}">
                <a16:creationId xmlns:a16="http://schemas.microsoft.com/office/drawing/2014/main" id="{49E4F1D2-2E24-4D10-ABCC-4427D3666199}"/>
              </a:ext>
            </a:extLst>
          </p:cNvPr>
          <p:cNvSpPr txBox="1"/>
          <p:nvPr/>
        </p:nvSpPr>
        <p:spPr>
          <a:xfrm>
            <a:off x="5527880" y="6233180"/>
            <a:ext cx="6759369" cy="461665"/>
          </a:xfrm>
          <a:prstGeom prst="rect">
            <a:avLst/>
          </a:prstGeom>
          <a:noFill/>
        </p:spPr>
        <p:txBody>
          <a:bodyPr wrap="square" rtlCol="0">
            <a:spAutoFit/>
          </a:bodyPr>
          <a:lstStyle/>
          <a:p>
            <a:r>
              <a:rPr lang="en-US" sz="2400" dirty="0">
                <a:solidFill>
                  <a:srgbClr val="0070C0"/>
                </a:solidFill>
              </a:rPr>
              <a:t>=    36.08 % water by mass in copper sulfate-5-water</a:t>
            </a:r>
            <a:endParaRPr lang="en-AU" sz="2400" dirty="0">
              <a:solidFill>
                <a:srgbClr val="0070C0"/>
              </a:solidFill>
            </a:endParaRPr>
          </a:p>
        </p:txBody>
      </p:sp>
    </p:spTree>
    <p:extLst>
      <p:ext uri="{BB962C8B-B14F-4D97-AF65-F5344CB8AC3E}">
        <p14:creationId xmlns:p14="http://schemas.microsoft.com/office/powerpoint/2010/main" val="402454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9" grpId="0"/>
      <p:bldP spid="20" grpId="0"/>
      <p:bldP spid="22" grpId="0"/>
      <p:bldP spid="23" grpId="0"/>
      <p:bldP spid="12"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8" name="TextBox 7">
            <a:extLst>
              <a:ext uri="{FF2B5EF4-FFF2-40B4-BE49-F238E27FC236}">
                <a16:creationId xmlns:a16="http://schemas.microsoft.com/office/drawing/2014/main" id="{F4E8BF9F-7378-4F6F-B8C3-6807C56A7818}"/>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 – Ongoing work</a:t>
            </a:r>
          </a:p>
        </p:txBody>
      </p:sp>
      <p:sp>
        <p:nvSpPr>
          <p:cNvPr id="2" name="TextBox 1">
            <a:extLst>
              <a:ext uri="{FF2B5EF4-FFF2-40B4-BE49-F238E27FC236}">
                <a16:creationId xmlns:a16="http://schemas.microsoft.com/office/drawing/2014/main" id="{FD2D6F47-FDBC-494B-949D-506229AA7DD0}"/>
              </a:ext>
            </a:extLst>
          </p:cNvPr>
          <p:cNvSpPr txBox="1"/>
          <p:nvPr/>
        </p:nvSpPr>
        <p:spPr>
          <a:xfrm>
            <a:off x="619125" y="1828800"/>
            <a:ext cx="11029950" cy="1697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Take notes in your Science book on </a:t>
            </a:r>
            <a:r>
              <a:rPr lang="en-US" sz="2400" i="1" dirty="0"/>
              <a:t>Pearson </a:t>
            </a:r>
            <a:r>
              <a:rPr lang="en-US" sz="2400" dirty="0" err="1"/>
              <a:t>ch</a:t>
            </a:r>
            <a:r>
              <a:rPr lang="en-US" sz="2400" dirty="0"/>
              <a:t> 9.4</a:t>
            </a:r>
          </a:p>
          <a:p>
            <a:pPr marL="285750" indent="-285750">
              <a:lnSpc>
                <a:spcPct val="150000"/>
              </a:lnSpc>
              <a:buFont typeface="Arial" panose="020B0604020202020204" pitchFamily="34" charset="0"/>
              <a:buChar char="•"/>
            </a:pPr>
            <a:r>
              <a:rPr lang="en-US" sz="2400" dirty="0"/>
              <a:t>Compete </a:t>
            </a:r>
            <a:r>
              <a:rPr lang="en-US" sz="2400" i="1" dirty="0"/>
              <a:t>Pearson </a:t>
            </a:r>
            <a:r>
              <a:rPr lang="en-US" sz="2400" dirty="0" err="1"/>
              <a:t>ch</a:t>
            </a:r>
            <a:r>
              <a:rPr lang="en-US" sz="2400" dirty="0"/>
              <a:t> 9.4 review and the Chapter 9 final review</a:t>
            </a:r>
          </a:p>
          <a:p>
            <a:pPr marL="285750" indent="-285750">
              <a:lnSpc>
                <a:spcPct val="150000"/>
              </a:lnSpc>
              <a:buFont typeface="Arial" panose="020B0604020202020204" pitchFamily="34" charset="0"/>
              <a:buChar char="•"/>
            </a:pPr>
            <a:r>
              <a:rPr lang="en-US" sz="2400" dirty="0"/>
              <a:t>Complete STAWA Set 25 all questions</a:t>
            </a:r>
            <a:endParaRPr lang="en-AU" sz="2400" dirty="0"/>
          </a:p>
        </p:txBody>
      </p:sp>
    </p:spTree>
    <p:extLst>
      <p:ext uri="{BB962C8B-B14F-4D97-AF65-F5344CB8AC3E}">
        <p14:creationId xmlns:p14="http://schemas.microsoft.com/office/powerpoint/2010/main" val="254742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Overview</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2" name="Rectangle 1">
            <a:extLst>
              <a:ext uri="{FF2B5EF4-FFF2-40B4-BE49-F238E27FC236}">
                <a16:creationId xmlns:a16="http://schemas.microsoft.com/office/drawing/2014/main" id="{DE79AB45-6B14-42BB-9E5F-F7C74A673C28}"/>
              </a:ext>
            </a:extLst>
          </p:cNvPr>
          <p:cNvSpPr/>
          <p:nvPr/>
        </p:nvSpPr>
        <p:spPr>
          <a:xfrm>
            <a:off x="962024" y="1808941"/>
            <a:ext cx="7724775" cy="169706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400" dirty="0"/>
              <a:t>Percentage composition</a:t>
            </a:r>
          </a:p>
          <a:p>
            <a:pPr marL="2171700" lvl="4" indent="-342900">
              <a:lnSpc>
                <a:spcPct val="150000"/>
              </a:lnSpc>
              <a:buFont typeface="Arial" panose="020B0604020202020204" pitchFamily="34" charset="0"/>
              <a:buChar char="•"/>
            </a:pPr>
            <a:r>
              <a:rPr lang="en-US" sz="2400" dirty="0"/>
              <a:t>Concept</a:t>
            </a:r>
          </a:p>
          <a:p>
            <a:pPr marL="2171700" lvl="4" indent="-342900">
              <a:lnSpc>
                <a:spcPct val="150000"/>
              </a:lnSpc>
              <a:buFont typeface="Arial" panose="020B0604020202020204" pitchFamily="34" charset="0"/>
              <a:buChar char="•"/>
            </a:pPr>
            <a:r>
              <a:rPr lang="en-US" sz="2400" dirty="0"/>
              <a:t>calculations</a:t>
            </a:r>
            <a:endParaRPr lang="en-AU" sz="2400" dirty="0"/>
          </a:p>
        </p:txBody>
      </p:sp>
      <p:pic>
        <p:nvPicPr>
          <p:cNvPr id="10" name="Picture 9" descr="A picture containing aircraft, balloon&#10;&#10;Description automatically generated">
            <a:extLst>
              <a:ext uri="{FF2B5EF4-FFF2-40B4-BE49-F238E27FC236}">
                <a16:creationId xmlns:a16="http://schemas.microsoft.com/office/drawing/2014/main" id="{97B043B2-5D50-49B8-BCF7-F715AB7991A5}"/>
              </a:ext>
            </a:extLst>
          </p:cNvPr>
          <p:cNvPicPr>
            <a:picLocks noChangeAspect="1"/>
          </p:cNvPicPr>
          <p:nvPr/>
        </p:nvPicPr>
        <p:blipFill rotWithShape="1">
          <a:blip r:embed="rId2">
            <a:extLst>
              <a:ext uri="{28A0092B-C50C-407E-A947-70E740481C1C}">
                <a14:useLocalDpi xmlns:a14="http://schemas.microsoft.com/office/drawing/2010/main" val="0"/>
              </a:ext>
            </a:extLst>
          </a:blip>
          <a:srcRect t="-103" b="-1"/>
          <a:stretch/>
        </p:blipFill>
        <p:spPr>
          <a:xfrm>
            <a:off x="5887485" y="2047478"/>
            <a:ext cx="5244410" cy="3863977"/>
          </a:xfrm>
          <a:prstGeom prst="rect">
            <a:avLst/>
          </a:prstGeom>
        </p:spPr>
      </p:pic>
    </p:spTree>
    <p:extLst>
      <p:ext uri="{BB962C8B-B14F-4D97-AF65-F5344CB8AC3E}">
        <p14:creationId xmlns:p14="http://schemas.microsoft.com/office/powerpoint/2010/main" val="358516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8" name="TextBox 7">
            <a:extLst>
              <a:ext uri="{FF2B5EF4-FFF2-40B4-BE49-F238E27FC236}">
                <a16:creationId xmlns:a16="http://schemas.microsoft.com/office/drawing/2014/main" id="{F7BC504A-2A99-4C84-A9CD-113BFC16E75C}"/>
              </a:ext>
            </a:extLst>
          </p:cNvPr>
          <p:cNvSpPr txBox="1"/>
          <p:nvPr/>
        </p:nvSpPr>
        <p:spPr>
          <a:xfrm>
            <a:off x="609600" y="1715329"/>
            <a:ext cx="10972800" cy="1143070"/>
          </a:xfrm>
          <a:prstGeom prst="rect">
            <a:avLst/>
          </a:prstGeom>
          <a:ln w="57150">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en-US" sz="2400" dirty="0"/>
              <a:t>The percentage composition of a compound gives the </a:t>
            </a:r>
            <a:r>
              <a:rPr lang="en-US" sz="2400" u="sng" dirty="0"/>
              <a:t>percentage by mass </a:t>
            </a:r>
            <a:r>
              <a:rPr lang="en-US" sz="2400" dirty="0"/>
              <a:t>of each element in the compound.</a:t>
            </a:r>
            <a:endParaRPr lang="en-AU" sz="2400" dirty="0"/>
          </a:p>
        </p:txBody>
      </p:sp>
      <p:sp>
        <p:nvSpPr>
          <p:cNvPr id="9" name="TextBox 8">
            <a:extLst>
              <a:ext uri="{FF2B5EF4-FFF2-40B4-BE49-F238E27FC236}">
                <a16:creationId xmlns:a16="http://schemas.microsoft.com/office/drawing/2014/main" id="{632CB5E9-FBF5-4E21-9CFE-3E6ABA5D303B}"/>
              </a:ext>
            </a:extLst>
          </p:cNvPr>
          <p:cNvSpPr txBox="1"/>
          <p:nvPr/>
        </p:nvSpPr>
        <p:spPr>
          <a:xfrm>
            <a:off x="609600" y="3062981"/>
            <a:ext cx="10972800" cy="3359061"/>
          </a:xfrm>
          <a:prstGeom prst="rect">
            <a:avLst/>
          </a:prstGeom>
          <a:noFill/>
        </p:spPr>
        <p:txBody>
          <a:bodyPr wrap="square" rtlCol="0">
            <a:spAutoFit/>
          </a:bodyPr>
          <a:lstStyle/>
          <a:p>
            <a:pPr>
              <a:lnSpc>
                <a:spcPct val="150000"/>
              </a:lnSpc>
            </a:pPr>
            <a:r>
              <a:rPr lang="en-US" sz="2400" dirty="0"/>
              <a:t>Break it down:</a:t>
            </a:r>
          </a:p>
          <a:p>
            <a:pPr marL="800100" lvl="1" indent="-342900">
              <a:lnSpc>
                <a:spcPct val="150000"/>
              </a:lnSpc>
              <a:buFont typeface="Arial" panose="020B0604020202020204" pitchFamily="34" charset="0"/>
              <a:buChar char="•"/>
            </a:pPr>
            <a:r>
              <a:rPr lang="en-US" sz="2400" dirty="0"/>
              <a:t>Compound – means a substance that contains 2 or more different elements</a:t>
            </a:r>
          </a:p>
          <a:p>
            <a:pPr marL="800100" lvl="1" indent="-342900">
              <a:lnSpc>
                <a:spcPct val="150000"/>
              </a:lnSpc>
              <a:buFont typeface="Arial" panose="020B0604020202020204" pitchFamily="34" charset="0"/>
              <a:buChar char="•"/>
            </a:pPr>
            <a:r>
              <a:rPr lang="en-US" sz="2400" dirty="0"/>
              <a:t>Compounds have fixed ratios of atoms that we represent as the formula, for example iron (III) oxide has a formula of Fe</a:t>
            </a:r>
            <a:r>
              <a:rPr lang="en-US" sz="2400" baseline="-25000" dirty="0"/>
              <a:t>2</a:t>
            </a:r>
            <a:r>
              <a:rPr lang="en-US" sz="2400" dirty="0"/>
              <a:t>O</a:t>
            </a:r>
            <a:r>
              <a:rPr lang="en-US" sz="2400" baseline="-25000" dirty="0"/>
              <a:t>3</a:t>
            </a:r>
          </a:p>
          <a:p>
            <a:pPr marL="800100" lvl="1" indent="-342900">
              <a:lnSpc>
                <a:spcPct val="150000"/>
              </a:lnSpc>
              <a:buFont typeface="Arial" panose="020B0604020202020204" pitchFamily="34" charset="0"/>
              <a:buChar char="•"/>
            </a:pPr>
            <a:r>
              <a:rPr lang="en-US" sz="2400" dirty="0"/>
              <a:t>There is a direct relationship between the formula of a compound and its percentage composition</a:t>
            </a:r>
            <a:endParaRPr lang="en-AU" sz="2400" dirty="0"/>
          </a:p>
        </p:txBody>
      </p:sp>
    </p:spTree>
    <p:extLst>
      <p:ext uri="{BB962C8B-B14F-4D97-AF65-F5344CB8AC3E}">
        <p14:creationId xmlns:p14="http://schemas.microsoft.com/office/powerpoint/2010/main" val="364439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2" name="TextBox 1">
            <a:extLst>
              <a:ext uri="{FF2B5EF4-FFF2-40B4-BE49-F238E27FC236}">
                <a16:creationId xmlns:a16="http://schemas.microsoft.com/office/drawing/2014/main" id="{4641F3A9-2FC8-4033-A54A-481C8FD3302C}"/>
              </a:ext>
            </a:extLst>
          </p:cNvPr>
          <p:cNvSpPr txBox="1"/>
          <p:nvPr/>
        </p:nvSpPr>
        <p:spPr>
          <a:xfrm>
            <a:off x="1033462" y="1610137"/>
            <a:ext cx="10125075" cy="3913059"/>
          </a:xfrm>
          <a:prstGeom prst="rect">
            <a:avLst/>
          </a:prstGeom>
          <a:noFill/>
        </p:spPr>
        <p:txBody>
          <a:bodyPr wrap="square" rtlCol="0">
            <a:spAutoFit/>
          </a:bodyPr>
          <a:lstStyle/>
          <a:p>
            <a:pPr>
              <a:lnSpc>
                <a:spcPct val="150000"/>
              </a:lnSpc>
            </a:pPr>
            <a:r>
              <a:rPr lang="en-US" sz="2400" dirty="0"/>
              <a:t>Calculations in this area:</a:t>
            </a:r>
          </a:p>
          <a:p>
            <a:pPr>
              <a:lnSpc>
                <a:spcPct val="150000"/>
              </a:lnSpc>
            </a:pPr>
            <a:endParaRPr lang="en-US" sz="2400" dirty="0"/>
          </a:p>
          <a:p>
            <a:pPr marL="457200" indent="-457200">
              <a:lnSpc>
                <a:spcPct val="150000"/>
              </a:lnSpc>
              <a:buFont typeface="+mj-lt"/>
              <a:buAutoNum type="arabicPeriod"/>
            </a:pPr>
            <a:r>
              <a:rPr lang="en-US" sz="2400" dirty="0"/>
              <a:t>Use the compound’s formula to calculate the percentage composition</a:t>
            </a:r>
          </a:p>
          <a:p>
            <a:pPr marL="457200" indent="-457200">
              <a:lnSpc>
                <a:spcPct val="150000"/>
              </a:lnSpc>
              <a:buFont typeface="+mj-lt"/>
              <a:buAutoNum type="arabicPeriod"/>
            </a:pPr>
            <a:r>
              <a:rPr lang="en-US" sz="2400" dirty="0"/>
              <a:t>Find the percentage composition from experimental data</a:t>
            </a:r>
          </a:p>
          <a:p>
            <a:pPr marL="457200" indent="-457200">
              <a:lnSpc>
                <a:spcPct val="150000"/>
              </a:lnSpc>
              <a:buFont typeface="+mj-lt"/>
              <a:buAutoNum type="arabicPeriod"/>
            </a:pPr>
            <a:endParaRPr lang="en-US" sz="2400" dirty="0"/>
          </a:p>
          <a:p>
            <a:pPr>
              <a:lnSpc>
                <a:spcPct val="150000"/>
              </a:lnSpc>
            </a:pPr>
            <a:r>
              <a:rPr lang="en-US" sz="2400" dirty="0"/>
              <a:t>Applied calculation: finding the percentage composition of water in a hydrated compound </a:t>
            </a:r>
            <a:r>
              <a:rPr lang="en-US" sz="2400" i="1" dirty="0"/>
              <a:t>e.g. </a:t>
            </a:r>
            <a:r>
              <a:rPr lang="en-US" sz="2400" dirty="0"/>
              <a:t>NiSO</a:t>
            </a:r>
            <a:r>
              <a:rPr lang="en-US" sz="2400" baseline="-25000" dirty="0"/>
              <a:t>2</a:t>
            </a:r>
            <a:r>
              <a:rPr lang="en-US" sz="2400" dirty="0"/>
              <a:t>.xH</a:t>
            </a:r>
            <a:r>
              <a:rPr lang="en-US" sz="2400" baseline="-25000" dirty="0"/>
              <a:t>2</a:t>
            </a:r>
            <a:r>
              <a:rPr lang="en-US" sz="2400" dirty="0"/>
              <a:t>O find x (we will be doing this in Experiment 17)</a:t>
            </a:r>
            <a:endParaRPr lang="en-AU" sz="2400" dirty="0"/>
          </a:p>
        </p:txBody>
      </p:sp>
    </p:spTree>
    <p:extLst>
      <p:ext uri="{BB962C8B-B14F-4D97-AF65-F5344CB8AC3E}">
        <p14:creationId xmlns:p14="http://schemas.microsoft.com/office/powerpoint/2010/main" val="245140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12" name="Rectangle 11">
            <a:extLst>
              <a:ext uri="{FF2B5EF4-FFF2-40B4-BE49-F238E27FC236}">
                <a16:creationId xmlns:a16="http://schemas.microsoft.com/office/drawing/2014/main" id="{C40EC67A-C7C0-4D09-BE53-18280716DF45}"/>
              </a:ext>
            </a:extLst>
          </p:cNvPr>
          <p:cNvSpPr/>
          <p:nvPr/>
        </p:nvSpPr>
        <p:spPr>
          <a:xfrm>
            <a:off x="212034" y="1470127"/>
            <a:ext cx="10194235" cy="589072"/>
          </a:xfrm>
          <a:prstGeom prst="rect">
            <a:avLst/>
          </a:prstGeom>
        </p:spPr>
        <p:txBody>
          <a:bodyPr wrap="square">
            <a:spAutoFit/>
          </a:bodyPr>
          <a:lstStyle/>
          <a:p>
            <a:pPr marL="457200" indent="-457200">
              <a:lnSpc>
                <a:spcPct val="150000"/>
              </a:lnSpc>
              <a:buFont typeface="+mj-lt"/>
              <a:buAutoNum type="arabicPeriod"/>
            </a:pPr>
            <a:r>
              <a:rPr lang="en-US" sz="2400" dirty="0">
                <a:solidFill>
                  <a:srgbClr val="0070C0"/>
                </a:solidFill>
              </a:rPr>
              <a:t>Use the compound’s formula to calculate the percentage composition</a:t>
            </a:r>
          </a:p>
        </p:txBody>
      </p:sp>
      <p:grpSp>
        <p:nvGrpSpPr>
          <p:cNvPr id="26" name="Group 25">
            <a:extLst>
              <a:ext uri="{FF2B5EF4-FFF2-40B4-BE49-F238E27FC236}">
                <a16:creationId xmlns:a16="http://schemas.microsoft.com/office/drawing/2014/main" id="{D1AD8426-BDC3-46F3-AE13-4B417EA061B1}"/>
              </a:ext>
            </a:extLst>
          </p:cNvPr>
          <p:cNvGrpSpPr/>
          <p:nvPr/>
        </p:nvGrpSpPr>
        <p:grpSpPr>
          <a:xfrm>
            <a:off x="1248603" y="2157726"/>
            <a:ext cx="9471991" cy="1431595"/>
            <a:chOff x="397565" y="2723322"/>
            <a:chExt cx="9471991" cy="1431595"/>
          </a:xfrm>
        </p:grpSpPr>
        <p:sp>
          <p:nvSpPr>
            <p:cNvPr id="21" name="TextBox 20">
              <a:extLst>
                <a:ext uri="{FF2B5EF4-FFF2-40B4-BE49-F238E27FC236}">
                  <a16:creationId xmlns:a16="http://schemas.microsoft.com/office/drawing/2014/main" id="{93F86567-7428-4371-8ECE-603C792B6FEE}"/>
                </a:ext>
              </a:extLst>
            </p:cNvPr>
            <p:cNvSpPr txBox="1"/>
            <p:nvPr/>
          </p:nvSpPr>
          <p:spPr>
            <a:xfrm>
              <a:off x="397565" y="2723322"/>
              <a:ext cx="5854147" cy="461665"/>
            </a:xfrm>
            <a:prstGeom prst="rect">
              <a:avLst/>
            </a:prstGeom>
            <a:noFill/>
          </p:spPr>
          <p:txBody>
            <a:bodyPr wrap="square" rtlCol="0">
              <a:spAutoFit/>
            </a:bodyPr>
            <a:lstStyle/>
            <a:p>
              <a:r>
                <a:rPr lang="en-US" sz="2400" dirty="0"/>
                <a:t>% by mass of an element in a compound =</a:t>
              </a:r>
              <a:endParaRPr lang="en-AU" sz="2400" dirty="0"/>
            </a:p>
          </p:txBody>
        </p:sp>
        <p:sp>
          <p:nvSpPr>
            <p:cNvPr id="22" name="TextBox 21">
              <a:extLst>
                <a:ext uri="{FF2B5EF4-FFF2-40B4-BE49-F238E27FC236}">
                  <a16:creationId xmlns:a16="http://schemas.microsoft.com/office/drawing/2014/main" id="{175E4C8B-D93E-4C81-8B70-411F60F38ECF}"/>
                </a:ext>
              </a:extLst>
            </p:cNvPr>
            <p:cNvSpPr txBox="1"/>
            <p:nvPr/>
          </p:nvSpPr>
          <p:spPr>
            <a:xfrm>
              <a:off x="2822714" y="3323920"/>
              <a:ext cx="6014968" cy="830997"/>
            </a:xfrm>
            <a:prstGeom prst="rect">
              <a:avLst/>
            </a:prstGeom>
            <a:noFill/>
          </p:spPr>
          <p:txBody>
            <a:bodyPr wrap="square" rtlCol="0">
              <a:spAutoFit/>
            </a:bodyPr>
            <a:lstStyle/>
            <a:p>
              <a:pPr algn="ctr"/>
              <a:r>
                <a:rPr lang="en-US" sz="2400" dirty="0"/>
                <a:t>mass of the element in 1 mol of the compound</a:t>
              </a:r>
            </a:p>
            <a:p>
              <a:pPr algn="ctr"/>
              <a:r>
                <a:rPr lang="en-US" sz="2400" dirty="0"/>
                <a:t>molar mass of the compound</a:t>
              </a:r>
              <a:endParaRPr lang="en-AU" sz="2400" dirty="0"/>
            </a:p>
          </p:txBody>
        </p:sp>
        <p:sp>
          <p:nvSpPr>
            <p:cNvPr id="23" name="TextBox 22">
              <a:extLst>
                <a:ext uri="{FF2B5EF4-FFF2-40B4-BE49-F238E27FC236}">
                  <a16:creationId xmlns:a16="http://schemas.microsoft.com/office/drawing/2014/main" id="{C72A67FA-D3F5-4970-898D-02ADAB7166E3}"/>
                </a:ext>
              </a:extLst>
            </p:cNvPr>
            <p:cNvSpPr txBox="1"/>
            <p:nvPr/>
          </p:nvSpPr>
          <p:spPr>
            <a:xfrm>
              <a:off x="8955156" y="3458890"/>
              <a:ext cx="914400" cy="461665"/>
            </a:xfrm>
            <a:prstGeom prst="rect">
              <a:avLst/>
            </a:prstGeom>
            <a:noFill/>
          </p:spPr>
          <p:txBody>
            <a:bodyPr wrap="square" rtlCol="0">
              <a:spAutoFit/>
            </a:bodyPr>
            <a:lstStyle/>
            <a:p>
              <a:r>
                <a:rPr lang="en-US" sz="2400" dirty="0"/>
                <a:t>x 100</a:t>
              </a:r>
              <a:endParaRPr lang="en-AU" sz="2400" dirty="0"/>
            </a:p>
          </p:txBody>
        </p:sp>
        <p:cxnSp>
          <p:nvCxnSpPr>
            <p:cNvPr id="25" name="Straight Connector 24">
              <a:extLst>
                <a:ext uri="{FF2B5EF4-FFF2-40B4-BE49-F238E27FC236}">
                  <a16:creationId xmlns:a16="http://schemas.microsoft.com/office/drawing/2014/main" id="{0F9BC418-4CBD-4775-A68C-5CF8C3386008}"/>
                </a:ext>
              </a:extLst>
            </p:cNvPr>
            <p:cNvCxnSpPr>
              <a:stCxn id="22" idx="1"/>
              <a:endCxn id="22" idx="3"/>
            </p:cNvCxnSpPr>
            <p:nvPr/>
          </p:nvCxnSpPr>
          <p:spPr>
            <a:xfrm>
              <a:off x="2822714" y="3739419"/>
              <a:ext cx="6014968"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32" name="Rectangle 31">
            <a:extLst>
              <a:ext uri="{FF2B5EF4-FFF2-40B4-BE49-F238E27FC236}">
                <a16:creationId xmlns:a16="http://schemas.microsoft.com/office/drawing/2014/main" id="{FAE0072E-591D-46F5-A734-C6176FD43289}"/>
              </a:ext>
            </a:extLst>
          </p:cNvPr>
          <p:cNvSpPr/>
          <p:nvPr/>
        </p:nvSpPr>
        <p:spPr>
          <a:xfrm>
            <a:off x="212034" y="3955104"/>
            <a:ext cx="10194235" cy="589072"/>
          </a:xfrm>
          <a:prstGeom prst="rect">
            <a:avLst/>
          </a:prstGeom>
        </p:spPr>
        <p:txBody>
          <a:bodyPr wrap="square">
            <a:spAutoFit/>
          </a:bodyPr>
          <a:lstStyle/>
          <a:p>
            <a:pPr>
              <a:lnSpc>
                <a:spcPct val="150000"/>
              </a:lnSpc>
            </a:pPr>
            <a:r>
              <a:rPr lang="en-US" sz="2400" dirty="0">
                <a:solidFill>
                  <a:srgbClr val="0070C0"/>
                </a:solidFill>
              </a:rPr>
              <a:t>2.    find the percentage composition from experimental data</a:t>
            </a:r>
          </a:p>
        </p:txBody>
      </p:sp>
      <p:sp>
        <p:nvSpPr>
          <p:cNvPr id="34" name="TextBox 33">
            <a:extLst>
              <a:ext uri="{FF2B5EF4-FFF2-40B4-BE49-F238E27FC236}">
                <a16:creationId xmlns:a16="http://schemas.microsoft.com/office/drawing/2014/main" id="{D0D615BD-8D5C-43C5-83E4-79F9DDB0A64B}"/>
              </a:ext>
            </a:extLst>
          </p:cNvPr>
          <p:cNvSpPr txBox="1"/>
          <p:nvPr/>
        </p:nvSpPr>
        <p:spPr>
          <a:xfrm>
            <a:off x="1248603" y="4866677"/>
            <a:ext cx="5854147" cy="461665"/>
          </a:xfrm>
          <a:prstGeom prst="rect">
            <a:avLst/>
          </a:prstGeom>
          <a:noFill/>
        </p:spPr>
        <p:txBody>
          <a:bodyPr wrap="square" rtlCol="0">
            <a:spAutoFit/>
          </a:bodyPr>
          <a:lstStyle/>
          <a:p>
            <a:r>
              <a:rPr lang="en-US" sz="2400" dirty="0"/>
              <a:t>% by mass of an element in a compound =</a:t>
            </a:r>
            <a:endParaRPr lang="en-AU" sz="2400" dirty="0"/>
          </a:p>
        </p:txBody>
      </p:sp>
      <p:grpSp>
        <p:nvGrpSpPr>
          <p:cNvPr id="40" name="Group 39">
            <a:extLst>
              <a:ext uri="{FF2B5EF4-FFF2-40B4-BE49-F238E27FC236}">
                <a16:creationId xmlns:a16="http://schemas.microsoft.com/office/drawing/2014/main" id="{B325001B-B125-485F-BEF1-230429EEF65C}"/>
              </a:ext>
            </a:extLst>
          </p:cNvPr>
          <p:cNvGrpSpPr/>
          <p:nvPr/>
        </p:nvGrpSpPr>
        <p:grpSpPr>
          <a:xfrm>
            <a:off x="3673752" y="5467275"/>
            <a:ext cx="6138654" cy="830997"/>
            <a:chOff x="3673752" y="5467275"/>
            <a:chExt cx="6138654" cy="830997"/>
          </a:xfrm>
        </p:grpSpPr>
        <p:sp>
          <p:nvSpPr>
            <p:cNvPr id="35" name="TextBox 34">
              <a:extLst>
                <a:ext uri="{FF2B5EF4-FFF2-40B4-BE49-F238E27FC236}">
                  <a16:creationId xmlns:a16="http://schemas.microsoft.com/office/drawing/2014/main" id="{A5A24DAF-C273-4E85-8DA7-AE3FBC4463FD}"/>
                </a:ext>
              </a:extLst>
            </p:cNvPr>
            <p:cNvSpPr txBox="1"/>
            <p:nvPr/>
          </p:nvSpPr>
          <p:spPr>
            <a:xfrm>
              <a:off x="3673752" y="5467275"/>
              <a:ext cx="6014968" cy="830997"/>
            </a:xfrm>
            <a:prstGeom prst="rect">
              <a:avLst/>
            </a:prstGeom>
            <a:noFill/>
          </p:spPr>
          <p:txBody>
            <a:bodyPr wrap="square" rtlCol="0">
              <a:spAutoFit/>
            </a:bodyPr>
            <a:lstStyle/>
            <a:p>
              <a:pPr algn="ctr"/>
              <a:r>
                <a:rPr lang="en-US" sz="2400" dirty="0"/>
                <a:t>mass of the element in sample</a:t>
              </a:r>
            </a:p>
            <a:p>
              <a:pPr algn="ctr"/>
              <a:r>
                <a:rPr lang="en-US" sz="2400" dirty="0"/>
                <a:t>total mass of the sample</a:t>
              </a:r>
              <a:endParaRPr lang="en-AU" sz="2400" dirty="0"/>
            </a:p>
          </p:txBody>
        </p:sp>
        <p:sp>
          <p:nvSpPr>
            <p:cNvPr id="36" name="TextBox 35">
              <a:extLst>
                <a:ext uri="{FF2B5EF4-FFF2-40B4-BE49-F238E27FC236}">
                  <a16:creationId xmlns:a16="http://schemas.microsoft.com/office/drawing/2014/main" id="{8920BEE9-45B2-4C90-9F93-5CDD3AB3D849}"/>
                </a:ext>
              </a:extLst>
            </p:cNvPr>
            <p:cNvSpPr txBox="1"/>
            <p:nvPr/>
          </p:nvSpPr>
          <p:spPr>
            <a:xfrm>
              <a:off x="8898006" y="5620481"/>
              <a:ext cx="914400" cy="461665"/>
            </a:xfrm>
            <a:prstGeom prst="rect">
              <a:avLst/>
            </a:prstGeom>
            <a:noFill/>
          </p:spPr>
          <p:txBody>
            <a:bodyPr wrap="square" rtlCol="0">
              <a:spAutoFit/>
            </a:bodyPr>
            <a:lstStyle/>
            <a:p>
              <a:r>
                <a:rPr lang="en-US" sz="2400" dirty="0"/>
                <a:t>x 100</a:t>
              </a:r>
              <a:endParaRPr lang="en-AU" sz="2400" dirty="0"/>
            </a:p>
          </p:txBody>
        </p:sp>
        <p:cxnSp>
          <p:nvCxnSpPr>
            <p:cNvPr id="37" name="Straight Connector 36">
              <a:extLst>
                <a:ext uri="{FF2B5EF4-FFF2-40B4-BE49-F238E27FC236}">
                  <a16:creationId xmlns:a16="http://schemas.microsoft.com/office/drawing/2014/main" id="{6EC03546-FEC7-4E7A-B076-92593592A195}"/>
                </a:ext>
              </a:extLst>
            </p:cNvPr>
            <p:cNvCxnSpPr>
              <a:cxnSpLocks/>
            </p:cNvCxnSpPr>
            <p:nvPr/>
          </p:nvCxnSpPr>
          <p:spPr>
            <a:xfrm>
              <a:off x="4550052" y="5882774"/>
              <a:ext cx="4222473" cy="0"/>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6363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Percentage Composition</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27" name="TextBox 26">
            <a:extLst>
              <a:ext uri="{FF2B5EF4-FFF2-40B4-BE49-F238E27FC236}">
                <a16:creationId xmlns:a16="http://schemas.microsoft.com/office/drawing/2014/main" id="{03162FC6-3CC2-4156-BABD-9F663457AA6F}"/>
              </a:ext>
            </a:extLst>
          </p:cNvPr>
          <p:cNvSpPr txBox="1"/>
          <p:nvPr/>
        </p:nvSpPr>
        <p:spPr>
          <a:xfrm>
            <a:off x="288235" y="1518890"/>
            <a:ext cx="11767930" cy="461665"/>
          </a:xfrm>
          <a:prstGeom prst="rect">
            <a:avLst/>
          </a:prstGeom>
          <a:noFill/>
        </p:spPr>
        <p:txBody>
          <a:bodyPr wrap="square" rtlCol="0">
            <a:spAutoFit/>
          </a:bodyPr>
          <a:lstStyle/>
          <a:p>
            <a:r>
              <a:rPr lang="en-US" sz="2400" dirty="0"/>
              <a:t>Example 1: Determine the percentage of sodium in sodium carbonate</a:t>
            </a:r>
          </a:p>
        </p:txBody>
      </p:sp>
      <p:sp>
        <p:nvSpPr>
          <p:cNvPr id="28" name="Rectangle 27">
            <a:extLst>
              <a:ext uri="{FF2B5EF4-FFF2-40B4-BE49-F238E27FC236}">
                <a16:creationId xmlns:a16="http://schemas.microsoft.com/office/drawing/2014/main" id="{CAEC031A-E9E0-4F4D-8AD6-719EF7DFF2CB}"/>
              </a:ext>
            </a:extLst>
          </p:cNvPr>
          <p:cNvSpPr/>
          <p:nvPr/>
        </p:nvSpPr>
        <p:spPr>
          <a:xfrm>
            <a:off x="288235" y="4787760"/>
            <a:ext cx="4843669" cy="830997"/>
          </a:xfrm>
          <a:prstGeom prst="rect">
            <a:avLst/>
          </a:prstGeom>
        </p:spPr>
        <p:txBody>
          <a:bodyPr wrap="square">
            <a:spAutoFit/>
          </a:bodyPr>
          <a:lstStyle/>
          <a:p>
            <a:r>
              <a:rPr lang="en-US" sz="2400" i="1" dirty="0">
                <a:solidFill>
                  <a:srgbClr val="0070C0"/>
                </a:solidFill>
              </a:rPr>
              <a:t>Step 3: find the percentage by mass of the element in the compound</a:t>
            </a:r>
            <a:endParaRPr lang="en-AU" sz="2400" i="1" dirty="0">
              <a:solidFill>
                <a:srgbClr val="0070C0"/>
              </a:solidFill>
            </a:endParaRPr>
          </a:p>
        </p:txBody>
      </p:sp>
      <p:sp>
        <p:nvSpPr>
          <p:cNvPr id="29" name="TextBox 28">
            <a:extLst>
              <a:ext uri="{FF2B5EF4-FFF2-40B4-BE49-F238E27FC236}">
                <a16:creationId xmlns:a16="http://schemas.microsoft.com/office/drawing/2014/main" id="{FC115CDD-12E5-416E-89BF-A1BC6CB549BF}"/>
              </a:ext>
            </a:extLst>
          </p:cNvPr>
          <p:cNvSpPr txBox="1"/>
          <p:nvPr/>
        </p:nvSpPr>
        <p:spPr>
          <a:xfrm>
            <a:off x="5551141" y="2215003"/>
            <a:ext cx="6251713" cy="1200329"/>
          </a:xfrm>
          <a:prstGeom prst="rect">
            <a:avLst/>
          </a:prstGeom>
          <a:noFill/>
        </p:spPr>
        <p:txBody>
          <a:bodyPr wrap="square" rtlCol="0">
            <a:spAutoFit/>
          </a:bodyPr>
          <a:lstStyle/>
          <a:p>
            <a:r>
              <a:rPr lang="en-US" sz="2400" dirty="0">
                <a:solidFill>
                  <a:srgbClr val="7030A0"/>
                </a:solidFill>
              </a:rPr>
              <a:t>M(Na</a:t>
            </a:r>
            <a:r>
              <a:rPr lang="en-US" sz="2400" baseline="-25000" dirty="0">
                <a:solidFill>
                  <a:srgbClr val="7030A0"/>
                </a:solidFill>
              </a:rPr>
              <a:t>2</a:t>
            </a:r>
            <a:r>
              <a:rPr lang="en-US" sz="2400" dirty="0">
                <a:solidFill>
                  <a:srgbClr val="7030A0"/>
                </a:solidFill>
              </a:rPr>
              <a:t>CO</a:t>
            </a:r>
            <a:r>
              <a:rPr lang="en-US" sz="2400" baseline="-25000" dirty="0">
                <a:solidFill>
                  <a:srgbClr val="7030A0"/>
                </a:solidFill>
              </a:rPr>
              <a:t>3</a:t>
            </a:r>
            <a:r>
              <a:rPr lang="en-US" sz="2400" dirty="0">
                <a:solidFill>
                  <a:srgbClr val="7030A0"/>
                </a:solidFill>
              </a:rPr>
              <a:t>) = 2 x </a:t>
            </a:r>
            <a:r>
              <a:rPr lang="en-US" sz="2400" dirty="0" err="1">
                <a:solidFill>
                  <a:srgbClr val="7030A0"/>
                </a:solidFill>
              </a:rPr>
              <a:t>Ar</a:t>
            </a:r>
            <a:r>
              <a:rPr lang="en-US" sz="2400" dirty="0">
                <a:solidFill>
                  <a:srgbClr val="7030A0"/>
                </a:solidFill>
              </a:rPr>
              <a:t>(Na) + </a:t>
            </a:r>
            <a:r>
              <a:rPr lang="en-US" sz="2400" dirty="0" err="1">
                <a:solidFill>
                  <a:srgbClr val="7030A0"/>
                </a:solidFill>
              </a:rPr>
              <a:t>Ar</a:t>
            </a:r>
            <a:r>
              <a:rPr lang="en-US" sz="2400" dirty="0">
                <a:solidFill>
                  <a:srgbClr val="7030A0"/>
                </a:solidFill>
              </a:rPr>
              <a:t>(C) + 3 x </a:t>
            </a:r>
            <a:r>
              <a:rPr lang="en-US" sz="2400" dirty="0" err="1">
                <a:solidFill>
                  <a:srgbClr val="7030A0"/>
                </a:solidFill>
              </a:rPr>
              <a:t>Ar</a:t>
            </a:r>
            <a:r>
              <a:rPr lang="en-US" sz="2400" dirty="0">
                <a:solidFill>
                  <a:srgbClr val="7030A0"/>
                </a:solidFill>
              </a:rPr>
              <a:t> (O)</a:t>
            </a:r>
          </a:p>
          <a:p>
            <a:r>
              <a:rPr lang="en-US" sz="2400" dirty="0">
                <a:solidFill>
                  <a:srgbClr val="7030A0"/>
                </a:solidFill>
              </a:rPr>
              <a:t>                      = (2 x 22.99) + 12.01 + (3 x 16.00)</a:t>
            </a:r>
          </a:p>
          <a:p>
            <a:r>
              <a:rPr lang="en-US" sz="2400" dirty="0">
                <a:solidFill>
                  <a:srgbClr val="7030A0"/>
                </a:solidFill>
              </a:rPr>
              <a:t>                      = 105.99 g mol</a:t>
            </a:r>
            <a:r>
              <a:rPr lang="en-US" sz="2400" baseline="30000" dirty="0">
                <a:solidFill>
                  <a:srgbClr val="7030A0"/>
                </a:solidFill>
              </a:rPr>
              <a:t>-1</a:t>
            </a:r>
            <a:endParaRPr lang="en-AU" sz="2400" baseline="30000" dirty="0">
              <a:solidFill>
                <a:srgbClr val="7030A0"/>
              </a:solidFill>
            </a:endParaRPr>
          </a:p>
        </p:txBody>
      </p:sp>
      <p:sp>
        <p:nvSpPr>
          <p:cNvPr id="30" name="TextBox 29">
            <a:extLst>
              <a:ext uri="{FF2B5EF4-FFF2-40B4-BE49-F238E27FC236}">
                <a16:creationId xmlns:a16="http://schemas.microsoft.com/office/drawing/2014/main" id="{E15175D2-8C1C-4A5D-B152-ADD1F72B904A}"/>
              </a:ext>
            </a:extLst>
          </p:cNvPr>
          <p:cNvSpPr txBox="1"/>
          <p:nvPr/>
        </p:nvSpPr>
        <p:spPr>
          <a:xfrm>
            <a:off x="5500685" y="3484218"/>
            <a:ext cx="6352624" cy="954107"/>
          </a:xfrm>
          <a:prstGeom prst="rect">
            <a:avLst/>
          </a:prstGeom>
          <a:noFill/>
        </p:spPr>
        <p:txBody>
          <a:bodyPr wrap="square" rtlCol="0">
            <a:spAutoFit/>
          </a:bodyPr>
          <a:lstStyle/>
          <a:p>
            <a:r>
              <a:rPr lang="en-US" sz="2800" dirty="0">
                <a:solidFill>
                  <a:srgbClr val="FF0000"/>
                </a:solidFill>
              </a:rPr>
              <a:t>mass of Na in 1 mol = 2 x M(Na) </a:t>
            </a:r>
          </a:p>
          <a:p>
            <a:r>
              <a:rPr lang="en-US" sz="2800" dirty="0">
                <a:solidFill>
                  <a:srgbClr val="FF0000"/>
                </a:solidFill>
              </a:rPr>
              <a:t>                                    = 2 x 22.99 = 45.98 g  </a:t>
            </a:r>
          </a:p>
        </p:txBody>
      </p:sp>
      <p:sp>
        <p:nvSpPr>
          <p:cNvPr id="31" name="TextBox 30">
            <a:extLst>
              <a:ext uri="{FF2B5EF4-FFF2-40B4-BE49-F238E27FC236}">
                <a16:creationId xmlns:a16="http://schemas.microsoft.com/office/drawing/2014/main" id="{48D9891A-DA6B-4403-BC24-7D5F3448B362}"/>
              </a:ext>
            </a:extLst>
          </p:cNvPr>
          <p:cNvSpPr txBox="1"/>
          <p:nvPr/>
        </p:nvSpPr>
        <p:spPr>
          <a:xfrm>
            <a:off x="5131905" y="4808515"/>
            <a:ext cx="3840646" cy="461665"/>
          </a:xfrm>
          <a:prstGeom prst="rect">
            <a:avLst/>
          </a:prstGeom>
          <a:noFill/>
        </p:spPr>
        <p:txBody>
          <a:bodyPr wrap="square" rtlCol="0">
            <a:spAutoFit/>
          </a:bodyPr>
          <a:lstStyle/>
          <a:p>
            <a:r>
              <a:rPr lang="en-US" sz="2400" dirty="0">
                <a:solidFill>
                  <a:srgbClr val="0070C0"/>
                </a:solidFill>
              </a:rPr>
              <a:t>% by mass of Na in Na</a:t>
            </a:r>
            <a:r>
              <a:rPr lang="en-US" sz="2400" baseline="-25000" dirty="0">
                <a:solidFill>
                  <a:srgbClr val="0070C0"/>
                </a:solidFill>
              </a:rPr>
              <a:t>2</a:t>
            </a:r>
            <a:r>
              <a:rPr lang="en-US" sz="2400" dirty="0">
                <a:solidFill>
                  <a:srgbClr val="0070C0"/>
                </a:solidFill>
              </a:rPr>
              <a:t>CO</a:t>
            </a:r>
            <a:r>
              <a:rPr lang="en-US" sz="2400" baseline="-25000" dirty="0">
                <a:solidFill>
                  <a:srgbClr val="0070C0"/>
                </a:solidFill>
              </a:rPr>
              <a:t>3</a:t>
            </a:r>
            <a:r>
              <a:rPr lang="en-US" sz="2400" dirty="0">
                <a:solidFill>
                  <a:srgbClr val="0070C0"/>
                </a:solidFill>
              </a:rPr>
              <a:t> = </a:t>
            </a:r>
          </a:p>
        </p:txBody>
      </p:sp>
      <p:sp>
        <p:nvSpPr>
          <p:cNvPr id="2" name="Rectangle 1">
            <a:extLst>
              <a:ext uri="{FF2B5EF4-FFF2-40B4-BE49-F238E27FC236}">
                <a16:creationId xmlns:a16="http://schemas.microsoft.com/office/drawing/2014/main" id="{626BB392-D80C-4F9A-B400-B3DA46A1B6C9}"/>
              </a:ext>
            </a:extLst>
          </p:cNvPr>
          <p:cNvSpPr/>
          <p:nvPr/>
        </p:nvSpPr>
        <p:spPr>
          <a:xfrm>
            <a:off x="288235" y="2211634"/>
            <a:ext cx="4312340" cy="830997"/>
          </a:xfrm>
          <a:prstGeom prst="rect">
            <a:avLst/>
          </a:prstGeom>
        </p:spPr>
        <p:txBody>
          <a:bodyPr wrap="square">
            <a:spAutoFit/>
          </a:bodyPr>
          <a:lstStyle/>
          <a:p>
            <a:r>
              <a:rPr lang="en-US" sz="2400" i="1" dirty="0">
                <a:solidFill>
                  <a:srgbClr val="7030A0"/>
                </a:solidFill>
              </a:rPr>
              <a:t>Step 1: find the molar mass of the compound</a:t>
            </a:r>
          </a:p>
        </p:txBody>
      </p:sp>
      <p:sp>
        <p:nvSpPr>
          <p:cNvPr id="6" name="Rectangle 5">
            <a:extLst>
              <a:ext uri="{FF2B5EF4-FFF2-40B4-BE49-F238E27FC236}">
                <a16:creationId xmlns:a16="http://schemas.microsoft.com/office/drawing/2014/main" id="{39F1159A-E3C2-423A-B89E-D2CBE87A1D7A}"/>
              </a:ext>
            </a:extLst>
          </p:cNvPr>
          <p:cNvSpPr/>
          <p:nvPr/>
        </p:nvSpPr>
        <p:spPr>
          <a:xfrm>
            <a:off x="288236" y="3564803"/>
            <a:ext cx="4843668" cy="830997"/>
          </a:xfrm>
          <a:prstGeom prst="rect">
            <a:avLst/>
          </a:prstGeom>
        </p:spPr>
        <p:txBody>
          <a:bodyPr wrap="square">
            <a:spAutoFit/>
          </a:bodyPr>
          <a:lstStyle/>
          <a:p>
            <a:r>
              <a:rPr lang="en-US" sz="2400" i="1" dirty="0">
                <a:solidFill>
                  <a:srgbClr val="FF0000"/>
                </a:solidFill>
              </a:rPr>
              <a:t>Step 2: find total mass of the element in 1 mole of the compound</a:t>
            </a:r>
          </a:p>
        </p:txBody>
      </p:sp>
      <p:grpSp>
        <p:nvGrpSpPr>
          <p:cNvPr id="10" name="Group 9">
            <a:extLst>
              <a:ext uri="{FF2B5EF4-FFF2-40B4-BE49-F238E27FC236}">
                <a16:creationId xmlns:a16="http://schemas.microsoft.com/office/drawing/2014/main" id="{CF0330A1-32BC-4EB4-A64A-BEF166DFA06E}"/>
              </a:ext>
            </a:extLst>
          </p:cNvPr>
          <p:cNvGrpSpPr/>
          <p:nvPr/>
        </p:nvGrpSpPr>
        <p:grpSpPr>
          <a:xfrm>
            <a:off x="5830577" y="5203258"/>
            <a:ext cx="6361423" cy="707886"/>
            <a:chOff x="5131904" y="5587593"/>
            <a:chExt cx="6361423" cy="707886"/>
          </a:xfrm>
        </p:grpSpPr>
        <p:sp>
          <p:nvSpPr>
            <p:cNvPr id="19" name="TextBox 18">
              <a:extLst>
                <a:ext uri="{FF2B5EF4-FFF2-40B4-BE49-F238E27FC236}">
                  <a16:creationId xmlns:a16="http://schemas.microsoft.com/office/drawing/2014/main" id="{9DCC71C8-0C3A-481B-8542-D57403FE30D1}"/>
                </a:ext>
              </a:extLst>
            </p:cNvPr>
            <p:cNvSpPr txBox="1"/>
            <p:nvPr/>
          </p:nvSpPr>
          <p:spPr>
            <a:xfrm>
              <a:off x="5131904" y="5587593"/>
              <a:ext cx="6014968" cy="707886"/>
            </a:xfrm>
            <a:prstGeom prst="rect">
              <a:avLst/>
            </a:prstGeom>
            <a:noFill/>
          </p:spPr>
          <p:txBody>
            <a:bodyPr wrap="square" rtlCol="0">
              <a:spAutoFit/>
            </a:bodyPr>
            <a:lstStyle/>
            <a:p>
              <a:pPr algn="ctr"/>
              <a:r>
                <a:rPr lang="en-US" sz="2000" dirty="0">
                  <a:solidFill>
                    <a:srgbClr val="0070C0"/>
                  </a:solidFill>
                </a:rPr>
                <a:t>mass of the element in 1 mol of the compound</a:t>
              </a:r>
            </a:p>
            <a:p>
              <a:pPr algn="ctr"/>
              <a:r>
                <a:rPr lang="en-US" sz="2000" dirty="0">
                  <a:solidFill>
                    <a:srgbClr val="0070C0"/>
                  </a:solidFill>
                </a:rPr>
                <a:t>molar mass of the compound</a:t>
              </a:r>
              <a:endParaRPr lang="en-AU" sz="2000" dirty="0">
                <a:solidFill>
                  <a:srgbClr val="0070C0"/>
                </a:solidFill>
              </a:endParaRPr>
            </a:p>
          </p:txBody>
        </p:sp>
        <p:sp>
          <p:nvSpPr>
            <p:cNvPr id="20" name="TextBox 19">
              <a:extLst>
                <a:ext uri="{FF2B5EF4-FFF2-40B4-BE49-F238E27FC236}">
                  <a16:creationId xmlns:a16="http://schemas.microsoft.com/office/drawing/2014/main" id="{BE55C10C-8E64-4850-B6F8-15B4CF32BEA5}"/>
                </a:ext>
              </a:extLst>
            </p:cNvPr>
            <p:cNvSpPr txBox="1"/>
            <p:nvPr/>
          </p:nvSpPr>
          <p:spPr>
            <a:xfrm>
              <a:off x="10578927" y="5719134"/>
              <a:ext cx="914400" cy="400110"/>
            </a:xfrm>
            <a:prstGeom prst="rect">
              <a:avLst/>
            </a:prstGeom>
            <a:noFill/>
          </p:spPr>
          <p:txBody>
            <a:bodyPr wrap="square" rtlCol="0">
              <a:spAutoFit/>
            </a:bodyPr>
            <a:lstStyle/>
            <a:p>
              <a:r>
                <a:rPr lang="en-US" sz="2000" dirty="0">
                  <a:solidFill>
                    <a:srgbClr val="0070C0"/>
                  </a:solidFill>
                </a:rPr>
                <a:t>x 100</a:t>
              </a:r>
              <a:endParaRPr lang="en-AU" sz="2000" dirty="0">
                <a:solidFill>
                  <a:srgbClr val="0070C0"/>
                </a:solidFill>
              </a:endParaRPr>
            </a:p>
          </p:txBody>
        </p:sp>
        <p:cxnSp>
          <p:nvCxnSpPr>
            <p:cNvPr id="24" name="Straight Connector 23">
              <a:extLst>
                <a:ext uri="{FF2B5EF4-FFF2-40B4-BE49-F238E27FC236}">
                  <a16:creationId xmlns:a16="http://schemas.microsoft.com/office/drawing/2014/main" id="{4CB561D9-C437-4AC1-8408-9C488B751CCD}"/>
                </a:ext>
              </a:extLst>
            </p:cNvPr>
            <p:cNvCxnSpPr>
              <a:cxnSpLocks/>
            </p:cNvCxnSpPr>
            <p:nvPr/>
          </p:nvCxnSpPr>
          <p:spPr>
            <a:xfrm>
              <a:off x="5715000" y="5941536"/>
              <a:ext cx="4629150" cy="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2E103BF6-9AF4-405D-A72C-73D901890B55}"/>
              </a:ext>
            </a:extLst>
          </p:cNvPr>
          <p:cNvGrpSpPr/>
          <p:nvPr/>
        </p:nvGrpSpPr>
        <p:grpSpPr>
          <a:xfrm>
            <a:off x="5164260" y="5827793"/>
            <a:ext cx="4960815" cy="830997"/>
            <a:chOff x="5164260" y="5827793"/>
            <a:chExt cx="4960815" cy="830997"/>
          </a:xfrm>
        </p:grpSpPr>
        <p:sp>
          <p:nvSpPr>
            <p:cNvPr id="11" name="TextBox 10">
              <a:extLst>
                <a:ext uri="{FF2B5EF4-FFF2-40B4-BE49-F238E27FC236}">
                  <a16:creationId xmlns:a16="http://schemas.microsoft.com/office/drawing/2014/main" id="{A28704DF-3EAA-4A53-AA31-18A4568F71D8}"/>
                </a:ext>
              </a:extLst>
            </p:cNvPr>
            <p:cNvSpPr txBox="1"/>
            <p:nvPr/>
          </p:nvSpPr>
          <p:spPr>
            <a:xfrm>
              <a:off x="5164260" y="6010717"/>
              <a:ext cx="368781" cy="461665"/>
            </a:xfrm>
            <a:prstGeom prst="rect">
              <a:avLst/>
            </a:prstGeom>
            <a:noFill/>
          </p:spPr>
          <p:txBody>
            <a:bodyPr wrap="square" rtlCol="0">
              <a:spAutoFit/>
            </a:bodyPr>
            <a:lstStyle/>
            <a:p>
              <a:r>
                <a:rPr lang="en-US" sz="2400" dirty="0">
                  <a:solidFill>
                    <a:srgbClr val="0070C0"/>
                  </a:solidFill>
                </a:rPr>
                <a:t>= </a:t>
              </a:r>
              <a:endParaRPr lang="en-AU" sz="2400" dirty="0">
                <a:solidFill>
                  <a:srgbClr val="0070C0"/>
                </a:solidFill>
              </a:endParaRPr>
            </a:p>
          </p:txBody>
        </p:sp>
        <p:sp>
          <p:nvSpPr>
            <p:cNvPr id="13" name="TextBox 12">
              <a:extLst>
                <a:ext uri="{FF2B5EF4-FFF2-40B4-BE49-F238E27FC236}">
                  <a16:creationId xmlns:a16="http://schemas.microsoft.com/office/drawing/2014/main" id="{D45C56F9-0666-462E-88E3-C72C9225301D}"/>
                </a:ext>
              </a:extLst>
            </p:cNvPr>
            <p:cNvSpPr txBox="1"/>
            <p:nvPr/>
          </p:nvSpPr>
          <p:spPr>
            <a:xfrm>
              <a:off x="5500685" y="5827793"/>
              <a:ext cx="1055998" cy="830997"/>
            </a:xfrm>
            <a:prstGeom prst="rect">
              <a:avLst/>
            </a:prstGeom>
            <a:noFill/>
          </p:spPr>
          <p:txBody>
            <a:bodyPr wrap="square" rtlCol="0">
              <a:spAutoFit/>
            </a:bodyPr>
            <a:lstStyle/>
            <a:p>
              <a:pPr algn="ctr"/>
              <a:r>
                <a:rPr lang="en-US" sz="2400" dirty="0">
                  <a:solidFill>
                    <a:srgbClr val="0070C0"/>
                  </a:solidFill>
                </a:rPr>
                <a:t>45.98</a:t>
              </a:r>
            </a:p>
            <a:p>
              <a:pPr algn="ctr"/>
              <a:r>
                <a:rPr lang="en-US" sz="2400" dirty="0">
                  <a:solidFill>
                    <a:srgbClr val="0070C0"/>
                  </a:solidFill>
                </a:rPr>
                <a:t>105.99</a:t>
              </a:r>
              <a:endParaRPr lang="en-AU" sz="2400" dirty="0">
                <a:solidFill>
                  <a:srgbClr val="0070C0"/>
                </a:solidFill>
              </a:endParaRPr>
            </a:p>
          </p:txBody>
        </p:sp>
        <p:cxnSp>
          <p:nvCxnSpPr>
            <p:cNvPr id="15" name="Straight Connector 14">
              <a:extLst>
                <a:ext uri="{FF2B5EF4-FFF2-40B4-BE49-F238E27FC236}">
                  <a16:creationId xmlns:a16="http://schemas.microsoft.com/office/drawing/2014/main" id="{B70240F5-5F19-4149-B6E3-EFFA27256140}"/>
                </a:ext>
              </a:extLst>
            </p:cNvPr>
            <p:cNvCxnSpPr>
              <a:stCxn id="13" idx="1"/>
              <a:endCxn id="13" idx="3"/>
            </p:cNvCxnSpPr>
            <p:nvPr/>
          </p:nvCxnSpPr>
          <p:spPr>
            <a:xfrm>
              <a:off x="5500685" y="6243292"/>
              <a:ext cx="10559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1519D39-8078-44B6-9ACC-B603D0B941BD}"/>
                </a:ext>
              </a:extLst>
            </p:cNvPr>
            <p:cNvSpPr txBox="1"/>
            <p:nvPr/>
          </p:nvSpPr>
          <p:spPr>
            <a:xfrm>
              <a:off x="6556683" y="5967332"/>
              <a:ext cx="952500" cy="461665"/>
            </a:xfrm>
            <a:prstGeom prst="rect">
              <a:avLst/>
            </a:prstGeom>
            <a:noFill/>
          </p:spPr>
          <p:txBody>
            <a:bodyPr wrap="square" rtlCol="0">
              <a:spAutoFit/>
            </a:bodyPr>
            <a:lstStyle/>
            <a:p>
              <a:r>
                <a:rPr lang="en-US" sz="2400" dirty="0">
                  <a:solidFill>
                    <a:srgbClr val="0070C0"/>
                  </a:solidFill>
                </a:rPr>
                <a:t>x 100</a:t>
              </a:r>
              <a:endParaRPr lang="en-AU" sz="2400" dirty="0">
                <a:solidFill>
                  <a:srgbClr val="0070C0"/>
                </a:solidFill>
              </a:endParaRPr>
            </a:p>
          </p:txBody>
        </p:sp>
        <p:sp>
          <p:nvSpPr>
            <p:cNvPr id="32" name="TextBox 31">
              <a:extLst>
                <a:ext uri="{FF2B5EF4-FFF2-40B4-BE49-F238E27FC236}">
                  <a16:creationId xmlns:a16="http://schemas.microsoft.com/office/drawing/2014/main" id="{571CA6AF-E250-42F0-A371-4E80E7530954}"/>
                </a:ext>
              </a:extLst>
            </p:cNvPr>
            <p:cNvSpPr txBox="1"/>
            <p:nvPr/>
          </p:nvSpPr>
          <p:spPr>
            <a:xfrm>
              <a:off x="7511219" y="6035113"/>
              <a:ext cx="2613856" cy="461665"/>
            </a:xfrm>
            <a:prstGeom prst="rect">
              <a:avLst/>
            </a:prstGeom>
            <a:noFill/>
          </p:spPr>
          <p:txBody>
            <a:bodyPr wrap="square" rtlCol="0">
              <a:spAutoFit/>
            </a:bodyPr>
            <a:lstStyle/>
            <a:p>
              <a:r>
                <a:rPr lang="en-US" sz="2400" dirty="0">
                  <a:solidFill>
                    <a:srgbClr val="0070C0"/>
                  </a:solidFill>
                </a:rPr>
                <a:t>=  43.38 %   </a:t>
              </a:r>
              <a:endParaRPr lang="en-AU" sz="2400" dirty="0">
                <a:solidFill>
                  <a:srgbClr val="0070C0"/>
                </a:solidFill>
              </a:endParaRPr>
            </a:p>
          </p:txBody>
        </p:sp>
      </p:grpSp>
    </p:spTree>
    <p:extLst>
      <p:ext uri="{BB962C8B-B14F-4D97-AF65-F5344CB8AC3E}">
        <p14:creationId xmlns:p14="http://schemas.microsoft.com/office/powerpoint/2010/main" val="214541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Calculation Practice 1 </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2" name="TextBox 1">
            <a:extLst>
              <a:ext uri="{FF2B5EF4-FFF2-40B4-BE49-F238E27FC236}">
                <a16:creationId xmlns:a16="http://schemas.microsoft.com/office/drawing/2014/main" id="{4641F3A9-2FC8-4033-A54A-481C8FD3302C}"/>
              </a:ext>
            </a:extLst>
          </p:cNvPr>
          <p:cNvSpPr txBox="1"/>
          <p:nvPr/>
        </p:nvSpPr>
        <p:spPr>
          <a:xfrm>
            <a:off x="622749" y="1610137"/>
            <a:ext cx="10946502" cy="1697068"/>
          </a:xfrm>
          <a:prstGeom prst="rect">
            <a:avLst/>
          </a:prstGeom>
          <a:noFill/>
        </p:spPr>
        <p:txBody>
          <a:bodyPr wrap="square" rtlCol="0">
            <a:spAutoFit/>
          </a:bodyPr>
          <a:lstStyle/>
          <a:p>
            <a:pPr>
              <a:lnSpc>
                <a:spcPct val="150000"/>
              </a:lnSpc>
            </a:pPr>
            <a:r>
              <a:rPr lang="en-US" sz="2400" dirty="0"/>
              <a:t>In WA, the export of iron ore is vital to our economy. To be profitable a company needs to be able to calculate how much iron, by mass, can be extracted from certain types of ore.  Find the percentage composition of iron in an ore that has the formula Fe</a:t>
            </a:r>
            <a:r>
              <a:rPr lang="en-US" sz="2400" baseline="-25000" dirty="0"/>
              <a:t>2</a:t>
            </a:r>
            <a:r>
              <a:rPr lang="en-US" sz="2400" dirty="0"/>
              <a:t>O</a:t>
            </a:r>
            <a:r>
              <a:rPr lang="en-US" sz="2400" baseline="-25000" dirty="0"/>
              <a:t>3</a:t>
            </a:r>
            <a:r>
              <a:rPr lang="en-US" sz="2400" dirty="0"/>
              <a:t>.</a:t>
            </a:r>
            <a:endParaRPr lang="en-AU" sz="2400" dirty="0"/>
          </a:p>
        </p:txBody>
      </p:sp>
    </p:spTree>
    <p:extLst>
      <p:ext uri="{BB962C8B-B14F-4D97-AF65-F5344CB8AC3E}">
        <p14:creationId xmlns:p14="http://schemas.microsoft.com/office/powerpoint/2010/main" val="410472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Calculation Practice 1 </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8" name="TextBox 7">
            <a:extLst>
              <a:ext uri="{FF2B5EF4-FFF2-40B4-BE49-F238E27FC236}">
                <a16:creationId xmlns:a16="http://schemas.microsoft.com/office/drawing/2014/main" id="{BBCF3E57-B7F0-489A-9FC6-C5DEB30BDE3F}"/>
              </a:ext>
            </a:extLst>
          </p:cNvPr>
          <p:cNvSpPr txBox="1"/>
          <p:nvPr/>
        </p:nvSpPr>
        <p:spPr>
          <a:xfrm>
            <a:off x="3250924" y="2459504"/>
            <a:ext cx="4819650" cy="1938992"/>
          </a:xfrm>
          <a:prstGeom prst="rect">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dirty="0">
                <a:solidFill>
                  <a:srgbClr val="FF0000"/>
                </a:solidFill>
                <a:latin typeface="Calibri" panose="020F0502020204030204" pitchFamily="34" charset="0"/>
                <a:cs typeface="Calibri" panose="020F0502020204030204" pitchFamily="34" charset="0"/>
              </a:rPr>
              <a:t>***STOP***</a:t>
            </a:r>
          </a:p>
          <a:p>
            <a:pPr algn="ctr"/>
            <a:r>
              <a:rPr lang="en-US" sz="2400" dirty="0">
                <a:solidFill>
                  <a:srgbClr val="FF0000"/>
                </a:solidFill>
                <a:latin typeface="Calibri" panose="020F0502020204030204" pitchFamily="34" charset="0"/>
                <a:cs typeface="Calibri" panose="020F0502020204030204" pitchFamily="34" charset="0"/>
              </a:rPr>
              <a:t>Make sure you have written the answer to the question in your science book before clicking to the next slide.</a:t>
            </a:r>
            <a:endParaRPr lang="en-AU"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609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4">
            <a:extLst>
              <a:ext uri="{FF2B5EF4-FFF2-40B4-BE49-F238E27FC236}">
                <a16:creationId xmlns:a16="http://schemas.microsoft.com/office/drawing/2014/main" id="{2A7A590C-BB45-402C-AB13-7ADA8905C5A5}"/>
              </a:ext>
            </a:extLst>
          </p:cNvPr>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 name="Snip Diagonal Corner Rectangle 5">
            <a:extLst>
              <a:ext uri="{FF2B5EF4-FFF2-40B4-BE49-F238E27FC236}">
                <a16:creationId xmlns:a16="http://schemas.microsoft.com/office/drawing/2014/main" id="{A07799B4-BFF9-48DA-A7C5-CE386AFCD57D}"/>
              </a:ext>
            </a:extLst>
          </p:cNvPr>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5" name="TextBox 4">
            <a:extLst>
              <a:ext uri="{FF2B5EF4-FFF2-40B4-BE49-F238E27FC236}">
                <a16:creationId xmlns:a16="http://schemas.microsoft.com/office/drawing/2014/main" id="{BE3680BE-53D0-4665-A81E-C8A46100F299}"/>
              </a:ext>
            </a:extLst>
          </p:cNvPr>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3600" b="0" i="0" u="none" strike="noStrike" kern="0" cap="none" spc="0" normalizeH="0" baseline="0" noProof="0" dirty="0">
                <a:ln>
                  <a:noFill/>
                </a:ln>
                <a:solidFill>
                  <a:sysClr val="windowText" lastClr="000000"/>
                </a:solidFill>
                <a:effectLst/>
                <a:uLnTx/>
                <a:uFillTx/>
              </a:rPr>
              <a:t>Calculation Practice 1</a:t>
            </a:r>
          </a:p>
        </p:txBody>
      </p:sp>
      <p:pic>
        <p:nvPicPr>
          <p:cNvPr id="7" name="Picture 6" descr="A picture containing aircraft, balloon&#10;&#10;Description automatically generated">
            <a:extLst>
              <a:ext uri="{FF2B5EF4-FFF2-40B4-BE49-F238E27FC236}">
                <a16:creationId xmlns:a16="http://schemas.microsoft.com/office/drawing/2014/main" id="{14CC0467-E04C-4CB8-A78A-D24641F527D9}"/>
              </a:ext>
            </a:extLst>
          </p:cNvPr>
          <p:cNvPicPr>
            <a:picLocks noChangeAspect="1"/>
          </p:cNvPicPr>
          <p:nvPr/>
        </p:nvPicPr>
        <p:blipFill rotWithShape="1">
          <a:blip r:embed="rId2">
            <a:extLst>
              <a:ext uri="{28A0092B-C50C-407E-A947-70E740481C1C}">
                <a14:useLocalDpi xmlns:a14="http://schemas.microsoft.com/office/drawing/2010/main" val="0"/>
              </a:ext>
            </a:extLst>
          </a:blip>
          <a:srcRect t="62025"/>
          <a:stretch/>
        </p:blipFill>
        <p:spPr>
          <a:xfrm>
            <a:off x="8509690" y="49058"/>
            <a:ext cx="3546475" cy="991240"/>
          </a:xfrm>
          <a:prstGeom prst="rect">
            <a:avLst/>
          </a:prstGeom>
        </p:spPr>
      </p:pic>
      <p:sp>
        <p:nvSpPr>
          <p:cNvPr id="2" name="TextBox 1">
            <a:extLst>
              <a:ext uri="{FF2B5EF4-FFF2-40B4-BE49-F238E27FC236}">
                <a16:creationId xmlns:a16="http://schemas.microsoft.com/office/drawing/2014/main" id="{4641F3A9-2FC8-4033-A54A-481C8FD3302C}"/>
              </a:ext>
            </a:extLst>
          </p:cNvPr>
          <p:cNvSpPr txBox="1"/>
          <p:nvPr/>
        </p:nvSpPr>
        <p:spPr>
          <a:xfrm>
            <a:off x="622749" y="1441173"/>
            <a:ext cx="10946502" cy="1697068"/>
          </a:xfrm>
          <a:prstGeom prst="rect">
            <a:avLst/>
          </a:prstGeom>
          <a:noFill/>
        </p:spPr>
        <p:txBody>
          <a:bodyPr wrap="square" rtlCol="0">
            <a:spAutoFit/>
          </a:bodyPr>
          <a:lstStyle/>
          <a:p>
            <a:pPr>
              <a:lnSpc>
                <a:spcPct val="150000"/>
              </a:lnSpc>
            </a:pPr>
            <a:r>
              <a:rPr lang="en-US" sz="2400" dirty="0"/>
              <a:t>In WA, the export of iron ore is vital to our economy. To be profitable a company needs to be able to calculate how much iron, by mass, can be extracted from certain types of ore.  Find the percentage composition of iron in an ore that has the formula Fe</a:t>
            </a:r>
            <a:r>
              <a:rPr lang="en-US" sz="2400" baseline="-25000" dirty="0"/>
              <a:t>2</a:t>
            </a:r>
            <a:r>
              <a:rPr lang="en-US" sz="2400" dirty="0"/>
              <a:t>O</a:t>
            </a:r>
            <a:r>
              <a:rPr lang="en-US" sz="2400" baseline="-25000" dirty="0"/>
              <a:t>3</a:t>
            </a:r>
            <a:r>
              <a:rPr lang="en-US" sz="2400" dirty="0"/>
              <a:t>.</a:t>
            </a:r>
            <a:endParaRPr lang="en-AU" sz="2400" dirty="0"/>
          </a:p>
        </p:txBody>
      </p:sp>
      <p:sp>
        <p:nvSpPr>
          <p:cNvPr id="8" name="TextBox 7">
            <a:extLst>
              <a:ext uri="{FF2B5EF4-FFF2-40B4-BE49-F238E27FC236}">
                <a16:creationId xmlns:a16="http://schemas.microsoft.com/office/drawing/2014/main" id="{7CF52B0C-FB4B-4CF2-AAAD-725862E0F3A7}"/>
              </a:ext>
            </a:extLst>
          </p:cNvPr>
          <p:cNvSpPr txBox="1"/>
          <p:nvPr/>
        </p:nvSpPr>
        <p:spPr>
          <a:xfrm>
            <a:off x="4886325" y="3279943"/>
            <a:ext cx="3840646" cy="461665"/>
          </a:xfrm>
          <a:prstGeom prst="rect">
            <a:avLst/>
          </a:prstGeom>
          <a:noFill/>
        </p:spPr>
        <p:txBody>
          <a:bodyPr wrap="square" rtlCol="0">
            <a:spAutoFit/>
          </a:bodyPr>
          <a:lstStyle/>
          <a:p>
            <a:r>
              <a:rPr lang="en-US" sz="2400" dirty="0">
                <a:solidFill>
                  <a:srgbClr val="0070C0"/>
                </a:solidFill>
              </a:rPr>
              <a:t>% by mass of Fe in Fe</a:t>
            </a:r>
            <a:r>
              <a:rPr lang="en-US" sz="2400" baseline="-25000" dirty="0">
                <a:solidFill>
                  <a:srgbClr val="0070C0"/>
                </a:solidFill>
              </a:rPr>
              <a:t>2</a:t>
            </a:r>
            <a:r>
              <a:rPr lang="en-US" sz="2400" dirty="0">
                <a:solidFill>
                  <a:srgbClr val="0070C0"/>
                </a:solidFill>
              </a:rPr>
              <a:t>O</a:t>
            </a:r>
            <a:r>
              <a:rPr lang="en-US" sz="2400" baseline="-25000" dirty="0">
                <a:solidFill>
                  <a:srgbClr val="0070C0"/>
                </a:solidFill>
              </a:rPr>
              <a:t>3</a:t>
            </a:r>
            <a:r>
              <a:rPr lang="en-US" sz="2400" dirty="0">
                <a:solidFill>
                  <a:srgbClr val="0070C0"/>
                </a:solidFill>
              </a:rPr>
              <a:t> = </a:t>
            </a:r>
          </a:p>
        </p:txBody>
      </p:sp>
      <p:grpSp>
        <p:nvGrpSpPr>
          <p:cNvPr id="9" name="Group 8">
            <a:extLst>
              <a:ext uri="{FF2B5EF4-FFF2-40B4-BE49-F238E27FC236}">
                <a16:creationId xmlns:a16="http://schemas.microsoft.com/office/drawing/2014/main" id="{00FAE2DC-AEE9-4265-BC43-B806D4E1B544}"/>
              </a:ext>
            </a:extLst>
          </p:cNvPr>
          <p:cNvGrpSpPr/>
          <p:nvPr/>
        </p:nvGrpSpPr>
        <p:grpSpPr>
          <a:xfrm>
            <a:off x="5584997" y="3674686"/>
            <a:ext cx="6361423" cy="707886"/>
            <a:chOff x="5131904" y="5587593"/>
            <a:chExt cx="6361423" cy="707886"/>
          </a:xfrm>
        </p:grpSpPr>
        <p:sp>
          <p:nvSpPr>
            <p:cNvPr id="10" name="TextBox 9">
              <a:extLst>
                <a:ext uri="{FF2B5EF4-FFF2-40B4-BE49-F238E27FC236}">
                  <a16:creationId xmlns:a16="http://schemas.microsoft.com/office/drawing/2014/main" id="{A70552D9-40FB-40CD-A371-3774C978C49F}"/>
                </a:ext>
              </a:extLst>
            </p:cNvPr>
            <p:cNvSpPr txBox="1"/>
            <p:nvPr/>
          </p:nvSpPr>
          <p:spPr>
            <a:xfrm>
              <a:off x="5131904" y="5587593"/>
              <a:ext cx="6014968" cy="707886"/>
            </a:xfrm>
            <a:prstGeom prst="rect">
              <a:avLst/>
            </a:prstGeom>
            <a:noFill/>
          </p:spPr>
          <p:txBody>
            <a:bodyPr wrap="square" rtlCol="0">
              <a:spAutoFit/>
            </a:bodyPr>
            <a:lstStyle/>
            <a:p>
              <a:pPr algn="ctr"/>
              <a:r>
                <a:rPr lang="en-US" sz="2000" dirty="0">
                  <a:solidFill>
                    <a:srgbClr val="0070C0"/>
                  </a:solidFill>
                </a:rPr>
                <a:t>mass of the element in 1 mol of the compound</a:t>
              </a:r>
            </a:p>
            <a:p>
              <a:pPr algn="ctr"/>
              <a:r>
                <a:rPr lang="en-US" sz="2000" dirty="0">
                  <a:solidFill>
                    <a:srgbClr val="0070C0"/>
                  </a:solidFill>
                </a:rPr>
                <a:t>molar mass of the compound</a:t>
              </a:r>
              <a:endParaRPr lang="en-AU" sz="2000" dirty="0">
                <a:solidFill>
                  <a:srgbClr val="0070C0"/>
                </a:solidFill>
              </a:endParaRPr>
            </a:p>
          </p:txBody>
        </p:sp>
        <p:sp>
          <p:nvSpPr>
            <p:cNvPr id="11" name="TextBox 10">
              <a:extLst>
                <a:ext uri="{FF2B5EF4-FFF2-40B4-BE49-F238E27FC236}">
                  <a16:creationId xmlns:a16="http://schemas.microsoft.com/office/drawing/2014/main" id="{F9C0CE55-152D-4BC3-95C2-7B9A89BA38D7}"/>
                </a:ext>
              </a:extLst>
            </p:cNvPr>
            <p:cNvSpPr txBox="1"/>
            <p:nvPr/>
          </p:nvSpPr>
          <p:spPr>
            <a:xfrm>
              <a:off x="10578927" y="5719134"/>
              <a:ext cx="914400" cy="400110"/>
            </a:xfrm>
            <a:prstGeom prst="rect">
              <a:avLst/>
            </a:prstGeom>
            <a:noFill/>
          </p:spPr>
          <p:txBody>
            <a:bodyPr wrap="square" rtlCol="0">
              <a:spAutoFit/>
            </a:bodyPr>
            <a:lstStyle/>
            <a:p>
              <a:r>
                <a:rPr lang="en-US" sz="2000" dirty="0">
                  <a:solidFill>
                    <a:srgbClr val="0070C0"/>
                  </a:solidFill>
                </a:rPr>
                <a:t>x 100</a:t>
              </a:r>
              <a:endParaRPr lang="en-AU" sz="2000" dirty="0">
                <a:solidFill>
                  <a:srgbClr val="0070C0"/>
                </a:solidFill>
              </a:endParaRPr>
            </a:p>
          </p:txBody>
        </p:sp>
        <p:cxnSp>
          <p:nvCxnSpPr>
            <p:cNvPr id="12" name="Straight Connector 11">
              <a:extLst>
                <a:ext uri="{FF2B5EF4-FFF2-40B4-BE49-F238E27FC236}">
                  <a16:creationId xmlns:a16="http://schemas.microsoft.com/office/drawing/2014/main" id="{6A4BE6F8-F983-4499-AFBD-87139ED74EA1}"/>
                </a:ext>
              </a:extLst>
            </p:cNvPr>
            <p:cNvCxnSpPr>
              <a:cxnSpLocks/>
            </p:cNvCxnSpPr>
            <p:nvPr/>
          </p:nvCxnSpPr>
          <p:spPr>
            <a:xfrm>
              <a:off x="5715000" y="5941536"/>
              <a:ext cx="4629150" cy="0"/>
            </a:xfrm>
            <a:prstGeom prst="line">
              <a:avLst/>
            </a:prstGeom>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D5247C97-9740-42D2-A397-0F8CEF2DCEC8}"/>
              </a:ext>
            </a:extLst>
          </p:cNvPr>
          <p:cNvGrpSpPr/>
          <p:nvPr/>
        </p:nvGrpSpPr>
        <p:grpSpPr>
          <a:xfrm>
            <a:off x="7231185" y="4762626"/>
            <a:ext cx="4960815" cy="830997"/>
            <a:chOff x="5164260" y="5827793"/>
            <a:chExt cx="4960815" cy="830997"/>
          </a:xfrm>
        </p:grpSpPr>
        <p:sp>
          <p:nvSpPr>
            <p:cNvPr id="14" name="TextBox 13">
              <a:extLst>
                <a:ext uri="{FF2B5EF4-FFF2-40B4-BE49-F238E27FC236}">
                  <a16:creationId xmlns:a16="http://schemas.microsoft.com/office/drawing/2014/main" id="{CAA6C3E7-991C-4FB6-A201-E544E2EBA4BE}"/>
                </a:ext>
              </a:extLst>
            </p:cNvPr>
            <p:cNvSpPr txBox="1"/>
            <p:nvPr/>
          </p:nvSpPr>
          <p:spPr>
            <a:xfrm>
              <a:off x="5164260" y="6010717"/>
              <a:ext cx="368781" cy="461665"/>
            </a:xfrm>
            <a:prstGeom prst="rect">
              <a:avLst/>
            </a:prstGeom>
            <a:noFill/>
          </p:spPr>
          <p:txBody>
            <a:bodyPr wrap="square" rtlCol="0">
              <a:spAutoFit/>
            </a:bodyPr>
            <a:lstStyle/>
            <a:p>
              <a:r>
                <a:rPr lang="en-US" sz="2400" dirty="0">
                  <a:solidFill>
                    <a:srgbClr val="0070C0"/>
                  </a:solidFill>
                </a:rPr>
                <a:t>= </a:t>
              </a:r>
              <a:endParaRPr lang="en-AU" sz="2400" dirty="0">
                <a:solidFill>
                  <a:srgbClr val="0070C0"/>
                </a:solidFill>
              </a:endParaRPr>
            </a:p>
          </p:txBody>
        </p:sp>
        <p:sp>
          <p:nvSpPr>
            <p:cNvPr id="15" name="TextBox 14">
              <a:extLst>
                <a:ext uri="{FF2B5EF4-FFF2-40B4-BE49-F238E27FC236}">
                  <a16:creationId xmlns:a16="http://schemas.microsoft.com/office/drawing/2014/main" id="{59352253-3BD6-4634-A1E3-447DB16BB061}"/>
                </a:ext>
              </a:extLst>
            </p:cNvPr>
            <p:cNvSpPr txBox="1"/>
            <p:nvPr/>
          </p:nvSpPr>
          <p:spPr>
            <a:xfrm>
              <a:off x="5500685" y="5827793"/>
              <a:ext cx="1055998" cy="830997"/>
            </a:xfrm>
            <a:prstGeom prst="rect">
              <a:avLst/>
            </a:prstGeom>
            <a:noFill/>
          </p:spPr>
          <p:txBody>
            <a:bodyPr wrap="square" rtlCol="0">
              <a:spAutoFit/>
            </a:bodyPr>
            <a:lstStyle/>
            <a:p>
              <a:pPr algn="ctr"/>
              <a:r>
                <a:rPr lang="en-US" sz="2400" dirty="0">
                  <a:solidFill>
                    <a:srgbClr val="0070C0"/>
                  </a:solidFill>
                </a:rPr>
                <a:t>111.7</a:t>
              </a:r>
            </a:p>
            <a:p>
              <a:pPr algn="ctr"/>
              <a:r>
                <a:rPr lang="en-US" sz="2400" dirty="0">
                  <a:solidFill>
                    <a:srgbClr val="0070C0"/>
                  </a:solidFill>
                </a:rPr>
                <a:t>159.7</a:t>
              </a:r>
              <a:endParaRPr lang="en-AU" sz="2400" dirty="0">
                <a:solidFill>
                  <a:srgbClr val="0070C0"/>
                </a:solidFill>
              </a:endParaRPr>
            </a:p>
          </p:txBody>
        </p:sp>
        <p:cxnSp>
          <p:nvCxnSpPr>
            <p:cNvPr id="16" name="Straight Connector 15">
              <a:extLst>
                <a:ext uri="{FF2B5EF4-FFF2-40B4-BE49-F238E27FC236}">
                  <a16:creationId xmlns:a16="http://schemas.microsoft.com/office/drawing/2014/main" id="{D1F6BBFC-AFCA-4FD0-944E-4C7D669D7732}"/>
                </a:ext>
              </a:extLst>
            </p:cNvPr>
            <p:cNvCxnSpPr>
              <a:stCxn id="15" idx="1"/>
              <a:endCxn id="15" idx="3"/>
            </p:cNvCxnSpPr>
            <p:nvPr/>
          </p:nvCxnSpPr>
          <p:spPr>
            <a:xfrm>
              <a:off x="5500685" y="6243292"/>
              <a:ext cx="105599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6D80D0B-15AB-43B5-A38D-C9ED82A0666E}"/>
                </a:ext>
              </a:extLst>
            </p:cNvPr>
            <p:cNvSpPr txBox="1"/>
            <p:nvPr/>
          </p:nvSpPr>
          <p:spPr>
            <a:xfrm>
              <a:off x="6556683" y="5967332"/>
              <a:ext cx="952500" cy="461665"/>
            </a:xfrm>
            <a:prstGeom prst="rect">
              <a:avLst/>
            </a:prstGeom>
            <a:noFill/>
          </p:spPr>
          <p:txBody>
            <a:bodyPr wrap="square" rtlCol="0">
              <a:spAutoFit/>
            </a:bodyPr>
            <a:lstStyle/>
            <a:p>
              <a:r>
                <a:rPr lang="en-US" sz="2400" dirty="0">
                  <a:solidFill>
                    <a:srgbClr val="0070C0"/>
                  </a:solidFill>
                </a:rPr>
                <a:t>x 100</a:t>
              </a:r>
              <a:endParaRPr lang="en-AU" sz="2400" dirty="0">
                <a:solidFill>
                  <a:srgbClr val="0070C0"/>
                </a:solidFill>
              </a:endParaRPr>
            </a:p>
          </p:txBody>
        </p:sp>
        <p:sp>
          <p:nvSpPr>
            <p:cNvPr id="18" name="TextBox 17">
              <a:extLst>
                <a:ext uri="{FF2B5EF4-FFF2-40B4-BE49-F238E27FC236}">
                  <a16:creationId xmlns:a16="http://schemas.microsoft.com/office/drawing/2014/main" id="{ED6031B6-EC2F-4084-8768-8DE824AB7CDB}"/>
                </a:ext>
              </a:extLst>
            </p:cNvPr>
            <p:cNvSpPr txBox="1"/>
            <p:nvPr/>
          </p:nvSpPr>
          <p:spPr>
            <a:xfrm>
              <a:off x="7511219" y="6035113"/>
              <a:ext cx="2613856" cy="461665"/>
            </a:xfrm>
            <a:prstGeom prst="rect">
              <a:avLst/>
            </a:prstGeom>
            <a:noFill/>
          </p:spPr>
          <p:txBody>
            <a:bodyPr wrap="square" rtlCol="0">
              <a:spAutoFit/>
            </a:bodyPr>
            <a:lstStyle/>
            <a:p>
              <a:r>
                <a:rPr lang="en-US" sz="2400" dirty="0">
                  <a:solidFill>
                    <a:srgbClr val="0070C0"/>
                  </a:solidFill>
                </a:rPr>
                <a:t>=  69.9 %   </a:t>
              </a:r>
              <a:endParaRPr lang="en-AU" sz="2400" dirty="0">
                <a:solidFill>
                  <a:srgbClr val="0070C0"/>
                </a:solidFill>
              </a:endParaRPr>
            </a:p>
          </p:txBody>
        </p:sp>
      </p:grpSp>
      <p:sp>
        <p:nvSpPr>
          <p:cNvPr id="19" name="TextBox 18">
            <a:extLst>
              <a:ext uri="{FF2B5EF4-FFF2-40B4-BE49-F238E27FC236}">
                <a16:creationId xmlns:a16="http://schemas.microsoft.com/office/drawing/2014/main" id="{7D34D66F-E721-4250-B9E6-44FEFAA2C1D4}"/>
              </a:ext>
            </a:extLst>
          </p:cNvPr>
          <p:cNvSpPr txBox="1"/>
          <p:nvPr/>
        </p:nvSpPr>
        <p:spPr>
          <a:xfrm>
            <a:off x="212035" y="3326109"/>
            <a:ext cx="4674290" cy="830997"/>
          </a:xfrm>
          <a:prstGeom prst="rect">
            <a:avLst/>
          </a:prstGeom>
          <a:noFill/>
        </p:spPr>
        <p:txBody>
          <a:bodyPr wrap="square" rtlCol="0">
            <a:spAutoFit/>
          </a:bodyPr>
          <a:lstStyle/>
          <a:p>
            <a:r>
              <a:rPr lang="en-US" sz="2400" dirty="0">
                <a:solidFill>
                  <a:srgbClr val="0070C0"/>
                </a:solidFill>
              </a:rPr>
              <a:t>M(Fe</a:t>
            </a:r>
            <a:r>
              <a:rPr lang="en-US" sz="2400" baseline="-25000" dirty="0">
                <a:solidFill>
                  <a:srgbClr val="0070C0"/>
                </a:solidFill>
              </a:rPr>
              <a:t>2</a:t>
            </a:r>
            <a:r>
              <a:rPr lang="en-US" sz="2400" dirty="0">
                <a:solidFill>
                  <a:srgbClr val="0070C0"/>
                </a:solidFill>
              </a:rPr>
              <a:t>O</a:t>
            </a:r>
            <a:r>
              <a:rPr lang="en-US" sz="2400" baseline="-25000" dirty="0">
                <a:solidFill>
                  <a:srgbClr val="0070C0"/>
                </a:solidFill>
              </a:rPr>
              <a:t>3</a:t>
            </a:r>
            <a:r>
              <a:rPr lang="en-US" sz="2400" dirty="0">
                <a:solidFill>
                  <a:srgbClr val="0070C0"/>
                </a:solidFill>
              </a:rPr>
              <a:t>) = 2 x 55.85 + 3 x 16.00</a:t>
            </a:r>
          </a:p>
          <a:p>
            <a:r>
              <a:rPr lang="en-US" sz="2400" dirty="0">
                <a:solidFill>
                  <a:srgbClr val="0070C0"/>
                </a:solidFill>
              </a:rPr>
              <a:t>                   = 159.7 g mol</a:t>
            </a:r>
            <a:r>
              <a:rPr lang="en-US" sz="2400" baseline="30000" dirty="0">
                <a:solidFill>
                  <a:srgbClr val="0070C0"/>
                </a:solidFill>
              </a:rPr>
              <a:t>-1</a:t>
            </a:r>
            <a:endParaRPr lang="en-AU" sz="2400" baseline="30000" dirty="0">
              <a:solidFill>
                <a:srgbClr val="0070C0"/>
              </a:solidFill>
            </a:endParaRPr>
          </a:p>
        </p:txBody>
      </p:sp>
      <p:sp>
        <p:nvSpPr>
          <p:cNvPr id="20" name="TextBox 19">
            <a:extLst>
              <a:ext uri="{FF2B5EF4-FFF2-40B4-BE49-F238E27FC236}">
                <a16:creationId xmlns:a16="http://schemas.microsoft.com/office/drawing/2014/main" id="{F8D819CA-5AF3-48C0-9323-2B8F4AD63063}"/>
              </a:ext>
            </a:extLst>
          </p:cNvPr>
          <p:cNvSpPr txBox="1"/>
          <p:nvPr/>
        </p:nvSpPr>
        <p:spPr>
          <a:xfrm>
            <a:off x="212035" y="4655093"/>
            <a:ext cx="4607615" cy="1200329"/>
          </a:xfrm>
          <a:prstGeom prst="rect">
            <a:avLst/>
          </a:prstGeom>
          <a:noFill/>
        </p:spPr>
        <p:txBody>
          <a:bodyPr wrap="square" rtlCol="0">
            <a:spAutoFit/>
          </a:bodyPr>
          <a:lstStyle/>
          <a:p>
            <a:r>
              <a:rPr lang="en-US" sz="2400" dirty="0">
                <a:solidFill>
                  <a:srgbClr val="0070C0"/>
                </a:solidFill>
              </a:rPr>
              <a:t>mass Fe in 1 mol = 2 x M(Fe)</a:t>
            </a:r>
          </a:p>
          <a:p>
            <a:r>
              <a:rPr lang="en-US" sz="2400" dirty="0">
                <a:solidFill>
                  <a:srgbClr val="0070C0"/>
                </a:solidFill>
              </a:rPr>
              <a:t>                               = 2 x 55.85</a:t>
            </a:r>
          </a:p>
          <a:p>
            <a:r>
              <a:rPr lang="en-US" sz="2400" dirty="0">
                <a:solidFill>
                  <a:srgbClr val="0070C0"/>
                </a:solidFill>
              </a:rPr>
              <a:t>                               = 111.7 g</a:t>
            </a:r>
            <a:endParaRPr lang="en-AU" sz="2400" dirty="0">
              <a:solidFill>
                <a:srgbClr val="0070C0"/>
              </a:solidFill>
            </a:endParaRPr>
          </a:p>
        </p:txBody>
      </p:sp>
      <p:sp>
        <p:nvSpPr>
          <p:cNvPr id="21" name="TextBox 20">
            <a:extLst>
              <a:ext uri="{FF2B5EF4-FFF2-40B4-BE49-F238E27FC236}">
                <a16:creationId xmlns:a16="http://schemas.microsoft.com/office/drawing/2014/main" id="{E656883E-0FC2-4BD4-9749-A4E201DE0738}"/>
              </a:ext>
            </a:extLst>
          </p:cNvPr>
          <p:cNvSpPr txBox="1"/>
          <p:nvPr/>
        </p:nvSpPr>
        <p:spPr>
          <a:xfrm>
            <a:off x="7231185" y="5829030"/>
            <a:ext cx="4076700" cy="400110"/>
          </a:xfrm>
          <a:prstGeom prst="rect">
            <a:avLst/>
          </a:prstGeom>
          <a:noFill/>
        </p:spPr>
        <p:txBody>
          <a:bodyPr wrap="square" rtlCol="0">
            <a:spAutoFit/>
          </a:bodyPr>
          <a:lstStyle/>
          <a:p>
            <a:r>
              <a:rPr lang="en-US" sz="2000" u="sng" dirty="0">
                <a:solidFill>
                  <a:srgbClr val="0070C0"/>
                </a:solidFill>
              </a:rPr>
              <a:t>The ore contains 69.9 % iron by mass</a:t>
            </a:r>
            <a:endParaRPr lang="en-AU" sz="2000" u="sng" dirty="0">
              <a:solidFill>
                <a:srgbClr val="0070C0"/>
              </a:solidFill>
            </a:endParaRPr>
          </a:p>
        </p:txBody>
      </p:sp>
    </p:spTree>
    <p:extLst>
      <p:ext uri="{BB962C8B-B14F-4D97-AF65-F5344CB8AC3E}">
        <p14:creationId xmlns:p14="http://schemas.microsoft.com/office/powerpoint/2010/main" val="24546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9"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837</TotalTime>
  <Words>793</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12</cp:revision>
  <dcterms:created xsi:type="dcterms:W3CDTF">2020-04-22T08:48:20Z</dcterms:created>
  <dcterms:modified xsi:type="dcterms:W3CDTF">2021-05-04T13:20:10Z</dcterms:modified>
</cp:coreProperties>
</file>