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5" r:id="rId6"/>
    <p:sldId id="266" r:id="rId7"/>
    <p:sldId id="264" r:id="rId8"/>
    <p:sldId id="267" r:id="rId9"/>
    <p:sldId id="268" r:id="rId10"/>
    <p:sldId id="269" r:id="rId11"/>
    <p:sldId id="270" r:id="rId12"/>
    <p:sldId id="263" r:id="rId13"/>
    <p:sldId id="271" r:id="rId14"/>
    <p:sldId id="272" r:id="rId15"/>
    <p:sldId id="273" r:id="rId16"/>
    <p:sldId id="274" r:id="rId17"/>
    <p:sldId id="275" r:id="rId18"/>
    <p:sldId id="276" r:id="rId19"/>
    <p:sldId id="277" r:id="rId20"/>
    <p:sldId id="262"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205"/>
    <a:srgbClr val="FFE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B1CF0-1BB8-4153-8EC4-C9F10F98D232}" type="datetimeFigureOut">
              <a:rPr lang="en-AU" smtClean="0"/>
              <a:t>9/05/2021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32833-3A6A-4DA4-8F72-E49366E7EC9E}" type="slidenum">
              <a:rPr lang="en-AU" smtClean="0"/>
              <a:t>‹#›</a:t>
            </a:fld>
            <a:endParaRPr lang="en-AU"/>
          </a:p>
        </p:txBody>
      </p:sp>
    </p:spTree>
    <p:extLst>
      <p:ext uri="{BB962C8B-B14F-4D97-AF65-F5344CB8AC3E}">
        <p14:creationId xmlns:p14="http://schemas.microsoft.com/office/powerpoint/2010/main" val="171391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35D3-3F84-4F82-8B32-C9C0D4241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EC9F719-7203-4AFA-AE42-403B916D7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8010406-6AB2-4989-AB96-E5F05EABA089}"/>
              </a:ext>
            </a:extLst>
          </p:cNvPr>
          <p:cNvSpPr>
            <a:spLocks noGrp="1"/>
          </p:cNvSpPr>
          <p:nvPr>
            <p:ph type="dt" sz="half" idx="10"/>
          </p:nvPr>
        </p:nvSpPr>
        <p:spPr/>
        <p:txBody>
          <a:bodyPr/>
          <a:lstStyle/>
          <a:p>
            <a:fld id="{3B61F13D-0959-495B-A6D7-B95A63CE25E9}" type="datetime1">
              <a:rPr lang="en-AU" smtClean="0"/>
              <a:t>9/05/2021</a:t>
            </a:fld>
            <a:endParaRPr lang="en-AU"/>
          </a:p>
        </p:txBody>
      </p:sp>
      <p:sp>
        <p:nvSpPr>
          <p:cNvPr id="5" name="Footer Placeholder 4">
            <a:extLst>
              <a:ext uri="{FF2B5EF4-FFF2-40B4-BE49-F238E27FC236}">
                <a16:creationId xmlns:a16="http://schemas.microsoft.com/office/drawing/2014/main" id="{78777A19-8152-476B-BB7A-9BF825B1CC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FEFDCF-C75D-4F74-9B42-1AF4CD976839}"/>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24912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40D7-AADB-455B-8C68-78660E9A6D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98E92F-ADED-4F5A-BD6E-346B107BF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D8337B-0A1B-4EA6-AC69-461CC756A8A0}"/>
              </a:ext>
            </a:extLst>
          </p:cNvPr>
          <p:cNvSpPr>
            <a:spLocks noGrp="1"/>
          </p:cNvSpPr>
          <p:nvPr>
            <p:ph type="dt" sz="half" idx="10"/>
          </p:nvPr>
        </p:nvSpPr>
        <p:spPr/>
        <p:txBody>
          <a:bodyPr/>
          <a:lstStyle/>
          <a:p>
            <a:fld id="{BCBD7367-C955-427A-B1CE-ED2DF7D2E912}" type="datetime1">
              <a:rPr lang="en-AU" smtClean="0"/>
              <a:t>9/05/2021</a:t>
            </a:fld>
            <a:endParaRPr lang="en-AU"/>
          </a:p>
        </p:txBody>
      </p:sp>
      <p:sp>
        <p:nvSpPr>
          <p:cNvPr id="5" name="Footer Placeholder 4">
            <a:extLst>
              <a:ext uri="{FF2B5EF4-FFF2-40B4-BE49-F238E27FC236}">
                <a16:creationId xmlns:a16="http://schemas.microsoft.com/office/drawing/2014/main" id="{1F0E0135-378B-4038-91BD-10006925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E8EF6CC-4E95-4CE1-8C50-33FD3E181730}"/>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17735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C9988-18D6-4A0B-B682-7D2ED95170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153015-F75F-4E35-B742-D5E4F7A0E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D3389B-341E-48E6-9007-866B6D226D0D}"/>
              </a:ext>
            </a:extLst>
          </p:cNvPr>
          <p:cNvSpPr>
            <a:spLocks noGrp="1"/>
          </p:cNvSpPr>
          <p:nvPr>
            <p:ph type="dt" sz="half" idx="10"/>
          </p:nvPr>
        </p:nvSpPr>
        <p:spPr/>
        <p:txBody>
          <a:bodyPr/>
          <a:lstStyle/>
          <a:p>
            <a:fld id="{E70146CA-A940-4FAA-A982-C91FAFBC4CDC}" type="datetime1">
              <a:rPr lang="en-AU" smtClean="0"/>
              <a:t>9/05/2021</a:t>
            </a:fld>
            <a:endParaRPr lang="en-AU"/>
          </a:p>
        </p:txBody>
      </p:sp>
      <p:sp>
        <p:nvSpPr>
          <p:cNvPr id="5" name="Footer Placeholder 4">
            <a:extLst>
              <a:ext uri="{FF2B5EF4-FFF2-40B4-BE49-F238E27FC236}">
                <a16:creationId xmlns:a16="http://schemas.microsoft.com/office/drawing/2014/main" id="{C1CA1CCD-17FB-4C6E-9139-65A3372DE7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B1B10E-5691-4D27-961A-A7813E0D7C65}"/>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4104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C864-8CD2-4657-86DA-BB5A5CEAB2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5112882-14BB-4B51-9FC7-08BF56F4E0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A9057F-3C49-4E85-9783-5AADED6D90F8}"/>
              </a:ext>
            </a:extLst>
          </p:cNvPr>
          <p:cNvSpPr>
            <a:spLocks noGrp="1"/>
          </p:cNvSpPr>
          <p:nvPr>
            <p:ph type="dt" sz="half" idx="10"/>
          </p:nvPr>
        </p:nvSpPr>
        <p:spPr/>
        <p:txBody>
          <a:bodyPr/>
          <a:lstStyle/>
          <a:p>
            <a:fld id="{7E0730A7-69C8-47CF-B2A1-3538484B9DF2}" type="datetime1">
              <a:rPr lang="en-AU" smtClean="0"/>
              <a:t>9/05/2021</a:t>
            </a:fld>
            <a:endParaRPr lang="en-AU"/>
          </a:p>
        </p:txBody>
      </p:sp>
      <p:sp>
        <p:nvSpPr>
          <p:cNvPr id="5" name="Footer Placeholder 4">
            <a:extLst>
              <a:ext uri="{FF2B5EF4-FFF2-40B4-BE49-F238E27FC236}">
                <a16:creationId xmlns:a16="http://schemas.microsoft.com/office/drawing/2014/main" id="{E8D90C0A-5FA2-4D74-B67D-F8B4CDD9E7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4E7C26-F0A7-4B53-A3AF-FEEF3FA6CF71}"/>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239913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E153-C3B2-46E7-8709-DB937E871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912BE37-2EF2-48A7-856B-B29F8F1D6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44A97-3DAF-43DB-8FBD-C9489547E5BE}"/>
              </a:ext>
            </a:extLst>
          </p:cNvPr>
          <p:cNvSpPr>
            <a:spLocks noGrp="1"/>
          </p:cNvSpPr>
          <p:nvPr>
            <p:ph type="dt" sz="half" idx="10"/>
          </p:nvPr>
        </p:nvSpPr>
        <p:spPr/>
        <p:txBody>
          <a:bodyPr/>
          <a:lstStyle/>
          <a:p>
            <a:fld id="{D9F8E7CA-A34C-44D4-8E93-CE6A56EB6130}" type="datetime1">
              <a:rPr lang="en-AU" smtClean="0"/>
              <a:t>9/05/2021</a:t>
            </a:fld>
            <a:endParaRPr lang="en-AU"/>
          </a:p>
        </p:txBody>
      </p:sp>
      <p:sp>
        <p:nvSpPr>
          <p:cNvPr id="5" name="Footer Placeholder 4">
            <a:extLst>
              <a:ext uri="{FF2B5EF4-FFF2-40B4-BE49-F238E27FC236}">
                <a16:creationId xmlns:a16="http://schemas.microsoft.com/office/drawing/2014/main" id="{288FB729-DF71-4536-80BB-F7667B305D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1F112F-445A-479B-B8B1-991F131D66AA}"/>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69590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8AA8-A68B-4524-B22C-3F2801B14A6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D42C0A-C347-4435-A205-8FE3C32F04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45FFF71-955D-40F3-8A8D-A7BCD7201B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B62DA91-3E2B-4A2F-8913-376940D76248}"/>
              </a:ext>
            </a:extLst>
          </p:cNvPr>
          <p:cNvSpPr>
            <a:spLocks noGrp="1"/>
          </p:cNvSpPr>
          <p:nvPr>
            <p:ph type="dt" sz="half" idx="10"/>
          </p:nvPr>
        </p:nvSpPr>
        <p:spPr/>
        <p:txBody>
          <a:bodyPr/>
          <a:lstStyle/>
          <a:p>
            <a:fld id="{1081D036-5FA4-4941-9F22-24B7B49949C5}" type="datetime1">
              <a:rPr lang="en-AU" smtClean="0"/>
              <a:t>9/05/2021</a:t>
            </a:fld>
            <a:endParaRPr lang="en-AU"/>
          </a:p>
        </p:txBody>
      </p:sp>
      <p:sp>
        <p:nvSpPr>
          <p:cNvPr id="6" name="Footer Placeholder 5">
            <a:extLst>
              <a:ext uri="{FF2B5EF4-FFF2-40B4-BE49-F238E27FC236}">
                <a16:creationId xmlns:a16="http://schemas.microsoft.com/office/drawing/2014/main" id="{A2C7BEC9-2BA8-4D4A-98FA-68A9650049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F9F67C-A757-4D24-8665-F2B2C052E40C}"/>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88714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E87A-1A95-499F-8386-342344E3F07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FFA1E13-4DFD-41BC-861F-2E4C97BBF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91A17-DC4E-4061-B6DF-C494DA54C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B21428-3D24-4316-93AD-CF10E31A1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308E5-22F7-4086-868B-A74A4FFC3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04CBB50-5593-477D-9580-4FB5E7081F29}"/>
              </a:ext>
            </a:extLst>
          </p:cNvPr>
          <p:cNvSpPr>
            <a:spLocks noGrp="1"/>
          </p:cNvSpPr>
          <p:nvPr>
            <p:ph type="dt" sz="half" idx="10"/>
          </p:nvPr>
        </p:nvSpPr>
        <p:spPr/>
        <p:txBody>
          <a:bodyPr/>
          <a:lstStyle/>
          <a:p>
            <a:fld id="{C62D90B7-03CD-4726-AA21-025C113F4D97}" type="datetime1">
              <a:rPr lang="en-AU" smtClean="0"/>
              <a:t>9/05/2021</a:t>
            </a:fld>
            <a:endParaRPr lang="en-AU"/>
          </a:p>
        </p:txBody>
      </p:sp>
      <p:sp>
        <p:nvSpPr>
          <p:cNvPr id="8" name="Footer Placeholder 7">
            <a:extLst>
              <a:ext uri="{FF2B5EF4-FFF2-40B4-BE49-F238E27FC236}">
                <a16:creationId xmlns:a16="http://schemas.microsoft.com/office/drawing/2014/main" id="{D86E0D78-056E-4544-B379-59B5541096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93E3518-DCDD-4C73-8859-F14C89B2DBE6}"/>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372629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9E11-8F44-4D0F-A740-44C58C797BF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DCFFAE-83AE-4F83-97CB-618577755D83}"/>
              </a:ext>
            </a:extLst>
          </p:cNvPr>
          <p:cNvSpPr>
            <a:spLocks noGrp="1"/>
          </p:cNvSpPr>
          <p:nvPr>
            <p:ph type="dt" sz="half" idx="10"/>
          </p:nvPr>
        </p:nvSpPr>
        <p:spPr/>
        <p:txBody>
          <a:bodyPr/>
          <a:lstStyle/>
          <a:p>
            <a:fld id="{266DC048-2BB1-4AAA-B065-7BFE0BC4CBB7}" type="datetime1">
              <a:rPr lang="en-AU" smtClean="0"/>
              <a:t>9/05/2021</a:t>
            </a:fld>
            <a:endParaRPr lang="en-AU"/>
          </a:p>
        </p:txBody>
      </p:sp>
      <p:sp>
        <p:nvSpPr>
          <p:cNvPr id="4" name="Footer Placeholder 3">
            <a:extLst>
              <a:ext uri="{FF2B5EF4-FFF2-40B4-BE49-F238E27FC236}">
                <a16:creationId xmlns:a16="http://schemas.microsoft.com/office/drawing/2014/main" id="{02EBADB8-1FE0-4056-85F2-9DF14E835D8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552D18B-F2FC-4E4B-9D89-791FF3FF865C}"/>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73274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53271-CE6D-4A8B-9EBC-DABCDFBE0AF7}"/>
              </a:ext>
            </a:extLst>
          </p:cNvPr>
          <p:cNvSpPr>
            <a:spLocks noGrp="1"/>
          </p:cNvSpPr>
          <p:nvPr>
            <p:ph type="dt" sz="half" idx="10"/>
          </p:nvPr>
        </p:nvSpPr>
        <p:spPr/>
        <p:txBody>
          <a:bodyPr/>
          <a:lstStyle/>
          <a:p>
            <a:fld id="{22F41322-F4A7-4519-8F69-ED5E6E18F2A8}" type="datetime1">
              <a:rPr lang="en-AU" smtClean="0"/>
              <a:t>9/05/2021</a:t>
            </a:fld>
            <a:endParaRPr lang="en-AU"/>
          </a:p>
        </p:txBody>
      </p:sp>
      <p:sp>
        <p:nvSpPr>
          <p:cNvPr id="3" name="Footer Placeholder 2">
            <a:extLst>
              <a:ext uri="{FF2B5EF4-FFF2-40B4-BE49-F238E27FC236}">
                <a16:creationId xmlns:a16="http://schemas.microsoft.com/office/drawing/2014/main" id="{3DBD211E-F174-4E02-8293-CC2FF5E27DA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9C69B42-1FF4-474A-B939-21F0B604D38C}"/>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398887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DDE6-D460-4D22-86C4-9ED5E7D27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D239EEC-5C64-4EB0-B978-5C6FF8F94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C8A5658-BCEF-4C7F-A8FE-CF9B03F6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80BA1-2443-44ED-898F-3A5FA7654707}"/>
              </a:ext>
            </a:extLst>
          </p:cNvPr>
          <p:cNvSpPr>
            <a:spLocks noGrp="1"/>
          </p:cNvSpPr>
          <p:nvPr>
            <p:ph type="dt" sz="half" idx="10"/>
          </p:nvPr>
        </p:nvSpPr>
        <p:spPr/>
        <p:txBody>
          <a:bodyPr/>
          <a:lstStyle/>
          <a:p>
            <a:fld id="{7C89A490-7BEB-4C1B-8D6E-66FB86039BB1}" type="datetime1">
              <a:rPr lang="en-AU" smtClean="0"/>
              <a:t>9/05/2021</a:t>
            </a:fld>
            <a:endParaRPr lang="en-AU"/>
          </a:p>
        </p:txBody>
      </p:sp>
      <p:sp>
        <p:nvSpPr>
          <p:cNvPr id="6" name="Footer Placeholder 5">
            <a:extLst>
              <a:ext uri="{FF2B5EF4-FFF2-40B4-BE49-F238E27FC236}">
                <a16:creationId xmlns:a16="http://schemas.microsoft.com/office/drawing/2014/main" id="{00E52AD3-60A6-4B8B-BD07-E6E54B4EE38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8ECB9E-179B-4D93-B4DE-D152FD0E386E}"/>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46751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FB74-193E-43BD-907B-28A850D9A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8CA421F-1400-41A9-B3EA-A5CD60D2A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BABFD88-F960-47D0-9939-EE059A0B7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6114B-A301-41ED-8903-B144A9B85CB9}"/>
              </a:ext>
            </a:extLst>
          </p:cNvPr>
          <p:cNvSpPr>
            <a:spLocks noGrp="1"/>
          </p:cNvSpPr>
          <p:nvPr>
            <p:ph type="dt" sz="half" idx="10"/>
          </p:nvPr>
        </p:nvSpPr>
        <p:spPr/>
        <p:txBody>
          <a:bodyPr/>
          <a:lstStyle/>
          <a:p>
            <a:fld id="{324CF877-B865-478D-A7EE-B5D237A8E427}" type="datetime1">
              <a:rPr lang="en-AU" smtClean="0"/>
              <a:t>9/05/2021</a:t>
            </a:fld>
            <a:endParaRPr lang="en-AU"/>
          </a:p>
        </p:txBody>
      </p:sp>
      <p:sp>
        <p:nvSpPr>
          <p:cNvPr id="6" name="Footer Placeholder 5">
            <a:extLst>
              <a:ext uri="{FF2B5EF4-FFF2-40B4-BE49-F238E27FC236}">
                <a16:creationId xmlns:a16="http://schemas.microsoft.com/office/drawing/2014/main" id="{76ED3A9E-3FCE-48C1-947F-1CB9D9E72CA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B966F24-A94D-489C-9D4E-10604C53E61B}"/>
              </a:ext>
            </a:extLst>
          </p:cNvPr>
          <p:cNvSpPr>
            <a:spLocks noGrp="1"/>
          </p:cNvSpPr>
          <p:nvPr>
            <p:ph type="sldNum" sz="quarter" idx="12"/>
          </p:nvPr>
        </p:nvSpPr>
        <p:spPr/>
        <p:txBody>
          <a:bodyPr/>
          <a:lstStyle/>
          <a:p>
            <a:fld id="{96737C6C-8FE5-4DBB-965B-4657BDC426B9}" type="slidenum">
              <a:rPr lang="en-AU" smtClean="0"/>
              <a:t>‹#›</a:t>
            </a:fld>
            <a:endParaRPr lang="en-AU"/>
          </a:p>
        </p:txBody>
      </p:sp>
    </p:spTree>
    <p:extLst>
      <p:ext uri="{BB962C8B-B14F-4D97-AF65-F5344CB8AC3E}">
        <p14:creationId xmlns:p14="http://schemas.microsoft.com/office/powerpoint/2010/main" val="395583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C2FDC-67E4-4B73-80E0-0FCC83958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A1FA7EF-B4A3-44A5-9517-7D2D09C4F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C95BEF-5D65-405C-B89A-5E9C25E45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32BE1-8540-4240-A11A-8647A7F10074}" type="datetime1">
              <a:rPr lang="en-AU" smtClean="0"/>
              <a:t>9/05/2021</a:t>
            </a:fld>
            <a:endParaRPr lang="en-AU"/>
          </a:p>
        </p:txBody>
      </p:sp>
      <p:sp>
        <p:nvSpPr>
          <p:cNvPr id="5" name="Footer Placeholder 4">
            <a:extLst>
              <a:ext uri="{FF2B5EF4-FFF2-40B4-BE49-F238E27FC236}">
                <a16:creationId xmlns:a16="http://schemas.microsoft.com/office/drawing/2014/main" id="{746C09E3-7A8D-439A-BA70-9381410AA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E366A4F-DFAF-465C-877C-7A5EB19B0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37C6C-8FE5-4DBB-965B-4657BDC426B9}" type="slidenum">
              <a:rPr lang="en-AU" smtClean="0"/>
              <a:t>‹#›</a:t>
            </a:fld>
            <a:endParaRPr lang="en-AU"/>
          </a:p>
        </p:txBody>
      </p:sp>
    </p:spTree>
    <p:extLst>
      <p:ext uri="{BB962C8B-B14F-4D97-AF65-F5344CB8AC3E}">
        <p14:creationId xmlns:p14="http://schemas.microsoft.com/office/powerpoint/2010/main" val="135236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www.youtube.com/watch?v=CWMATrOatRw"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0AD49D-22BE-4824-A21E-BA76A116179E}"/>
              </a:ext>
            </a:extLst>
          </p:cNvPr>
          <p:cNvSpPr txBox="1"/>
          <p:nvPr/>
        </p:nvSpPr>
        <p:spPr>
          <a:xfrm>
            <a:off x="9093496" y="618681"/>
            <a:ext cx="2613872" cy="479456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solidFill>
                  <a:srgbClr val="FFFFFF"/>
                </a:solidFill>
                <a:latin typeface="+mj-lt"/>
                <a:ea typeface="+mj-ea"/>
                <a:cs typeface="+mj-cs"/>
              </a:rPr>
              <a:t>Energy changes in Chemistry</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490976-AB78-4FD4-8C3C-EF5EDF534B22}"/>
              </a:ext>
            </a:extLst>
          </p:cNvPr>
          <p:cNvPicPr>
            <a:picLocks noChangeAspect="1"/>
          </p:cNvPicPr>
          <p:nvPr/>
        </p:nvPicPr>
        <p:blipFill rotWithShape="1">
          <a:blip r:embed="rId2">
            <a:extLst>
              <a:ext uri="{28A0092B-C50C-407E-A947-70E740481C1C}">
                <a14:useLocalDpi xmlns:a14="http://schemas.microsoft.com/office/drawing/2010/main" val="0"/>
              </a:ext>
            </a:extLst>
          </a:blip>
          <a:srcRect l="864"/>
          <a:stretch/>
        </p:blipFill>
        <p:spPr>
          <a:xfrm>
            <a:off x="976251" y="942538"/>
            <a:ext cx="7163222" cy="4808332"/>
          </a:xfrm>
          <a:prstGeom prst="rect">
            <a:avLst/>
          </a:prstGeom>
          <a:effectLst/>
        </p:spPr>
      </p:pic>
      <p:sp>
        <p:nvSpPr>
          <p:cNvPr id="5" name="Slide Number Placeholder 4">
            <a:extLst>
              <a:ext uri="{FF2B5EF4-FFF2-40B4-BE49-F238E27FC236}">
                <a16:creationId xmlns:a16="http://schemas.microsoft.com/office/drawing/2014/main" id="{82A4525D-F33E-4ACA-81E2-788E53CB418F}"/>
              </a:ext>
            </a:extLst>
          </p:cNvPr>
          <p:cNvSpPr>
            <a:spLocks noGrp="1"/>
          </p:cNvSpPr>
          <p:nvPr>
            <p:ph type="sldNum" sz="quarter" idx="12"/>
          </p:nvPr>
        </p:nvSpPr>
        <p:spPr/>
        <p:txBody>
          <a:bodyPr/>
          <a:lstStyle/>
          <a:p>
            <a:fld id="{96737C6C-8FE5-4DBB-965B-4657BDC426B9}" type="slidenum">
              <a:rPr lang="en-AU" smtClean="0"/>
              <a:t>1</a:t>
            </a:fld>
            <a:endParaRPr lang="en-AU"/>
          </a:p>
        </p:txBody>
      </p:sp>
    </p:spTree>
    <p:extLst>
      <p:ext uri="{BB962C8B-B14F-4D97-AF65-F5344CB8AC3E}">
        <p14:creationId xmlns:p14="http://schemas.microsoft.com/office/powerpoint/2010/main" val="46378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10387013" cy="584775"/>
          </a:xfrm>
          <a:prstGeom prst="rect">
            <a:avLst/>
          </a:prstGeom>
          <a:noFill/>
        </p:spPr>
        <p:txBody>
          <a:bodyPr wrap="square" rtlCol="0">
            <a:spAutoFit/>
          </a:bodyPr>
          <a:lstStyle/>
          <a:p>
            <a:r>
              <a:rPr lang="en-US" sz="3200" dirty="0"/>
              <a:t>Energy Conservation – energy changes in a chemical reaction</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10</a:t>
            </a:fld>
            <a:endParaRPr lang="en-AU"/>
          </a:p>
        </p:txBody>
      </p:sp>
      <p:pic>
        <p:nvPicPr>
          <p:cNvPr id="4" name="Picture 3">
            <a:extLst>
              <a:ext uri="{FF2B5EF4-FFF2-40B4-BE49-F238E27FC236}">
                <a16:creationId xmlns:a16="http://schemas.microsoft.com/office/drawing/2014/main" id="{19008B1F-56E9-49E1-BA6A-5C58EEB58E09}"/>
              </a:ext>
            </a:extLst>
          </p:cNvPr>
          <p:cNvPicPr>
            <a:picLocks noChangeAspect="1"/>
          </p:cNvPicPr>
          <p:nvPr/>
        </p:nvPicPr>
        <p:blipFill>
          <a:blip r:embed="rId3"/>
          <a:stretch>
            <a:fillRect/>
          </a:stretch>
        </p:blipFill>
        <p:spPr>
          <a:xfrm>
            <a:off x="1747837" y="1215963"/>
            <a:ext cx="6275324" cy="2677655"/>
          </a:xfrm>
          <a:prstGeom prst="rect">
            <a:avLst/>
          </a:prstGeom>
        </p:spPr>
      </p:pic>
      <p:sp>
        <p:nvSpPr>
          <p:cNvPr id="12" name="TextBox 11">
            <a:extLst>
              <a:ext uri="{FF2B5EF4-FFF2-40B4-BE49-F238E27FC236}">
                <a16:creationId xmlns:a16="http://schemas.microsoft.com/office/drawing/2014/main" id="{1311982F-206A-4078-A3A0-A488413A4DFD}"/>
              </a:ext>
            </a:extLst>
          </p:cNvPr>
          <p:cNvSpPr txBox="1"/>
          <p:nvPr/>
        </p:nvSpPr>
        <p:spPr>
          <a:xfrm>
            <a:off x="142875" y="6356350"/>
            <a:ext cx="7429500" cy="369332"/>
          </a:xfrm>
          <a:prstGeom prst="rect">
            <a:avLst/>
          </a:prstGeom>
          <a:noFill/>
        </p:spPr>
        <p:txBody>
          <a:bodyPr wrap="square" rtlCol="0">
            <a:spAutoFit/>
          </a:bodyPr>
          <a:lstStyle/>
          <a:p>
            <a:r>
              <a:rPr lang="en-US" dirty="0"/>
              <a:t>Ref: Pearson Year 11 Chemistry, WA edition.</a:t>
            </a:r>
            <a:endParaRPr lang="en-AU" dirty="0"/>
          </a:p>
        </p:txBody>
      </p:sp>
      <p:sp>
        <p:nvSpPr>
          <p:cNvPr id="7" name="TextBox 6">
            <a:extLst>
              <a:ext uri="{FF2B5EF4-FFF2-40B4-BE49-F238E27FC236}">
                <a16:creationId xmlns:a16="http://schemas.microsoft.com/office/drawing/2014/main" id="{9C123717-7CC3-4301-A8FF-BDE619A53229}"/>
              </a:ext>
            </a:extLst>
          </p:cNvPr>
          <p:cNvSpPr txBox="1"/>
          <p:nvPr/>
        </p:nvSpPr>
        <p:spPr>
          <a:xfrm>
            <a:off x="466724" y="3810493"/>
            <a:ext cx="11344275"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Breaking bonds – requires energy</a:t>
            </a:r>
          </a:p>
          <a:p>
            <a:pPr marL="342900" indent="-342900">
              <a:lnSpc>
                <a:spcPct val="150000"/>
              </a:lnSpc>
              <a:buFont typeface="Arial" panose="020B0604020202020204" pitchFamily="34" charset="0"/>
              <a:buChar char="•"/>
            </a:pPr>
            <a:r>
              <a:rPr lang="en-US" sz="2400" dirty="0"/>
              <a:t>Forming bonds – releases energy</a:t>
            </a:r>
          </a:p>
          <a:p>
            <a:pPr marL="342900" indent="-342900">
              <a:lnSpc>
                <a:spcPct val="150000"/>
              </a:lnSpc>
              <a:buFont typeface="Arial" panose="020B0604020202020204" pitchFamily="34" charset="0"/>
              <a:buChar char="•"/>
            </a:pPr>
            <a:r>
              <a:rPr lang="en-US" sz="2400" dirty="0"/>
              <a:t>It’s a balancing act, bonds breaking vs bonds forming determines if the products will be higher or lower energy than the reactants</a:t>
            </a:r>
            <a:endParaRPr lang="en-AU" sz="2400" dirty="0"/>
          </a:p>
        </p:txBody>
      </p:sp>
      <p:sp>
        <p:nvSpPr>
          <p:cNvPr id="13" name="TextBox 12">
            <a:extLst>
              <a:ext uri="{FF2B5EF4-FFF2-40B4-BE49-F238E27FC236}">
                <a16:creationId xmlns:a16="http://schemas.microsoft.com/office/drawing/2014/main" id="{3646B26A-7971-4149-A4B3-FCC99FB9E2E1}"/>
              </a:ext>
            </a:extLst>
          </p:cNvPr>
          <p:cNvSpPr txBox="1"/>
          <p:nvPr/>
        </p:nvSpPr>
        <p:spPr>
          <a:xfrm>
            <a:off x="8489979" y="1272824"/>
            <a:ext cx="3476626" cy="2677656"/>
          </a:xfrm>
          <a:prstGeom prst="rect">
            <a:avLst/>
          </a:prstGeom>
          <a:ln w="28575">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rPr>
              <a:t>Recall – stable = low energy state. </a:t>
            </a:r>
          </a:p>
          <a:p>
            <a:r>
              <a:rPr lang="en-US" sz="2400" dirty="0">
                <a:solidFill>
                  <a:srgbClr val="7030A0"/>
                </a:solidFill>
              </a:rPr>
              <a:t>Particles bonded together are stable, so lower energy. Particles split apart are less stable, so higher energy</a:t>
            </a:r>
            <a:endParaRPr lang="en-AU" sz="2400" dirty="0">
              <a:solidFill>
                <a:srgbClr val="7030A0"/>
              </a:solidFill>
            </a:endParaRPr>
          </a:p>
        </p:txBody>
      </p:sp>
    </p:spTree>
    <p:extLst>
      <p:ext uri="{BB962C8B-B14F-4D97-AF65-F5344CB8AC3E}">
        <p14:creationId xmlns:p14="http://schemas.microsoft.com/office/powerpoint/2010/main" val="340551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10387013" cy="584775"/>
          </a:xfrm>
          <a:prstGeom prst="rect">
            <a:avLst/>
          </a:prstGeom>
          <a:noFill/>
        </p:spPr>
        <p:txBody>
          <a:bodyPr wrap="square" rtlCol="0">
            <a:spAutoFit/>
          </a:bodyPr>
          <a:lstStyle/>
          <a:p>
            <a:r>
              <a:rPr lang="en-US" sz="3200" dirty="0"/>
              <a:t>Energy Conservation – energy changes in a chemical reaction</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9C123717-7CC3-4301-A8FF-BDE619A53229}"/>
              </a:ext>
            </a:extLst>
          </p:cNvPr>
          <p:cNvSpPr txBox="1"/>
          <p:nvPr/>
        </p:nvSpPr>
        <p:spPr>
          <a:xfrm>
            <a:off x="571499" y="1700385"/>
            <a:ext cx="11344275"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energy is either absorbed or release from the system to the surroundings</a:t>
            </a:r>
            <a:r>
              <a:rPr lang="en-AU" sz="2400" dirty="0"/>
              <a:t> typically in the form of thermal (heat) energy</a:t>
            </a:r>
          </a:p>
          <a:p>
            <a:pPr marL="342900" indent="-342900">
              <a:lnSpc>
                <a:spcPct val="150000"/>
              </a:lnSpc>
              <a:buFont typeface="Arial" panose="020B0604020202020204" pitchFamily="34" charset="0"/>
              <a:buChar char="•"/>
            </a:pPr>
            <a:r>
              <a:rPr lang="en-AU" sz="2400" dirty="0"/>
              <a:t>However, chemical potential energy can also be transformed into light energy, electrical energy, and movement (kinetic energy).</a:t>
            </a:r>
            <a:endParaRPr lang="en-US" sz="2400" dirty="0"/>
          </a:p>
        </p:txBody>
      </p:sp>
      <p:pic>
        <p:nvPicPr>
          <p:cNvPr id="6" name="Picture 5" descr="A picture containing cup, table, light, food&#10;&#10;Description automatically generated">
            <a:extLst>
              <a:ext uri="{FF2B5EF4-FFF2-40B4-BE49-F238E27FC236}">
                <a16:creationId xmlns:a16="http://schemas.microsoft.com/office/drawing/2014/main" id="{2161C35A-23AF-4821-9EA9-BE8A380A3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4105284"/>
            <a:ext cx="2209800" cy="2066925"/>
          </a:xfrm>
          <a:prstGeom prst="rect">
            <a:avLst/>
          </a:prstGeom>
        </p:spPr>
      </p:pic>
      <p:pic>
        <p:nvPicPr>
          <p:cNvPr id="14" name="Picture 13" descr="A close up of a logo&#10;&#10;Description automatically generated">
            <a:extLst>
              <a:ext uri="{FF2B5EF4-FFF2-40B4-BE49-F238E27FC236}">
                <a16:creationId xmlns:a16="http://schemas.microsoft.com/office/drawing/2014/main" id="{E326A8C2-A460-42C3-BC97-9E577D71F1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62" y="4198946"/>
            <a:ext cx="4762500" cy="2047875"/>
          </a:xfrm>
          <a:prstGeom prst="rect">
            <a:avLst/>
          </a:prstGeom>
        </p:spPr>
      </p:pic>
      <p:sp>
        <p:nvSpPr>
          <p:cNvPr id="15" name="TextBox 14">
            <a:extLst>
              <a:ext uri="{FF2B5EF4-FFF2-40B4-BE49-F238E27FC236}">
                <a16:creationId xmlns:a16="http://schemas.microsoft.com/office/drawing/2014/main" id="{253F74EC-2892-4CF4-BD80-DF1EDF06C194}"/>
              </a:ext>
            </a:extLst>
          </p:cNvPr>
          <p:cNvSpPr txBox="1"/>
          <p:nvPr/>
        </p:nvSpPr>
        <p:spPr>
          <a:xfrm>
            <a:off x="171450" y="6297175"/>
            <a:ext cx="7229475" cy="461665"/>
          </a:xfrm>
          <a:prstGeom prst="rect">
            <a:avLst/>
          </a:prstGeom>
          <a:noFill/>
        </p:spPr>
        <p:txBody>
          <a:bodyPr wrap="square" rtlCol="0">
            <a:spAutoFit/>
          </a:bodyPr>
          <a:lstStyle/>
          <a:p>
            <a:r>
              <a:rPr lang="en-US" sz="2400" dirty="0">
                <a:solidFill>
                  <a:srgbClr val="7030A0"/>
                </a:solidFill>
              </a:rPr>
              <a:t>Glow sticks – chemical potential energy into light energy</a:t>
            </a:r>
            <a:endParaRPr lang="en-AU" sz="2400" dirty="0">
              <a:solidFill>
                <a:srgbClr val="7030A0"/>
              </a:solidFill>
            </a:endParaRPr>
          </a:p>
        </p:txBody>
      </p:sp>
      <p:pic>
        <p:nvPicPr>
          <p:cNvPr id="1026" name="Picture 2" descr="Duracell Alkaline D Batteries 14 pack | Costco Australia">
            <a:extLst>
              <a:ext uri="{FF2B5EF4-FFF2-40B4-BE49-F238E27FC236}">
                <a16:creationId xmlns:a16="http://schemas.microsoft.com/office/drawing/2014/main" id="{EA0FEF64-8F7E-414E-84F8-58B128E66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6850" y="4082396"/>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FAAF981-B7FB-4FDC-9EED-BDB1F6CD2835}"/>
              </a:ext>
            </a:extLst>
          </p:cNvPr>
          <p:cNvSpPr txBox="1"/>
          <p:nvPr/>
        </p:nvSpPr>
        <p:spPr>
          <a:xfrm>
            <a:off x="8143874" y="5927843"/>
            <a:ext cx="4343400" cy="830997"/>
          </a:xfrm>
          <a:prstGeom prst="rect">
            <a:avLst/>
          </a:prstGeom>
          <a:noFill/>
        </p:spPr>
        <p:txBody>
          <a:bodyPr wrap="square" rtlCol="0">
            <a:spAutoFit/>
          </a:bodyPr>
          <a:lstStyle/>
          <a:p>
            <a:r>
              <a:rPr lang="en-US" sz="2400" dirty="0">
                <a:solidFill>
                  <a:srgbClr val="7030A0"/>
                </a:solidFill>
              </a:rPr>
              <a:t>battery– chemical potential energy into electrical energy</a:t>
            </a:r>
            <a:endParaRPr lang="en-AU" sz="2400" dirty="0">
              <a:solidFill>
                <a:srgbClr val="7030A0"/>
              </a:solidFill>
            </a:endParaRPr>
          </a:p>
        </p:txBody>
      </p:sp>
    </p:spTree>
    <p:extLst>
      <p:ext uri="{BB962C8B-B14F-4D97-AF65-F5344CB8AC3E}">
        <p14:creationId xmlns:p14="http://schemas.microsoft.com/office/powerpoint/2010/main" val="123741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Exothermic and Endothermic Systems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12</a:t>
            </a:fld>
            <a:endParaRPr lang="en-AU"/>
          </a:p>
        </p:txBody>
      </p:sp>
      <p:pic>
        <p:nvPicPr>
          <p:cNvPr id="11" name="Picture 10">
            <a:extLst>
              <a:ext uri="{FF2B5EF4-FFF2-40B4-BE49-F238E27FC236}">
                <a16:creationId xmlns:a16="http://schemas.microsoft.com/office/drawing/2014/main" id="{38588300-78E6-4F70-AD4B-4F0FB05E17D7}"/>
              </a:ext>
            </a:extLst>
          </p:cNvPr>
          <p:cNvPicPr>
            <a:picLocks noChangeAspect="1"/>
          </p:cNvPicPr>
          <p:nvPr/>
        </p:nvPicPr>
        <p:blipFill>
          <a:blip r:embed="rId3"/>
          <a:stretch>
            <a:fillRect/>
          </a:stretch>
        </p:blipFill>
        <p:spPr>
          <a:xfrm>
            <a:off x="3029398" y="1096575"/>
            <a:ext cx="6133201" cy="2863850"/>
          </a:xfrm>
          <a:prstGeom prst="rect">
            <a:avLst/>
          </a:prstGeom>
        </p:spPr>
      </p:pic>
      <p:sp>
        <p:nvSpPr>
          <p:cNvPr id="4" name="TextBox 3">
            <a:extLst>
              <a:ext uri="{FF2B5EF4-FFF2-40B4-BE49-F238E27FC236}">
                <a16:creationId xmlns:a16="http://schemas.microsoft.com/office/drawing/2014/main" id="{F5036E3D-41CC-49A9-A779-16C1042CBBBC}"/>
              </a:ext>
            </a:extLst>
          </p:cNvPr>
          <p:cNvSpPr txBox="1"/>
          <p:nvPr/>
        </p:nvSpPr>
        <p:spPr>
          <a:xfrm>
            <a:off x="2890836" y="3960425"/>
            <a:ext cx="6986590" cy="2251065"/>
          </a:xfrm>
          <a:prstGeom prst="rect">
            <a:avLst/>
          </a:prstGeom>
          <a:noFill/>
        </p:spPr>
        <p:txBody>
          <a:bodyPr wrap="square" rtlCol="0">
            <a:spAutoFit/>
          </a:bodyPr>
          <a:lstStyle/>
          <a:p>
            <a:pPr>
              <a:lnSpc>
                <a:spcPct val="150000"/>
              </a:lnSpc>
            </a:pPr>
            <a:r>
              <a:rPr lang="en-US" sz="2400" dirty="0"/>
              <a:t>Break down the words to remember their meaning.</a:t>
            </a:r>
          </a:p>
          <a:p>
            <a:pPr lvl="1">
              <a:lnSpc>
                <a:spcPct val="150000"/>
              </a:lnSpc>
            </a:pPr>
            <a:r>
              <a:rPr lang="en-US" sz="2400" dirty="0"/>
              <a:t>Thermic – like thermal, relates to temperature</a:t>
            </a:r>
          </a:p>
          <a:p>
            <a:pPr lvl="1">
              <a:lnSpc>
                <a:spcPct val="150000"/>
              </a:lnSpc>
            </a:pPr>
            <a:r>
              <a:rPr lang="en-US" sz="2400" dirty="0"/>
              <a:t>Exo – like EXIT, energy exits the system </a:t>
            </a:r>
          </a:p>
          <a:p>
            <a:pPr lvl="1">
              <a:lnSpc>
                <a:spcPct val="150000"/>
              </a:lnSpc>
            </a:pPr>
            <a:r>
              <a:rPr lang="en-US" sz="2400" dirty="0"/>
              <a:t>Endo – like ENTER, energy enters the system</a:t>
            </a:r>
            <a:endParaRPr lang="en-AU" sz="2400" dirty="0"/>
          </a:p>
        </p:txBody>
      </p:sp>
    </p:spTree>
    <p:extLst>
      <p:ext uri="{BB962C8B-B14F-4D97-AF65-F5344CB8AC3E}">
        <p14:creationId xmlns:p14="http://schemas.microsoft.com/office/powerpoint/2010/main" val="32793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Exothermic and Endothermic Systems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13</a:t>
            </a:fld>
            <a:endParaRPr lang="en-AU"/>
          </a:p>
        </p:txBody>
      </p:sp>
      <p:sp>
        <p:nvSpPr>
          <p:cNvPr id="4" name="TextBox 3">
            <a:extLst>
              <a:ext uri="{FF2B5EF4-FFF2-40B4-BE49-F238E27FC236}">
                <a16:creationId xmlns:a16="http://schemas.microsoft.com/office/drawing/2014/main" id="{F5036E3D-41CC-49A9-A779-16C1042CBBBC}"/>
              </a:ext>
            </a:extLst>
          </p:cNvPr>
          <p:cNvSpPr txBox="1"/>
          <p:nvPr/>
        </p:nvSpPr>
        <p:spPr>
          <a:xfrm>
            <a:off x="1776411" y="1027281"/>
            <a:ext cx="6986590" cy="589072"/>
          </a:xfrm>
          <a:prstGeom prst="rect">
            <a:avLst/>
          </a:prstGeom>
          <a:noFill/>
        </p:spPr>
        <p:txBody>
          <a:bodyPr wrap="square" rtlCol="0">
            <a:spAutoFit/>
          </a:bodyPr>
          <a:lstStyle/>
          <a:p>
            <a:pPr>
              <a:lnSpc>
                <a:spcPct val="150000"/>
              </a:lnSpc>
            </a:pPr>
            <a:r>
              <a:rPr lang="en-US" sz="2400" dirty="0"/>
              <a:t>Exothermic reactions</a:t>
            </a:r>
            <a:endParaRPr lang="en-AU" sz="2400" dirty="0"/>
          </a:p>
        </p:txBody>
      </p:sp>
      <p:sp>
        <p:nvSpPr>
          <p:cNvPr id="2" name="TextBox 1">
            <a:extLst>
              <a:ext uri="{FF2B5EF4-FFF2-40B4-BE49-F238E27FC236}">
                <a16:creationId xmlns:a16="http://schemas.microsoft.com/office/drawing/2014/main" id="{3A1379E6-8A34-40B3-BF32-75A4B31CB3A0}"/>
              </a:ext>
            </a:extLst>
          </p:cNvPr>
          <p:cNvSpPr txBox="1"/>
          <p:nvPr/>
        </p:nvSpPr>
        <p:spPr>
          <a:xfrm>
            <a:off x="409575" y="1876425"/>
            <a:ext cx="1122045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 chemical reaction that releases energy is called an exothermic reaction</a:t>
            </a:r>
          </a:p>
          <a:p>
            <a:pPr lvl="4">
              <a:lnSpc>
                <a:spcPct val="150000"/>
              </a:lnSpc>
            </a:pPr>
            <a:r>
              <a:rPr lang="en-US" sz="2400" dirty="0">
                <a:solidFill>
                  <a:srgbClr val="7030A0"/>
                </a:solidFill>
              </a:rPr>
              <a:t>Total energy of products &lt; Total energy of reactants</a:t>
            </a:r>
          </a:p>
          <a:p>
            <a:pPr marL="342900" indent="-342900">
              <a:lnSpc>
                <a:spcPct val="150000"/>
              </a:lnSpc>
              <a:buFont typeface="Arial" panose="020B0604020202020204" pitchFamily="34" charset="0"/>
              <a:buChar char="•"/>
            </a:pPr>
            <a:r>
              <a:rPr lang="en-US" sz="2400" dirty="0"/>
              <a:t>Total energy of products is less than the total energy of reactants, so energy is released from the system into the surroundings</a:t>
            </a:r>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AU" sz="2400" dirty="0"/>
          </a:p>
        </p:txBody>
      </p:sp>
      <p:sp>
        <p:nvSpPr>
          <p:cNvPr id="6" name="TextBox 5">
            <a:extLst>
              <a:ext uri="{FF2B5EF4-FFF2-40B4-BE49-F238E27FC236}">
                <a16:creationId xmlns:a16="http://schemas.microsoft.com/office/drawing/2014/main" id="{BAFFC88F-1BCE-45D7-9ED8-2D061A2F2F4D}"/>
              </a:ext>
            </a:extLst>
          </p:cNvPr>
          <p:cNvSpPr txBox="1"/>
          <p:nvPr/>
        </p:nvSpPr>
        <p:spPr>
          <a:xfrm>
            <a:off x="3467100" y="4269318"/>
            <a:ext cx="4533900" cy="461665"/>
          </a:xfrm>
          <a:prstGeom prst="rect">
            <a:avLst/>
          </a:prstGeom>
          <a:noFill/>
        </p:spPr>
        <p:txBody>
          <a:bodyPr wrap="square" rtlCol="0">
            <a:spAutoFit/>
          </a:bodyPr>
          <a:lstStyle/>
          <a:p>
            <a:r>
              <a:rPr lang="en-US" sz="2400" dirty="0">
                <a:solidFill>
                  <a:srgbClr val="7030A0"/>
                </a:solidFill>
              </a:rPr>
              <a:t>reactants  →  products + energy </a:t>
            </a:r>
            <a:endParaRPr lang="en-AU" sz="2400" dirty="0">
              <a:solidFill>
                <a:srgbClr val="7030A0"/>
              </a:solidFill>
            </a:endParaRPr>
          </a:p>
        </p:txBody>
      </p:sp>
      <p:pic>
        <p:nvPicPr>
          <p:cNvPr id="2050" name="Picture 2" descr="Word Hot Fire Stock Illustrations – 1,476 Word Hot Fire Stock ...">
            <a:extLst>
              <a:ext uri="{FF2B5EF4-FFF2-40B4-BE49-F238E27FC236}">
                <a16:creationId xmlns:a16="http://schemas.microsoft.com/office/drawing/2014/main" id="{8A7B87DD-6608-450E-B5AF-A880D700A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3" y="5007819"/>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n on All things chemical">
            <a:extLst>
              <a:ext uri="{FF2B5EF4-FFF2-40B4-BE49-F238E27FC236}">
                <a16:creationId xmlns:a16="http://schemas.microsoft.com/office/drawing/2014/main" id="{FE0E245A-1BB3-48DE-94C4-D1C1C2609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6272" y="5022106"/>
            <a:ext cx="231457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0F86C09-0AE9-4339-9FB5-CF87187AC12A}"/>
              </a:ext>
            </a:extLst>
          </p:cNvPr>
          <p:cNvPicPr>
            <a:picLocks noChangeAspect="1"/>
          </p:cNvPicPr>
          <p:nvPr/>
        </p:nvPicPr>
        <p:blipFill>
          <a:blip r:embed="rId5"/>
          <a:stretch>
            <a:fillRect/>
          </a:stretch>
        </p:blipFill>
        <p:spPr>
          <a:xfrm>
            <a:off x="6808225" y="5007818"/>
            <a:ext cx="2385549" cy="1762126"/>
          </a:xfrm>
          <a:prstGeom prst="rect">
            <a:avLst/>
          </a:prstGeom>
        </p:spPr>
      </p:pic>
    </p:spTree>
    <p:extLst>
      <p:ext uri="{BB962C8B-B14F-4D97-AF65-F5344CB8AC3E}">
        <p14:creationId xmlns:p14="http://schemas.microsoft.com/office/powerpoint/2010/main" val="380574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Exothermic and Endothermic Systems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14</a:t>
            </a:fld>
            <a:endParaRPr lang="en-AU"/>
          </a:p>
        </p:txBody>
      </p:sp>
      <p:sp>
        <p:nvSpPr>
          <p:cNvPr id="7" name="TextBox 6">
            <a:extLst>
              <a:ext uri="{FF2B5EF4-FFF2-40B4-BE49-F238E27FC236}">
                <a16:creationId xmlns:a16="http://schemas.microsoft.com/office/drawing/2014/main" id="{B241285E-AE25-40B3-9A01-F44DCCA6AD27}"/>
              </a:ext>
            </a:extLst>
          </p:cNvPr>
          <p:cNvSpPr txBox="1"/>
          <p:nvPr/>
        </p:nvSpPr>
        <p:spPr>
          <a:xfrm>
            <a:off x="381000" y="1958920"/>
            <a:ext cx="1052512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Combustion reaction:</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Hydrogen and oxygen to give water:</a:t>
            </a:r>
          </a:p>
          <a:p>
            <a:endParaRPr lang="en-US" sz="2400" dirty="0"/>
          </a:p>
          <a:p>
            <a:endParaRPr lang="en-US" sz="2400" dirty="0"/>
          </a:p>
          <a:p>
            <a:pPr marL="342900" indent="-342900">
              <a:buFont typeface="Arial" panose="020B0604020202020204" pitchFamily="34" charset="0"/>
              <a:buChar char="•"/>
            </a:pPr>
            <a:r>
              <a:rPr lang="en-US" sz="2400" dirty="0" err="1"/>
              <a:t>Neutralisation</a:t>
            </a:r>
            <a:r>
              <a:rPr lang="en-US" sz="2400" dirty="0"/>
              <a:t> reactions (acid + base):</a:t>
            </a:r>
          </a:p>
          <a:p>
            <a:endParaRPr lang="en-US" sz="2400" dirty="0"/>
          </a:p>
          <a:p>
            <a:endParaRPr lang="en-US" sz="2400" dirty="0"/>
          </a:p>
          <a:p>
            <a:pPr marL="342900" indent="-342900">
              <a:buFont typeface="Arial" panose="020B0604020202020204" pitchFamily="34" charset="0"/>
              <a:buChar char="•"/>
            </a:pPr>
            <a:r>
              <a:rPr lang="en-US" sz="2400" dirty="0"/>
              <a:t>Redox reactions (e.g. thermite reaction): </a:t>
            </a:r>
          </a:p>
          <a:p>
            <a:pPr marL="342900" indent="-342900">
              <a:buFont typeface="Arial" panose="020B0604020202020204" pitchFamily="34" charset="0"/>
              <a:buChar char="•"/>
            </a:pPr>
            <a:endParaRPr lang="en-AU" sz="2400" dirty="0"/>
          </a:p>
        </p:txBody>
      </p:sp>
      <p:sp>
        <p:nvSpPr>
          <p:cNvPr id="11" name="Rectangle 10">
            <a:extLst>
              <a:ext uri="{FF2B5EF4-FFF2-40B4-BE49-F238E27FC236}">
                <a16:creationId xmlns:a16="http://schemas.microsoft.com/office/drawing/2014/main" id="{96BC5551-7776-4DC4-B595-77AFD2CF8F31}"/>
              </a:ext>
            </a:extLst>
          </p:cNvPr>
          <p:cNvSpPr/>
          <p:nvPr/>
        </p:nvSpPr>
        <p:spPr>
          <a:xfrm>
            <a:off x="1652587" y="1098460"/>
            <a:ext cx="4466159" cy="461665"/>
          </a:xfrm>
          <a:prstGeom prst="rect">
            <a:avLst/>
          </a:prstGeom>
        </p:spPr>
        <p:txBody>
          <a:bodyPr wrap="none">
            <a:spAutoFit/>
          </a:bodyPr>
          <a:lstStyle/>
          <a:p>
            <a:r>
              <a:rPr lang="en-US" sz="2400" dirty="0"/>
              <a:t>Examples of exothermic reactions:</a:t>
            </a:r>
          </a:p>
        </p:txBody>
      </p:sp>
      <p:pic>
        <p:nvPicPr>
          <p:cNvPr id="12" name="Picture 11">
            <a:extLst>
              <a:ext uri="{FF2B5EF4-FFF2-40B4-BE49-F238E27FC236}">
                <a16:creationId xmlns:a16="http://schemas.microsoft.com/office/drawing/2014/main" id="{3CF53327-B051-4041-9200-7E00E8B4E8E8}"/>
              </a:ext>
            </a:extLst>
          </p:cNvPr>
          <p:cNvPicPr>
            <a:picLocks noChangeAspect="1"/>
          </p:cNvPicPr>
          <p:nvPr/>
        </p:nvPicPr>
        <p:blipFill>
          <a:blip r:embed="rId3"/>
          <a:stretch>
            <a:fillRect/>
          </a:stretch>
        </p:blipFill>
        <p:spPr>
          <a:xfrm>
            <a:off x="3718914" y="1882573"/>
            <a:ext cx="6539511" cy="601334"/>
          </a:xfrm>
          <a:prstGeom prst="rect">
            <a:avLst/>
          </a:prstGeom>
        </p:spPr>
      </p:pic>
      <p:pic>
        <p:nvPicPr>
          <p:cNvPr id="13" name="Picture 12">
            <a:extLst>
              <a:ext uri="{FF2B5EF4-FFF2-40B4-BE49-F238E27FC236}">
                <a16:creationId xmlns:a16="http://schemas.microsoft.com/office/drawing/2014/main" id="{8D3D6A7B-0632-4DC1-A9FA-E2D47AC4F876}"/>
              </a:ext>
            </a:extLst>
          </p:cNvPr>
          <p:cNvPicPr>
            <a:picLocks noChangeAspect="1"/>
          </p:cNvPicPr>
          <p:nvPr/>
        </p:nvPicPr>
        <p:blipFill>
          <a:blip r:embed="rId4"/>
          <a:stretch>
            <a:fillRect/>
          </a:stretch>
        </p:blipFill>
        <p:spPr>
          <a:xfrm>
            <a:off x="5595937" y="3109872"/>
            <a:ext cx="3645994" cy="378103"/>
          </a:xfrm>
          <a:prstGeom prst="rect">
            <a:avLst/>
          </a:prstGeom>
        </p:spPr>
      </p:pic>
      <p:pic>
        <p:nvPicPr>
          <p:cNvPr id="14" name="Picture 13">
            <a:extLst>
              <a:ext uri="{FF2B5EF4-FFF2-40B4-BE49-F238E27FC236}">
                <a16:creationId xmlns:a16="http://schemas.microsoft.com/office/drawing/2014/main" id="{7EBD90B6-5114-4EBD-8EC6-33A96CAE393C}"/>
              </a:ext>
            </a:extLst>
          </p:cNvPr>
          <p:cNvPicPr>
            <a:picLocks noChangeAspect="1"/>
          </p:cNvPicPr>
          <p:nvPr/>
        </p:nvPicPr>
        <p:blipFill>
          <a:blip r:embed="rId5"/>
          <a:stretch>
            <a:fillRect/>
          </a:stretch>
        </p:blipFill>
        <p:spPr>
          <a:xfrm>
            <a:off x="5595937" y="4192061"/>
            <a:ext cx="5070228" cy="472871"/>
          </a:xfrm>
          <a:prstGeom prst="rect">
            <a:avLst/>
          </a:prstGeom>
        </p:spPr>
      </p:pic>
      <p:sp>
        <p:nvSpPr>
          <p:cNvPr id="15" name="TextBox 14">
            <a:extLst>
              <a:ext uri="{FF2B5EF4-FFF2-40B4-BE49-F238E27FC236}">
                <a16:creationId xmlns:a16="http://schemas.microsoft.com/office/drawing/2014/main" id="{A08051AE-10C1-42EE-9CB3-207F6B118890}"/>
              </a:ext>
            </a:extLst>
          </p:cNvPr>
          <p:cNvSpPr txBox="1"/>
          <p:nvPr/>
        </p:nvSpPr>
        <p:spPr>
          <a:xfrm>
            <a:off x="9127631" y="3109872"/>
            <a:ext cx="2226169" cy="378103"/>
          </a:xfrm>
          <a:prstGeom prst="rect">
            <a:avLst/>
          </a:prstGeom>
          <a:noFill/>
        </p:spPr>
        <p:txBody>
          <a:bodyPr wrap="square" rtlCol="0">
            <a:spAutoFit/>
          </a:bodyPr>
          <a:lstStyle/>
          <a:p>
            <a:r>
              <a:rPr lang="en-US" dirty="0"/>
              <a:t>+ heat energy</a:t>
            </a:r>
            <a:endParaRPr lang="en-AU" dirty="0"/>
          </a:p>
        </p:txBody>
      </p:sp>
      <p:sp>
        <p:nvSpPr>
          <p:cNvPr id="16" name="TextBox 15">
            <a:extLst>
              <a:ext uri="{FF2B5EF4-FFF2-40B4-BE49-F238E27FC236}">
                <a16:creationId xmlns:a16="http://schemas.microsoft.com/office/drawing/2014/main" id="{627DCE94-AE47-477A-AEED-C5D0A6EBF96E}"/>
              </a:ext>
            </a:extLst>
          </p:cNvPr>
          <p:cNvSpPr txBox="1"/>
          <p:nvPr/>
        </p:nvSpPr>
        <p:spPr>
          <a:xfrm>
            <a:off x="10480181" y="4205040"/>
            <a:ext cx="2311894" cy="400110"/>
          </a:xfrm>
          <a:prstGeom prst="rect">
            <a:avLst/>
          </a:prstGeom>
          <a:noFill/>
        </p:spPr>
        <p:txBody>
          <a:bodyPr wrap="square" rtlCol="0">
            <a:spAutoFit/>
          </a:bodyPr>
          <a:lstStyle/>
          <a:p>
            <a:r>
              <a:rPr lang="en-US" sz="2000" b="1" dirty="0">
                <a:solidFill>
                  <a:schemeClr val="tx1">
                    <a:lumMod val="75000"/>
                    <a:lumOff val="25000"/>
                  </a:schemeClr>
                </a:solidFill>
              </a:rPr>
              <a:t>+ heat energy</a:t>
            </a:r>
            <a:endParaRPr lang="en-AU" sz="2000" b="1" dirty="0">
              <a:solidFill>
                <a:schemeClr val="tx1">
                  <a:lumMod val="75000"/>
                  <a:lumOff val="25000"/>
                </a:schemeClr>
              </a:solidFill>
            </a:endParaRPr>
          </a:p>
        </p:txBody>
      </p:sp>
      <p:pic>
        <p:nvPicPr>
          <p:cNvPr id="17" name="Picture 16">
            <a:extLst>
              <a:ext uri="{FF2B5EF4-FFF2-40B4-BE49-F238E27FC236}">
                <a16:creationId xmlns:a16="http://schemas.microsoft.com/office/drawing/2014/main" id="{3C50B11C-53B4-4229-A7EA-346893FAB87A}"/>
              </a:ext>
            </a:extLst>
          </p:cNvPr>
          <p:cNvPicPr>
            <a:picLocks noChangeAspect="1"/>
          </p:cNvPicPr>
          <p:nvPr/>
        </p:nvPicPr>
        <p:blipFill>
          <a:blip r:embed="rId6"/>
          <a:stretch>
            <a:fillRect/>
          </a:stretch>
        </p:blipFill>
        <p:spPr>
          <a:xfrm>
            <a:off x="5819775" y="5229650"/>
            <a:ext cx="4371956" cy="585785"/>
          </a:xfrm>
          <a:prstGeom prst="rect">
            <a:avLst/>
          </a:prstGeom>
        </p:spPr>
      </p:pic>
      <p:sp>
        <p:nvSpPr>
          <p:cNvPr id="18" name="TextBox 17">
            <a:extLst>
              <a:ext uri="{FF2B5EF4-FFF2-40B4-BE49-F238E27FC236}">
                <a16:creationId xmlns:a16="http://schemas.microsoft.com/office/drawing/2014/main" id="{2393F15F-CCBD-4CE1-85A2-F4DC9EB268DF}"/>
              </a:ext>
            </a:extLst>
          </p:cNvPr>
          <p:cNvSpPr txBox="1"/>
          <p:nvPr/>
        </p:nvSpPr>
        <p:spPr>
          <a:xfrm>
            <a:off x="10107375" y="5313815"/>
            <a:ext cx="2311894" cy="400110"/>
          </a:xfrm>
          <a:prstGeom prst="rect">
            <a:avLst/>
          </a:prstGeom>
          <a:noFill/>
        </p:spPr>
        <p:txBody>
          <a:bodyPr wrap="square" rtlCol="0">
            <a:spAutoFit/>
          </a:bodyPr>
          <a:lstStyle/>
          <a:p>
            <a:r>
              <a:rPr lang="en-US" sz="2000" b="1" dirty="0"/>
              <a:t>+ heat energy</a:t>
            </a:r>
            <a:endParaRPr lang="en-AU" sz="2000" b="1" dirty="0"/>
          </a:p>
        </p:txBody>
      </p:sp>
      <p:sp>
        <p:nvSpPr>
          <p:cNvPr id="19" name="Rectangle 18">
            <a:extLst>
              <a:ext uri="{FF2B5EF4-FFF2-40B4-BE49-F238E27FC236}">
                <a16:creationId xmlns:a16="http://schemas.microsoft.com/office/drawing/2014/main" id="{0C30213B-8CD0-4288-8790-335131360282}"/>
              </a:ext>
            </a:extLst>
          </p:cNvPr>
          <p:cNvSpPr/>
          <p:nvPr/>
        </p:nvSpPr>
        <p:spPr>
          <a:xfrm>
            <a:off x="2383869" y="5973611"/>
            <a:ext cx="5157309" cy="369332"/>
          </a:xfrm>
          <a:prstGeom prst="rect">
            <a:avLst/>
          </a:prstGeom>
        </p:spPr>
        <p:txBody>
          <a:bodyPr wrap="none">
            <a:spAutoFit/>
          </a:bodyPr>
          <a:lstStyle/>
          <a:p>
            <a:r>
              <a:rPr lang="en-AU" dirty="0">
                <a:hlinkClick r:id="rId7"/>
              </a:rPr>
              <a:t>https://www.youtube.com/watch?v=CWMATrOatRw</a:t>
            </a:r>
            <a:r>
              <a:rPr lang="en-AU" dirty="0"/>
              <a:t> </a:t>
            </a:r>
          </a:p>
        </p:txBody>
      </p:sp>
      <p:sp>
        <p:nvSpPr>
          <p:cNvPr id="20" name="TextBox 19">
            <a:extLst>
              <a:ext uri="{FF2B5EF4-FFF2-40B4-BE49-F238E27FC236}">
                <a16:creationId xmlns:a16="http://schemas.microsoft.com/office/drawing/2014/main" id="{8281E172-4E5D-4A0D-B884-A7D38766DBB8}"/>
              </a:ext>
            </a:extLst>
          </p:cNvPr>
          <p:cNvSpPr txBox="1"/>
          <p:nvPr/>
        </p:nvSpPr>
        <p:spPr>
          <a:xfrm>
            <a:off x="3885666" y="2477608"/>
            <a:ext cx="1934109" cy="461665"/>
          </a:xfrm>
          <a:prstGeom prst="rect">
            <a:avLst/>
          </a:prstGeom>
          <a:noFill/>
        </p:spPr>
        <p:txBody>
          <a:bodyPr wrap="square" rtlCol="0">
            <a:spAutoFit/>
          </a:bodyPr>
          <a:lstStyle/>
          <a:p>
            <a:r>
              <a:rPr lang="en-US" sz="2400" dirty="0">
                <a:solidFill>
                  <a:srgbClr val="FF0000"/>
                </a:solidFill>
              </a:rPr>
              <a:t>Less stable</a:t>
            </a:r>
            <a:endParaRPr lang="en-AU" sz="2400" dirty="0">
              <a:solidFill>
                <a:srgbClr val="FF0000"/>
              </a:solidFill>
            </a:endParaRPr>
          </a:p>
        </p:txBody>
      </p:sp>
      <p:sp>
        <p:nvSpPr>
          <p:cNvPr id="21" name="TextBox 20">
            <a:extLst>
              <a:ext uri="{FF2B5EF4-FFF2-40B4-BE49-F238E27FC236}">
                <a16:creationId xmlns:a16="http://schemas.microsoft.com/office/drawing/2014/main" id="{875221CA-8E5F-4F6A-BA80-4011EC3E433F}"/>
              </a:ext>
            </a:extLst>
          </p:cNvPr>
          <p:cNvSpPr txBox="1"/>
          <p:nvPr/>
        </p:nvSpPr>
        <p:spPr>
          <a:xfrm>
            <a:off x="6574123" y="2477608"/>
            <a:ext cx="1934109" cy="461665"/>
          </a:xfrm>
          <a:prstGeom prst="rect">
            <a:avLst/>
          </a:prstGeom>
          <a:noFill/>
        </p:spPr>
        <p:txBody>
          <a:bodyPr wrap="square" rtlCol="0">
            <a:spAutoFit/>
          </a:bodyPr>
          <a:lstStyle/>
          <a:p>
            <a:r>
              <a:rPr lang="en-US" sz="2400" dirty="0">
                <a:solidFill>
                  <a:srgbClr val="FF0000"/>
                </a:solidFill>
              </a:rPr>
              <a:t>More stable</a:t>
            </a:r>
            <a:endParaRPr lang="en-AU" sz="2400" dirty="0">
              <a:solidFill>
                <a:srgbClr val="FF0000"/>
              </a:solidFill>
            </a:endParaRPr>
          </a:p>
        </p:txBody>
      </p:sp>
    </p:spTree>
    <p:extLst>
      <p:ext uri="{BB962C8B-B14F-4D97-AF65-F5344CB8AC3E}">
        <p14:creationId xmlns:p14="http://schemas.microsoft.com/office/powerpoint/2010/main" val="10664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Exothermic and Endothermic Systems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15</a:t>
            </a:fld>
            <a:endParaRPr lang="en-AU"/>
          </a:p>
        </p:txBody>
      </p:sp>
      <p:sp>
        <p:nvSpPr>
          <p:cNvPr id="4" name="TextBox 3">
            <a:extLst>
              <a:ext uri="{FF2B5EF4-FFF2-40B4-BE49-F238E27FC236}">
                <a16:creationId xmlns:a16="http://schemas.microsoft.com/office/drawing/2014/main" id="{F5036E3D-41CC-49A9-A779-16C1042CBBBC}"/>
              </a:ext>
            </a:extLst>
          </p:cNvPr>
          <p:cNvSpPr txBox="1"/>
          <p:nvPr/>
        </p:nvSpPr>
        <p:spPr>
          <a:xfrm>
            <a:off x="1776411" y="1027281"/>
            <a:ext cx="6986590" cy="589072"/>
          </a:xfrm>
          <a:prstGeom prst="rect">
            <a:avLst/>
          </a:prstGeom>
          <a:noFill/>
        </p:spPr>
        <p:txBody>
          <a:bodyPr wrap="square" rtlCol="0">
            <a:spAutoFit/>
          </a:bodyPr>
          <a:lstStyle/>
          <a:p>
            <a:pPr>
              <a:lnSpc>
                <a:spcPct val="150000"/>
              </a:lnSpc>
            </a:pPr>
            <a:r>
              <a:rPr lang="en-US" sz="2400" dirty="0"/>
              <a:t>Endothermic reactions</a:t>
            </a:r>
            <a:endParaRPr lang="en-AU" sz="2400" dirty="0"/>
          </a:p>
        </p:txBody>
      </p:sp>
      <p:sp>
        <p:nvSpPr>
          <p:cNvPr id="2" name="TextBox 1">
            <a:extLst>
              <a:ext uri="{FF2B5EF4-FFF2-40B4-BE49-F238E27FC236}">
                <a16:creationId xmlns:a16="http://schemas.microsoft.com/office/drawing/2014/main" id="{3A1379E6-8A34-40B3-BF32-75A4B31CB3A0}"/>
              </a:ext>
            </a:extLst>
          </p:cNvPr>
          <p:cNvSpPr txBox="1"/>
          <p:nvPr/>
        </p:nvSpPr>
        <p:spPr>
          <a:xfrm>
            <a:off x="409575" y="1876425"/>
            <a:ext cx="1122045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 chemical reaction that absorbs energy is called an endothermic reaction</a:t>
            </a:r>
          </a:p>
          <a:p>
            <a:pPr lvl="4">
              <a:lnSpc>
                <a:spcPct val="150000"/>
              </a:lnSpc>
            </a:pPr>
            <a:r>
              <a:rPr lang="en-US" sz="2400" dirty="0">
                <a:solidFill>
                  <a:srgbClr val="7030A0"/>
                </a:solidFill>
              </a:rPr>
              <a:t>Total energy of products &gt; Total energy of reactants</a:t>
            </a:r>
          </a:p>
          <a:p>
            <a:pPr marL="342900" indent="-342900">
              <a:lnSpc>
                <a:spcPct val="150000"/>
              </a:lnSpc>
              <a:buFont typeface="Arial" panose="020B0604020202020204" pitchFamily="34" charset="0"/>
              <a:buChar char="•"/>
            </a:pPr>
            <a:r>
              <a:rPr lang="en-US" sz="2400" dirty="0"/>
              <a:t>Total energy of products is more than the total energy of reactants, so for the reaction to occur it need to gain energy from the surroundings</a:t>
            </a:r>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AU" sz="2400" dirty="0"/>
          </a:p>
        </p:txBody>
      </p:sp>
      <p:sp>
        <p:nvSpPr>
          <p:cNvPr id="6" name="TextBox 5">
            <a:extLst>
              <a:ext uri="{FF2B5EF4-FFF2-40B4-BE49-F238E27FC236}">
                <a16:creationId xmlns:a16="http://schemas.microsoft.com/office/drawing/2014/main" id="{BAFFC88F-1BCE-45D7-9ED8-2D061A2F2F4D}"/>
              </a:ext>
            </a:extLst>
          </p:cNvPr>
          <p:cNvSpPr txBox="1"/>
          <p:nvPr/>
        </p:nvSpPr>
        <p:spPr>
          <a:xfrm>
            <a:off x="3457575" y="4343400"/>
            <a:ext cx="4533900" cy="461665"/>
          </a:xfrm>
          <a:prstGeom prst="rect">
            <a:avLst/>
          </a:prstGeom>
          <a:noFill/>
        </p:spPr>
        <p:txBody>
          <a:bodyPr wrap="square" rtlCol="0">
            <a:spAutoFit/>
          </a:bodyPr>
          <a:lstStyle/>
          <a:p>
            <a:r>
              <a:rPr lang="en-US" sz="2400" dirty="0">
                <a:solidFill>
                  <a:srgbClr val="7030A0"/>
                </a:solidFill>
              </a:rPr>
              <a:t>Reactants + energy  →  products</a:t>
            </a:r>
            <a:endParaRPr lang="en-AU" sz="2400" dirty="0">
              <a:solidFill>
                <a:srgbClr val="7030A0"/>
              </a:solidFill>
            </a:endParaRPr>
          </a:p>
        </p:txBody>
      </p:sp>
      <p:pic>
        <p:nvPicPr>
          <p:cNvPr id="7" name="Picture 6">
            <a:extLst>
              <a:ext uri="{FF2B5EF4-FFF2-40B4-BE49-F238E27FC236}">
                <a16:creationId xmlns:a16="http://schemas.microsoft.com/office/drawing/2014/main" id="{4050C6B8-9B89-4543-98D6-1645F8252818}"/>
              </a:ext>
            </a:extLst>
          </p:cNvPr>
          <p:cNvPicPr>
            <a:picLocks noChangeAspect="1"/>
          </p:cNvPicPr>
          <p:nvPr/>
        </p:nvPicPr>
        <p:blipFill>
          <a:blip r:embed="rId3"/>
          <a:stretch>
            <a:fillRect/>
          </a:stretch>
        </p:blipFill>
        <p:spPr>
          <a:xfrm>
            <a:off x="6715126" y="4985657"/>
            <a:ext cx="2047875" cy="1784287"/>
          </a:xfrm>
          <a:prstGeom prst="rect">
            <a:avLst/>
          </a:prstGeom>
        </p:spPr>
      </p:pic>
      <p:pic>
        <p:nvPicPr>
          <p:cNvPr id="3074" name="Picture 2" descr="Ice Cold - Trap &amp; Hip Hop – Origin Sound">
            <a:extLst>
              <a:ext uri="{FF2B5EF4-FFF2-40B4-BE49-F238E27FC236}">
                <a16:creationId xmlns:a16="http://schemas.microsoft.com/office/drawing/2014/main" id="{E588316B-842C-4E1A-A643-E033D4374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6" y="5006975"/>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piece of paper&#10;&#10;Description automatically generated">
            <a:extLst>
              <a:ext uri="{FF2B5EF4-FFF2-40B4-BE49-F238E27FC236}">
                <a16:creationId xmlns:a16="http://schemas.microsoft.com/office/drawing/2014/main" id="{A1E92043-0301-491C-A974-BD91577C6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7721" y="5006975"/>
            <a:ext cx="1576991" cy="1576991"/>
          </a:xfrm>
          <a:prstGeom prst="rect">
            <a:avLst/>
          </a:prstGeom>
        </p:spPr>
      </p:pic>
    </p:spTree>
    <p:extLst>
      <p:ext uri="{BB962C8B-B14F-4D97-AF65-F5344CB8AC3E}">
        <p14:creationId xmlns:p14="http://schemas.microsoft.com/office/powerpoint/2010/main" val="294319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Exothermic and Endothermic Systems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16</a:t>
            </a:fld>
            <a:endParaRPr lang="en-AU"/>
          </a:p>
        </p:txBody>
      </p:sp>
      <p:sp>
        <p:nvSpPr>
          <p:cNvPr id="11" name="Rectangle 10">
            <a:extLst>
              <a:ext uri="{FF2B5EF4-FFF2-40B4-BE49-F238E27FC236}">
                <a16:creationId xmlns:a16="http://schemas.microsoft.com/office/drawing/2014/main" id="{96BC5551-7776-4DC4-B595-77AFD2CF8F31}"/>
              </a:ext>
            </a:extLst>
          </p:cNvPr>
          <p:cNvSpPr/>
          <p:nvPr/>
        </p:nvSpPr>
        <p:spPr>
          <a:xfrm>
            <a:off x="1652587" y="1098460"/>
            <a:ext cx="4669868" cy="461665"/>
          </a:xfrm>
          <a:prstGeom prst="rect">
            <a:avLst/>
          </a:prstGeom>
        </p:spPr>
        <p:txBody>
          <a:bodyPr wrap="none">
            <a:spAutoFit/>
          </a:bodyPr>
          <a:lstStyle/>
          <a:p>
            <a:r>
              <a:rPr lang="en-US" sz="2400" dirty="0"/>
              <a:t>Examples of endothermic reactions:</a:t>
            </a:r>
          </a:p>
        </p:txBody>
      </p:sp>
      <p:sp>
        <p:nvSpPr>
          <p:cNvPr id="2" name="TextBox 1">
            <a:extLst>
              <a:ext uri="{FF2B5EF4-FFF2-40B4-BE49-F238E27FC236}">
                <a16:creationId xmlns:a16="http://schemas.microsoft.com/office/drawing/2014/main" id="{18F9E091-3A7C-42BD-95C3-AD61EAB10F6D}"/>
              </a:ext>
            </a:extLst>
          </p:cNvPr>
          <p:cNvSpPr txBox="1"/>
          <p:nvPr/>
        </p:nvSpPr>
        <p:spPr>
          <a:xfrm>
            <a:off x="504825" y="1698099"/>
            <a:ext cx="1084897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Barium hydroxide plus ammonium chloride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Decomposition of water by electrolysis</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Photosynthesis</a:t>
            </a:r>
            <a:endParaRPr lang="en-AU" sz="2400" dirty="0"/>
          </a:p>
        </p:txBody>
      </p:sp>
      <p:pic>
        <p:nvPicPr>
          <p:cNvPr id="4" name="Picture 3">
            <a:extLst>
              <a:ext uri="{FF2B5EF4-FFF2-40B4-BE49-F238E27FC236}">
                <a16:creationId xmlns:a16="http://schemas.microsoft.com/office/drawing/2014/main" id="{53076B0E-03AE-447E-A973-D94EC865A36F}"/>
              </a:ext>
            </a:extLst>
          </p:cNvPr>
          <p:cNvPicPr>
            <a:picLocks noChangeAspect="1"/>
          </p:cNvPicPr>
          <p:nvPr/>
        </p:nvPicPr>
        <p:blipFill>
          <a:blip r:embed="rId3"/>
          <a:stretch>
            <a:fillRect/>
          </a:stretch>
        </p:blipFill>
        <p:spPr>
          <a:xfrm>
            <a:off x="2695575" y="2375196"/>
            <a:ext cx="5810250" cy="571500"/>
          </a:xfrm>
          <a:prstGeom prst="rect">
            <a:avLst/>
          </a:prstGeom>
        </p:spPr>
      </p:pic>
      <p:sp>
        <p:nvSpPr>
          <p:cNvPr id="6" name="TextBox 5">
            <a:extLst>
              <a:ext uri="{FF2B5EF4-FFF2-40B4-BE49-F238E27FC236}">
                <a16:creationId xmlns:a16="http://schemas.microsoft.com/office/drawing/2014/main" id="{9A4E92D9-17F1-4177-8D09-B91BA2D9F757}"/>
              </a:ext>
            </a:extLst>
          </p:cNvPr>
          <p:cNvSpPr txBox="1"/>
          <p:nvPr/>
        </p:nvSpPr>
        <p:spPr>
          <a:xfrm>
            <a:off x="1790700" y="2438180"/>
            <a:ext cx="2876550" cy="400110"/>
          </a:xfrm>
          <a:prstGeom prst="rect">
            <a:avLst/>
          </a:prstGeom>
          <a:noFill/>
        </p:spPr>
        <p:txBody>
          <a:bodyPr wrap="square" rtlCol="0">
            <a:spAutoFit/>
          </a:bodyPr>
          <a:lstStyle/>
          <a:p>
            <a:r>
              <a:rPr lang="en-US" sz="2000" dirty="0"/>
              <a:t>Energy +</a:t>
            </a:r>
            <a:endParaRPr lang="en-AU" sz="2000" dirty="0"/>
          </a:p>
        </p:txBody>
      </p:sp>
      <p:sp>
        <p:nvSpPr>
          <p:cNvPr id="22" name="TextBox 21">
            <a:extLst>
              <a:ext uri="{FF2B5EF4-FFF2-40B4-BE49-F238E27FC236}">
                <a16:creationId xmlns:a16="http://schemas.microsoft.com/office/drawing/2014/main" id="{C0B01C3E-AE15-46D8-9F20-01DD608EC2F5}"/>
              </a:ext>
            </a:extLst>
          </p:cNvPr>
          <p:cNvSpPr txBox="1"/>
          <p:nvPr/>
        </p:nvSpPr>
        <p:spPr>
          <a:xfrm>
            <a:off x="6390741" y="2915758"/>
            <a:ext cx="1934109" cy="461665"/>
          </a:xfrm>
          <a:prstGeom prst="rect">
            <a:avLst/>
          </a:prstGeom>
          <a:noFill/>
        </p:spPr>
        <p:txBody>
          <a:bodyPr wrap="square" rtlCol="0">
            <a:spAutoFit/>
          </a:bodyPr>
          <a:lstStyle/>
          <a:p>
            <a:r>
              <a:rPr lang="en-US" sz="2400" dirty="0">
                <a:solidFill>
                  <a:srgbClr val="FF0000"/>
                </a:solidFill>
              </a:rPr>
              <a:t>Less stable</a:t>
            </a:r>
            <a:endParaRPr lang="en-AU" sz="2400" dirty="0">
              <a:solidFill>
                <a:srgbClr val="FF0000"/>
              </a:solidFill>
            </a:endParaRPr>
          </a:p>
        </p:txBody>
      </p:sp>
      <p:sp>
        <p:nvSpPr>
          <p:cNvPr id="23" name="TextBox 22">
            <a:extLst>
              <a:ext uri="{FF2B5EF4-FFF2-40B4-BE49-F238E27FC236}">
                <a16:creationId xmlns:a16="http://schemas.microsoft.com/office/drawing/2014/main" id="{FDDCE9DE-8C89-4887-A62D-59E39F89EBC1}"/>
              </a:ext>
            </a:extLst>
          </p:cNvPr>
          <p:cNvSpPr txBox="1"/>
          <p:nvPr/>
        </p:nvSpPr>
        <p:spPr>
          <a:xfrm>
            <a:off x="3037140" y="2928605"/>
            <a:ext cx="1934109" cy="461665"/>
          </a:xfrm>
          <a:prstGeom prst="rect">
            <a:avLst/>
          </a:prstGeom>
          <a:noFill/>
        </p:spPr>
        <p:txBody>
          <a:bodyPr wrap="square" rtlCol="0">
            <a:spAutoFit/>
          </a:bodyPr>
          <a:lstStyle/>
          <a:p>
            <a:r>
              <a:rPr lang="en-US" sz="2400" dirty="0">
                <a:solidFill>
                  <a:srgbClr val="FF0000"/>
                </a:solidFill>
              </a:rPr>
              <a:t>More stable</a:t>
            </a:r>
            <a:endParaRPr lang="en-AU" sz="2400" dirty="0">
              <a:solidFill>
                <a:srgbClr val="FF0000"/>
              </a:solidFill>
            </a:endParaRPr>
          </a:p>
        </p:txBody>
      </p:sp>
      <p:pic>
        <p:nvPicPr>
          <p:cNvPr id="7" name="Picture 6">
            <a:extLst>
              <a:ext uri="{FF2B5EF4-FFF2-40B4-BE49-F238E27FC236}">
                <a16:creationId xmlns:a16="http://schemas.microsoft.com/office/drawing/2014/main" id="{1C52940B-2A57-4373-99AB-F6C65D362B96}"/>
              </a:ext>
            </a:extLst>
          </p:cNvPr>
          <p:cNvPicPr>
            <a:picLocks noChangeAspect="1"/>
          </p:cNvPicPr>
          <p:nvPr/>
        </p:nvPicPr>
        <p:blipFill>
          <a:blip r:embed="rId4"/>
          <a:stretch>
            <a:fillRect/>
          </a:stretch>
        </p:blipFill>
        <p:spPr>
          <a:xfrm>
            <a:off x="3400425" y="4395787"/>
            <a:ext cx="4648200" cy="485775"/>
          </a:xfrm>
          <a:prstGeom prst="rect">
            <a:avLst/>
          </a:prstGeom>
        </p:spPr>
      </p:pic>
      <p:pic>
        <p:nvPicPr>
          <p:cNvPr id="1026" name="Picture 2" descr="Endothermic vs. exothermic reactions (article) | Khan Academy">
            <a:extLst>
              <a:ext uri="{FF2B5EF4-FFF2-40B4-BE49-F238E27FC236}">
                <a16:creationId xmlns:a16="http://schemas.microsoft.com/office/drawing/2014/main" id="{0193AE2F-7067-4320-B486-7E6E360915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8957"/>
          <a:stretch/>
        </p:blipFill>
        <p:spPr bwMode="auto">
          <a:xfrm>
            <a:off x="3082348" y="5179773"/>
            <a:ext cx="5737802" cy="15901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table, indoor, sitting, pink&#10;&#10;Description automatically generated">
            <a:extLst>
              <a:ext uri="{FF2B5EF4-FFF2-40B4-BE49-F238E27FC236}">
                <a16:creationId xmlns:a16="http://schemas.microsoft.com/office/drawing/2014/main" id="{CE79E156-67B2-4A88-9D61-C179267738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8116" y="2223190"/>
            <a:ext cx="3183492" cy="3215648"/>
          </a:xfrm>
          <a:prstGeom prst="rect">
            <a:avLst/>
          </a:prstGeom>
        </p:spPr>
      </p:pic>
    </p:spTree>
    <p:extLst>
      <p:ext uri="{BB962C8B-B14F-4D97-AF65-F5344CB8AC3E}">
        <p14:creationId xmlns:p14="http://schemas.microsoft.com/office/powerpoint/2010/main" val="55951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9996488" cy="584775"/>
          </a:xfrm>
          <a:prstGeom prst="rect">
            <a:avLst/>
          </a:prstGeom>
          <a:noFill/>
        </p:spPr>
        <p:txBody>
          <a:bodyPr wrap="square" rtlCol="0">
            <a:spAutoFit/>
          </a:bodyPr>
          <a:lstStyle/>
          <a:p>
            <a:r>
              <a:rPr lang="en-US" sz="3200" dirty="0"/>
              <a:t>Exothermic and Endothermic Systems – phase changes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17</a:t>
            </a:fld>
            <a:endParaRPr lang="en-AU"/>
          </a:p>
        </p:txBody>
      </p:sp>
      <p:pic>
        <p:nvPicPr>
          <p:cNvPr id="13" name="Picture 12" descr="A close up of a logo&#10;&#10;Description automatically generated">
            <a:extLst>
              <a:ext uri="{FF2B5EF4-FFF2-40B4-BE49-F238E27FC236}">
                <a16:creationId xmlns:a16="http://schemas.microsoft.com/office/drawing/2014/main" id="{D47AD4AE-26A3-4342-BAD5-794B35EB5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801" y="1700385"/>
            <a:ext cx="6225053" cy="4533900"/>
          </a:xfrm>
          <a:prstGeom prst="rect">
            <a:avLst/>
          </a:prstGeom>
        </p:spPr>
      </p:pic>
      <p:sp>
        <p:nvSpPr>
          <p:cNvPr id="14" name="TextBox 13">
            <a:extLst>
              <a:ext uri="{FF2B5EF4-FFF2-40B4-BE49-F238E27FC236}">
                <a16:creationId xmlns:a16="http://schemas.microsoft.com/office/drawing/2014/main" id="{1DC35DEA-42D9-4AB9-85BB-805F81D3DF2B}"/>
              </a:ext>
            </a:extLst>
          </p:cNvPr>
          <p:cNvSpPr txBox="1"/>
          <p:nvPr/>
        </p:nvSpPr>
        <p:spPr>
          <a:xfrm>
            <a:off x="257175" y="1952625"/>
            <a:ext cx="432435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Phase changes also involve changes in the energy of the system</a:t>
            </a:r>
          </a:p>
          <a:p>
            <a:pPr marL="285750" indent="-285750">
              <a:lnSpc>
                <a:spcPct val="150000"/>
              </a:lnSpc>
              <a:buFont typeface="Arial" panose="020B0604020202020204" pitchFamily="34" charset="0"/>
              <a:buChar char="•"/>
            </a:pPr>
            <a:r>
              <a:rPr lang="en-US" sz="2400" dirty="0"/>
              <a:t>Some processes are exothermic and some endothermic</a:t>
            </a:r>
            <a:endParaRPr lang="en-AU" sz="2400" dirty="0"/>
          </a:p>
        </p:txBody>
      </p:sp>
    </p:spTree>
    <p:extLst>
      <p:ext uri="{BB962C8B-B14F-4D97-AF65-F5344CB8AC3E}">
        <p14:creationId xmlns:p14="http://schemas.microsoft.com/office/powerpoint/2010/main" val="135578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9996488" cy="584775"/>
          </a:xfrm>
          <a:prstGeom prst="rect">
            <a:avLst/>
          </a:prstGeom>
          <a:noFill/>
        </p:spPr>
        <p:txBody>
          <a:bodyPr wrap="square" rtlCol="0">
            <a:spAutoFit/>
          </a:bodyPr>
          <a:lstStyle/>
          <a:p>
            <a:r>
              <a:rPr lang="en-US" sz="3200" dirty="0"/>
              <a:t>Exothermic and Endothermic Systems – phase changes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18</a:t>
            </a:fld>
            <a:endParaRPr lang="en-AU"/>
          </a:p>
        </p:txBody>
      </p:sp>
      <p:sp>
        <p:nvSpPr>
          <p:cNvPr id="2" name="TextBox 1">
            <a:extLst>
              <a:ext uri="{FF2B5EF4-FFF2-40B4-BE49-F238E27FC236}">
                <a16:creationId xmlns:a16="http://schemas.microsoft.com/office/drawing/2014/main" id="{63EF2316-FA62-4DCA-8376-5F89233D2DBF}"/>
              </a:ext>
            </a:extLst>
          </p:cNvPr>
          <p:cNvSpPr txBox="1"/>
          <p:nvPr/>
        </p:nvSpPr>
        <p:spPr>
          <a:xfrm>
            <a:off x="190500" y="1866900"/>
            <a:ext cx="3743325" cy="830997"/>
          </a:xfrm>
          <a:prstGeom prst="rect">
            <a:avLst/>
          </a:prstGeom>
          <a:noFill/>
        </p:spPr>
        <p:txBody>
          <a:bodyPr wrap="square" rtlCol="0">
            <a:spAutoFit/>
          </a:bodyPr>
          <a:lstStyle/>
          <a:p>
            <a:r>
              <a:rPr lang="en-US" sz="2400" dirty="0"/>
              <a:t>Evaporation – liquid to a gas</a:t>
            </a:r>
          </a:p>
          <a:p>
            <a:endParaRPr lang="en-AU" sz="2400" dirty="0"/>
          </a:p>
        </p:txBody>
      </p:sp>
      <p:pic>
        <p:nvPicPr>
          <p:cNvPr id="2050" name="Picture 2" descr="Due To Flooding, The City Of Austin Has Been Told To Boil Their ...">
            <a:extLst>
              <a:ext uri="{FF2B5EF4-FFF2-40B4-BE49-F238E27FC236}">
                <a16:creationId xmlns:a16="http://schemas.microsoft.com/office/drawing/2014/main" id="{1E3DF64A-2355-4A79-A561-91946E8C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436079"/>
            <a:ext cx="2590800"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97A21B-DE02-44CB-9846-50323BD3EBE6}"/>
              </a:ext>
            </a:extLst>
          </p:cNvPr>
          <p:cNvSpPr txBox="1"/>
          <p:nvPr/>
        </p:nvSpPr>
        <p:spPr>
          <a:xfrm>
            <a:off x="1152525" y="4413151"/>
            <a:ext cx="6096000" cy="2308324"/>
          </a:xfrm>
          <a:prstGeom prst="rect">
            <a:avLst/>
          </a:prstGeom>
          <a:noFill/>
        </p:spPr>
        <p:txBody>
          <a:bodyPr wrap="square" rtlCol="0">
            <a:spAutoFit/>
          </a:bodyPr>
          <a:lstStyle/>
          <a:p>
            <a:r>
              <a:rPr lang="en-US" sz="2400" dirty="0"/>
              <a:t>Is this process exothermic or endothermic?</a:t>
            </a:r>
          </a:p>
          <a:p>
            <a:endParaRPr lang="en-US" sz="2400" dirty="0"/>
          </a:p>
          <a:p>
            <a:r>
              <a:rPr lang="en-US" sz="2400" dirty="0"/>
              <a:t>What is the system?</a:t>
            </a:r>
          </a:p>
          <a:p>
            <a:r>
              <a:rPr lang="en-US" sz="2400" dirty="0"/>
              <a:t>What is the surrounds?</a:t>
            </a:r>
          </a:p>
          <a:p>
            <a:endParaRPr lang="en-US" sz="2400" dirty="0"/>
          </a:p>
          <a:p>
            <a:r>
              <a:rPr lang="en-US" sz="2400" dirty="0"/>
              <a:t>Where is the energy coming from?</a:t>
            </a:r>
            <a:endParaRPr lang="en-AU" sz="2400" dirty="0"/>
          </a:p>
        </p:txBody>
      </p:sp>
      <p:sp>
        <p:nvSpPr>
          <p:cNvPr id="12" name="TextBox 11">
            <a:extLst>
              <a:ext uri="{FF2B5EF4-FFF2-40B4-BE49-F238E27FC236}">
                <a16:creationId xmlns:a16="http://schemas.microsoft.com/office/drawing/2014/main" id="{B3759DA4-D5A5-49B3-B560-CCA42EB80530}"/>
              </a:ext>
            </a:extLst>
          </p:cNvPr>
          <p:cNvSpPr txBox="1"/>
          <p:nvPr/>
        </p:nvSpPr>
        <p:spPr>
          <a:xfrm>
            <a:off x="4169568" y="1866900"/>
            <a:ext cx="3743325" cy="830997"/>
          </a:xfrm>
          <a:prstGeom prst="rect">
            <a:avLst/>
          </a:prstGeom>
          <a:noFill/>
        </p:spPr>
        <p:txBody>
          <a:bodyPr wrap="square" rtlCol="0">
            <a:spAutoFit/>
          </a:bodyPr>
          <a:lstStyle/>
          <a:p>
            <a:r>
              <a:rPr lang="en-US" sz="2400" dirty="0"/>
              <a:t>Melting –  solid to a liquid</a:t>
            </a:r>
          </a:p>
          <a:p>
            <a:endParaRPr lang="en-AU" sz="2400" dirty="0"/>
          </a:p>
        </p:txBody>
      </p:sp>
      <p:pic>
        <p:nvPicPr>
          <p:cNvPr id="2052" name="Picture 4" descr="FinTech and the Melting Ice Cube Theory - Collision - Medium">
            <a:extLst>
              <a:ext uri="{FF2B5EF4-FFF2-40B4-BE49-F238E27FC236}">
                <a16:creationId xmlns:a16="http://schemas.microsoft.com/office/drawing/2014/main" id="{55447A0D-2D58-489B-914E-73D59CB0FB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2450365"/>
            <a:ext cx="2762250" cy="17312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6B3C25-DB35-4254-87A5-D1C942159A5E}"/>
              </a:ext>
            </a:extLst>
          </p:cNvPr>
          <p:cNvSpPr txBox="1"/>
          <p:nvPr/>
        </p:nvSpPr>
        <p:spPr>
          <a:xfrm>
            <a:off x="8105775" y="2636610"/>
            <a:ext cx="36195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0070C0"/>
                </a:solidFill>
              </a:rPr>
              <a:t>General </a:t>
            </a:r>
          </a:p>
          <a:p>
            <a:pPr marL="285750" indent="-285750">
              <a:buFont typeface="Arial" panose="020B0604020202020204" pitchFamily="34" charset="0"/>
              <a:buChar char="•"/>
            </a:pPr>
            <a:r>
              <a:rPr lang="en-AU" sz="2400" dirty="0">
                <a:solidFill>
                  <a:srgbClr val="0070C0"/>
                </a:solidFill>
              </a:rPr>
              <a:t>Ordered system, molecules close together – Stable so lower energy</a:t>
            </a:r>
          </a:p>
          <a:p>
            <a:endParaRPr lang="en-AU" sz="2400" dirty="0">
              <a:solidFill>
                <a:srgbClr val="0070C0"/>
              </a:solidFill>
            </a:endParaRPr>
          </a:p>
          <a:p>
            <a:pPr marL="285750" indent="-285750">
              <a:buFont typeface="Arial" panose="020B0604020202020204" pitchFamily="34" charset="0"/>
              <a:buChar char="•"/>
            </a:pPr>
            <a:r>
              <a:rPr lang="en-AU" sz="2400" dirty="0">
                <a:solidFill>
                  <a:srgbClr val="0070C0"/>
                </a:solidFill>
              </a:rPr>
              <a:t>Disordered, molecules spaced out – less stable, higher energy</a:t>
            </a:r>
          </a:p>
        </p:txBody>
      </p:sp>
      <p:cxnSp>
        <p:nvCxnSpPr>
          <p:cNvPr id="11" name="Straight Connector 10">
            <a:extLst>
              <a:ext uri="{FF2B5EF4-FFF2-40B4-BE49-F238E27FC236}">
                <a16:creationId xmlns:a16="http://schemas.microsoft.com/office/drawing/2014/main" id="{D1198652-13A0-4F8B-92AE-BC4842DAFF85}"/>
              </a:ext>
            </a:extLst>
          </p:cNvPr>
          <p:cNvCxnSpPr/>
          <p:nvPr/>
        </p:nvCxnSpPr>
        <p:spPr>
          <a:xfrm>
            <a:off x="3933825" y="1991096"/>
            <a:ext cx="0" cy="219053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8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9996488" cy="584775"/>
          </a:xfrm>
          <a:prstGeom prst="rect">
            <a:avLst/>
          </a:prstGeom>
          <a:noFill/>
        </p:spPr>
        <p:txBody>
          <a:bodyPr wrap="square" rtlCol="0">
            <a:spAutoFit/>
          </a:bodyPr>
          <a:lstStyle/>
          <a:p>
            <a:r>
              <a:rPr lang="en-US" sz="3200" dirty="0"/>
              <a:t>Exothermic and Endothermic Systems – phase changes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19</a:t>
            </a:fld>
            <a:endParaRPr lang="en-AU"/>
          </a:p>
        </p:txBody>
      </p:sp>
      <p:sp>
        <p:nvSpPr>
          <p:cNvPr id="2" name="TextBox 1">
            <a:extLst>
              <a:ext uri="{FF2B5EF4-FFF2-40B4-BE49-F238E27FC236}">
                <a16:creationId xmlns:a16="http://schemas.microsoft.com/office/drawing/2014/main" id="{63EF2316-FA62-4DCA-8376-5F89233D2DBF}"/>
              </a:ext>
            </a:extLst>
          </p:cNvPr>
          <p:cNvSpPr txBox="1"/>
          <p:nvPr/>
        </p:nvSpPr>
        <p:spPr>
          <a:xfrm>
            <a:off x="190500" y="1866900"/>
            <a:ext cx="3743325" cy="830997"/>
          </a:xfrm>
          <a:prstGeom prst="rect">
            <a:avLst/>
          </a:prstGeom>
          <a:noFill/>
        </p:spPr>
        <p:txBody>
          <a:bodyPr wrap="square" rtlCol="0">
            <a:spAutoFit/>
          </a:bodyPr>
          <a:lstStyle/>
          <a:p>
            <a:r>
              <a:rPr lang="en-US" sz="2400" dirty="0"/>
              <a:t>Freezing – liquid to solid</a:t>
            </a:r>
          </a:p>
          <a:p>
            <a:endParaRPr lang="en-AU" sz="2400" dirty="0"/>
          </a:p>
        </p:txBody>
      </p:sp>
      <p:sp>
        <p:nvSpPr>
          <p:cNvPr id="4" name="TextBox 3">
            <a:extLst>
              <a:ext uri="{FF2B5EF4-FFF2-40B4-BE49-F238E27FC236}">
                <a16:creationId xmlns:a16="http://schemas.microsoft.com/office/drawing/2014/main" id="{F097A21B-DE02-44CB-9846-50323BD3EBE6}"/>
              </a:ext>
            </a:extLst>
          </p:cNvPr>
          <p:cNvSpPr txBox="1"/>
          <p:nvPr/>
        </p:nvSpPr>
        <p:spPr>
          <a:xfrm>
            <a:off x="1152525" y="4413151"/>
            <a:ext cx="6096000" cy="2308324"/>
          </a:xfrm>
          <a:prstGeom prst="rect">
            <a:avLst/>
          </a:prstGeom>
          <a:noFill/>
        </p:spPr>
        <p:txBody>
          <a:bodyPr wrap="square" rtlCol="0">
            <a:spAutoFit/>
          </a:bodyPr>
          <a:lstStyle/>
          <a:p>
            <a:r>
              <a:rPr lang="en-US" sz="2400" dirty="0"/>
              <a:t>Is this process exothermic or endothermic?</a:t>
            </a:r>
          </a:p>
          <a:p>
            <a:endParaRPr lang="en-US" sz="2400" dirty="0"/>
          </a:p>
          <a:p>
            <a:r>
              <a:rPr lang="en-US" sz="2400" dirty="0"/>
              <a:t>What is the system?</a:t>
            </a:r>
          </a:p>
          <a:p>
            <a:r>
              <a:rPr lang="en-US" sz="2400" dirty="0"/>
              <a:t>What is the surrounds?</a:t>
            </a:r>
          </a:p>
          <a:p>
            <a:endParaRPr lang="en-US" sz="2400" dirty="0"/>
          </a:p>
          <a:p>
            <a:r>
              <a:rPr lang="en-US" sz="2400" dirty="0"/>
              <a:t>Where is the energy coming from?</a:t>
            </a:r>
            <a:endParaRPr lang="en-AU" sz="2400" dirty="0"/>
          </a:p>
        </p:txBody>
      </p:sp>
      <p:sp>
        <p:nvSpPr>
          <p:cNvPr id="12" name="TextBox 11">
            <a:extLst>
              <a:ext uri="{FF2B5EF4-FFF2-40B4-BE49-F238E27FC236}">
                <a16:creationId xmlns:a16="http://schemas.microsoft.com/office/drawing/2014/main" id="{B3759DA4-D5A5-49B3-B560-CCA42EB80530}"/>
              </a:ext>
            </a:extLst>
          </p:cNvPr>
          <p:cNvSpPr txBox="1"/>
          <p:nvPr/>
        </p:nvSpPr>
        <p:spPr>
          <a:xfrm>
            <a:off x="4169568" y="1866900"/>
            <a:ext cx="3743325" cy="830997"/>
          </a:xfrm>
          <a:prstGeom prst="rect">
            <a:avLst/>
          </a:prstGeom>
          <a:noFill/>
        </p:spPr>
        <p:txBody>
          <a:bodyPr wrap="square" rtlCol="0">
            <a:spAutoFit/>
          </a:bodyPr>
          <a:lstStyle/>
          <a:p>
            <a:r>
              <a:rPr lang="en-US" sz="2400" dirty="0"/>
              <a:t>Condensing – gas to liquid</a:t>
            </a:r>
          </a:p>
          <a:p>
            <a:endParaRPr lang="en-AU" sz="2400" dirty="0"/>
          </a:p>
        </p:txBody>
      </p:sp>
      <p:cxnSp>
        <p:nvCxnSpPr>
          <p:cNvPr id="11" name="Straight Connector 10">
            <a:extLst>
              <a:ext uri="{FF2B5EF4-FFF2-40B4-BE49-F238E27FC236}">
                <a16:creationId xmlns:a16="http://schemas.microsoft.com/office/drawing/2014/main" id="{D1198652-13A0-4F8B-92AE-BC4842DAFF85}"/>
              </a:ext>
            </a:extLst>
          </p:cNvPr>
          <p:cNvCxnSpPr/>
          <p:nvPr/>
        </p:nvCxnSpPr>
        <p:spPr>
          <a:xfrm>
            <a:off x="3933825" y="1991096"/>
            <a:ext cx="0" cy="2190538"/>
          </a:xfrm>
          <a:prstGeom prst="line">
            <a:avLst/>
          </a:prstGeom>
        </p:spPr>
        <p:style>
          <a:lnRef idx="3">
            <a:schemeClr val="accent1"/>
          </a:lnRef>
          <a:fillRef idx="0">
            <a:schemeClr val="accent1"/>
          </a:fillRef>
          <a:effectRef idx="2">
            <a:schemeClr val="accent1"/>
          </a:effectRef>
          <a:fontRef idx="minor">
            <a:schemeClr val="tx1"/>
          </a:fontRef>
        </p:style>
      </p:cxnSp>
      <p:pic>
        <p:nvPicPr>
          <p:cNvPr id="3074" name="Picture 2" descr="the water cycleBy:">
            <a:extLst>
              <a:ext uri="{FF2B5EF4-FFF2-40B4-BE49-F238E27FC236}">
                <a16:creationId xmlns:a16="http://schemas.microsoft.com/office/drawing/2014/main" id="{71BA8B6C-0443-4807-B8E9-69C1EC82F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62" y="2411432"/>
            <a:ext cx="25050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ad Shows Water In Bottle Instantly Freezing - YouTube">
            <a:extLst>
              <a:ext uri="{FF2B5EF4-FFF2-40B4-BE49-F238E27FC236}">
                <a16:creationId xmlns:a16="http://schemas.microsoft.com/office/drawing/2014/main" id="{B63BB5AA-73B6-450D-AE2B-C53400E38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05063"/>
            <a:ext cx="2857500" cy="16097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A826023-13AA-4BF7-8886-179CA8926B6B}"/>
              </a:ext>
            </a:extLst>
          </p:cNvPr>
          <p:cNvSpPr txBox="1"/>
          <p:nvPr/>
        </p:nvSpPr>
        <p:spPr>
          <a:xfrm>
            <a:off x="8148635" y="2602438"/>
            <a:ext cx="36195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0070C0"/>
                </a:solidFill>
              </a:rPr>
              <a:t>General </a:t>
            </a:r>
          </a:p>
          <a:p>
            <a:pPr marL="285750" indent="-285750">
              <a:buFont typeface="Arial" panose="020B0604020202020204" pitchFamily="34" charset="0"/>
              <a:buChar char="•"/>
            </a:pPr>
            <a:r>
              <a:rPr lang="en-AU" sz="2400" dirty="0">
                <a:solidFill>
                  <a:srgbClr val="0070C0"/>
                </a:solidFill>
              </a:rPr>
              <a:t>Ordered system, molecules close together – Stable so lower energy</a:t>
            </a:r>
          </a:p>
          <a:p>
            <a:endParaRPr lang="en-AU" sz="2400" dirty="0">
              <a:solidFill>
                <a:srgbClr val="0070C0"/>
              </a:solidFill>
            </a:endParaRPr>
          </a:p>
          <a:p>
            <a:pPr marL="285750" indent="-285750">
              <a:buFont typeface="Arial" panose="020B0604020202020204" pitchFamily="34" charset="0"/>
              <a:buChar char="•"/>
            </a:pPr>
            <a:r>
              <a:rPr lang="en-AU" sz="2400" dirty="0">
                <a:solidFill>
                  <a:srgbClr val="0070C0"/>
                </a:solidFill>
              </a:rPr>
              <a:t>Disordered, molecules spaced out – less stable, higher energy</a:t>
            </a:r>
          </a:p>
        </p:txBody>
      </p:sp>
    </p:spTree>
    <p:extLst>
      <p:ext uri="{BB962C8B-B14F-4D97-AF65-F5344CB8AC3E}">
        <p14:creationId xmlns:p14="http://schemas.microsoft.com/office/powerpoint/2010/main" val="326626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C66CF2-B65C-49C9-BC27-14BEAB732D88}"/>
              </a:ext>
            </a:extLst>
          </p:cNvPr>
          <p:cNvPicPr>
            <a:picLocks noChangeAspect="1"/>
          </p:cNvPicPr>
          <p:nvPr/>
        </p:nvPicPr>
        <p:blipFill>
          <a:blip r:embed="rId2"/>
          <a:stretch>
            <a:fillRect/>
          </a:stretch>
        </p:blipFill>
        <p:spPr>
          <a:xfrm>
            <a:off x="1104183" y="4260850"/>
            <a:ext cx="4487708" cy="2095500"/>
          </a:xfrm>
          <a:prstGeom prst="rect">
            <a:avLst/>
          </a:prstGeom>
        </p:spPr>
      </p:pic>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Outline</a:t>
            </a:r>
            <a:endParaRPr lang="en-AU" sz="3200" dirty="0"/>
          </a:p>
        </p:txBody>
      </p:sp>
      <p:sp>
        <p:nvSpPr>
          <p:cNvPr id="6" name="TextBox 5">
            <a:extLst>
              <a:ext uri="{FF2B5EF4-FFF2-40B4-BE49-F238E27FC236}">
                <a16:creationId xmlns:a16="http://schemas.microsoft.com/office/drawing/2014/main" id="{46FF63C9-50CE-4193-A436-C8A3CDC8E637}"/>
              </a:ext>
            </a:extLst>
          </p:cNvPr>
          <p:cNvSpPr txBox="1"/>
          <p:nvPr/>
        </p:nvSpPr>
        <p:spPr>
          <a:xfrm>
            <a:off x="766762" y="1767616"/>
            <a:ext cx="5162550" cy="2805063"/>
          </a:xfrm>
          <a:prstGeom prst="rect">
            <a:avLst/>
          </a:prstGeom>
          <a:noFill/>
        </p:spPr>
        <p:txBody>
          <a:bodyPr wrap="square" rtlCol="0">
            <a:spAutoFit/>
          </a:bodyPr>
          <a:lstStyle/>
          <a:p>
            <a:pPr>
              <a:lnSpc>
                <a:spcPct val="150000"/>
              </a:lnSpc>
            </a:pPr>
            <a:r>
              <a:rPr lang="en-US" sz="2400" dirty="0"/>
              <a:t>Part 1:</a:t>
            </a:r>
          </a:p>
          <a:p>
            <a:pPr marL="285750" indent="-285750">
              <a:lnSpc>
                <a:spcPct val="150000"/>
              </a:lnSpc>
              <a:buFont typeface="Arial" panose="020B0604020202020204" pitchFamily="34" charset="0"/>
              <a:buChar char="•"/>
            </a:pPr>
            <a:r>
              <a:rPr lang="en-US" sz="2400" dirty="0"/>
              <a:t>Chemical energy</a:t>
            </a:r>
          </a:p>
          <a:p>
            <a:pPr marL="285750" indent="-285750">
              <a:lnSpc>
                <a:spcPct val="150000"/>
              </a:lnSpc>
              <a:buFont typeface="Arial" panose="020B0604020202020204" pitchFamily="34" charset="0"/>
              <a:buChar char="•"/>
            </a:pPr>
            <a:r>
              <a:rPr lang="en-US" sz="2400" dirty="0"/>
              <a:t>Energy conservation</a:t>
            </a:r>
            <a:endParaRPr lang="en-AU" sz="2400" dirty="0"/>
          </a:p>
          <a:p>
            <a:pPr marL="285750" indent="-285750">
              <a:lnSpc>
                <a:spcPct val="150000"/>
              </a:lnSpc>
              <a:buFont typeface="Arial" panose="020B0604020202020204" pitchFamily="34" charset="0"/>
              <a:buChar char="•"/>
            </a:pPr>
            <a:r>
              <a:rPr lang="en-AU" sz="2400" dirty="0"/>
              <a:t>Exothermic and Endothermic Systems</a:t>
            </a:r>
          </a:p>
          <a:p>
            <a:pPr marL="285750" indent="-285750">
              <a:lnSpc>
                <a:spcPct val="150000"/>
              </a:lnSpc>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179EAA48-6766-4C26-BFA2-B76F84BFBC3D}"/>
              </a:ext>
            </a:extLst>
          </p:cNvPr>
          <p:cNvSpPr txBox="1"/>
          <p:nvPr/>
        </p:nvSpPr>
        <p:spPr>
          <a:xfrm>
            <a:off x="6534149" y="1767616"/>
            <a:ext cx="5162550" cy="1697068"/>
          </a:xfrm>
          <a:prstGeom prst="rect">
            <a:avLst/>
          </a:prstGeom>
          <a:noFill/>
        </p:spPr>
        <p:txBody>
          <a:bodyPr wrap="square" rtlCol="0">
            <a:spAutoFit/>
          </a:bodyPr>
          <a:lstStyle/>
          <a:p>
            <a:pPr>
              <a:lnSpc>
                <a:spcPct val="150000"/>
              </a:lnSpc>
            </a:pPr>
            <a:r>
              <a:rPr lang="en-US" sz="2400" dirty="0"/>
              <a:t>Part 2:</a:t>
            </a:r>
          </a:p>
          <a:p>
            <a:pPr marL="285750" indent="-285750">
              <a:lnSpc>
                <a:spcPct val="150000"/>
              </a:lnSpc>
              <a:buFont typeface="Arial" panose="020B0604020202020204" pitchFamily="34" charset="0"/>
              <a:buChar char="•"/>
            </a:pPr>
            <a:r>
              <a:rPr lang="en-US" sz="2400" dirty="0"/>
              <a:t>Enthalpy</a:t>
            </a:r>
          </a:p>
          <a:p>
            <a:pPr marL="285750" indent="-285750">
              <a:lnSpc>
                <a:spcPct val="150000"/>
              </a:lnSpc>
              <a:buFont typeface="Arial" panose="020B0604020202020204" pitchFamily="34" charset="0"/>
              <a:buChar char="•"/>
            </a:pPr>
            <a:r>
              <a:rPr lang="en-US" sz="2400" dirty="0"/>
              <a:t>Energy profile diagrams</a:t>
            </a:r>
            <a:endParaRPr lang="en-AU" sz="24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3"/>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2</a:t>
            </a:fld>
            <a:endParaRPr lang="en-AU"/>
          </a:p>
        </p:txBody>
      </p:sp>
      <p:pic>
        <p:nvPicPr>
          <p:cNvPr id="12" name="Picture 11">
            <a:extLst>
              <a:ext uri="{FF2B5EF4-FFF2-40B4-BE49-F238E27FC236}">
                <a16:creationId xmlns:a16="http://schemas.microsoft.com/office/drawing/2014/main" id="{477B5B7F-1A28-4CCA-B4B2-C6F448EE6D0C}"/>
              </a:ext>
            </a:extLst>
          </p:cNvPr>
          <p:cNvPicPr>
            <a:picLocks noChangeAspect="1"/>
          </p:cNvPicPr>
          <p:nvPr/>
        </p:nvPicPr>
        <p:blipFill>
          <a:blip r:embed="rId4"/>
          <a:stretch>
            <a:fillRect/>
          </a:stretch>
        </p:blipFill>
        <p:spPr>
          <a:xfrm>
            <a:off x="6799831" y="4260850"/>
            <a:ext cx="3983485" cy="2084691"/>
          </a:xfrm>
          <a:prstGeom prst="rect">
            <a:avLst/>
          </a:prstGeom>
        </p:spPr>
      </p:pic>
    </p:spTree>
    <p:extLst>
      <p:ext uri="{BB962C8B-B14F-4D97-AF65-F5344CB8AC3E}">
        <p14:creationId xmlns:p14="http://schemas.microsoft.com/office/powerpoint/2010/main" val="204104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Questions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20</a:t>
            </a:fld>
            <a:endParaRPr lang="en-AU"/>
          </a:p>
        </p:txBody>
      </p:sp>
      <p:sp>
        <p:nvSpPr>
          <p:cNvPr id="6" name="TextBox 5">
            <a:extLst>
              <a:ext uri="{FF2B5EF4-FFF2-40B4-BE49-F238E27FC236}">
                <a16:creationId xmlns:a16="http://schemas.microsoft.com/office/drawing/2014/main" id="{6D5B2333-0555-4EE4-939F-F152C1305F69}"/>
              </a:ext>
            </a:extLst>
          </p:cNvPr>
          <p:cNvSpPr txBox="1"/>
          <p:nvPr/>
        </p:nvSpPr>
        <p:spPr>
          <a:xfrm>
            <a:off x="466725" y="1905000"/>
            <a:ext cx="5086350" cy="3970318"/>
          </a:xfrm>
          <a:prstGeom prst="rect">
            <a:avLst/>
          </a:prstGeom>
          <a:noFill/>
        </p:spPr>
        <p:txBody>
          <a:bodyPr wrap="square" rtlCol="0">
            <a:spAutoFit/>
          </a:bodyPr>
          <a:lstStyle/>
          <a:p>
            <a:r>
              <a:rPr lang="en-US" dirty="0"/>
              <a:t>1) Which of the following statements about combustion reactions is correct?</a:t>
            </a:r>
          </a:p>
          <a:p>
            <a:pPr marL="800100" lvl="1" indent="-342900">
              <a:buFont typeface="+mj-lt"/>
              <a:buAutoNum type="alphaUcPeriod"/>
            </a:pPr>
            <a:r>
              <a:rPr lang="en-US" dirty="0"/>
              <a:t>Combustion reactions are usually exothermic, meaning energy is absorbed during the reaction</a:t>
            </a:r>
          </a:p>
          <a:p>
            <a:pPr marL="800100" lvl="1" indent="-342900">
              <a:buFont typeface="+mj-lt"/>
              <a:buAutoNum type="alphaUcPeriod"/>
            </a:pPr>
            <a:r>
              <a:rPr lang="en-US" dirty="0"/>
              <a:t>Combustion reactions are always exothermic, meaning energy is absorbed during the reaction</a:t>
            </a:r>
          </a:p>
          <a:p>
            <a:pPr marL="800100" lvl="1" indent="-342900">
              <a:buFont typeface="+mj-lt"/>
              <a:buAutoNum type="alphaUcPeriod"/>
            </a:pPr>
            <a:r>
              <a:rPr lang="en-US" dirty="0"/>
              <a:t>Combustion reactions are usually endothermic, meaning energy is absorbed by the system</a:t>
            </a:r>
          </a:p>
          <a:p>
            <a:pPr marL="800100" lvl="1" indent="-342900">
              <a:buFont typeface="+mj-lt"/>
              <a:buAutoNum type="alphaUcPeriod"/>
            </a:pPr>
            <a:r>
              <a:rPr lang="en-US" dirty="0"/>
              <a:t>Combustion reactions are always exothermic, meaning energy is released during the reaction.</a:t>
            </a:r>
            <a:endParaRPr lang="en-AU" dirty="0"/>
          </a:p>
        </p:txBody>
      </p:sp>
      <p:sp>
        <p:nvSpPr>
          <p:cNvPr id="7" name="TextBox 6">
            <a:extLst>
              <a:ext uri="{FF2B5EF4-FFF2-40B4-BE49-F238E27FC236}">
                <a16:creationId xmlns:a16="http://schemas.microsoft.com/office/drawing/2014/main" id="{EB0BF58C-BABD-4E82-9566-EF7E98C506E4}"/>
              </a:ext>
            </a:extLst>
          </p:cNvPr>
          <p:cNvSpPr txBox="1"/>
          <p:nvPr/>
        </p:nvSpPr>
        <p:spPr>
          <a:xfrm>
            <a:off x="6096000" y="1981394"/>
            <a:ext cx="5831371" cy="3416320"/>
          </a:xfrm>
          <a:prstGeom prst="rect">
            <a:avLst/>
          </a:prstGeom>
          <a:noFill/>
        </p:spPr>
        <p:txBody>
          <a:bodyPr wrap="square" rtlCol="0">
            <a:spAutoFit/>
          </a:bodyPr>
          <a:lstStyle/>
          <a:p>
            <a:r>
              <a:rPr lang="en-US" dirty="0"/>
              <a:t>2) Convert the following energy values to kJ</a:t>
            </a:r>
          </a:p>
          <a:p>
            <a:pPr marL="800100" lvl="1" indent="-342900">
              <a:buFont typeface="+mj-lt"/>
              <a:buAutoNum type="alphaUcPeriod"/>
            </a:pPr>
            <a:r>
              <a:rPr lang="en-US" dirty="0"/>
              <a:t>0.180 MJ</a:t>
            </a:r>
          </a:p>
          <a:p>
            <a:pPr marL="800100" lvl="1" indent="-342900">
              <a:buFont typeface="+mj-lt"/>
              <a:buAutoNum type="alphaUcPeriod"/>
            </a:pPr>
            <a:r>
              <a:rPr lang="en-US" dirty="0"/>
              <a:t>1.5 x 10</a:t>
            </a:r>
            <a:r>
              <a:rPr lang="en-US" baseline="30000" dirty="0"/>
              <a:t>6</a:t>
            </a:r>
            <a:r>
              <a:rPr lang="en-US" dirty="0"/>
              <a:t> J</a:t>
            </a:r>
          </a:p>
          <a:p>
            <a:pPr marL="800100" lvl="1" indent="-342900">
              <a:buFont typeface="+mj-lt"/>
              <a:buAutoNum type="alphaUcPeriod"/>
            </a:pPr>
            <a:r>
              <a:rPr lang="en-US" dirty="0"/>
              <a:t>10.0 J</a:t>
            </a:r>
          </a:p>
          <a:p>
            <a:pPr marL="800100" lvl="1" indent="-342900">
              <a:buFont typeface="+mj-lt"/>
              <a:buAutoNum type="alphaUcPeriod"/>
            </a:pPr>
            <a:r>
              <a:rPr lang="en-US" dirty="0"/>
              <a:t>2.0 x 10</a:t>
            </a:r>
            <a:r>
              <a:rPr lang="en-US" baseline="30000" dirty="0"/>
              <a:t>-3</a:t>
            </a:r>
            <a:r>
              <a:rPr lang="en-US" dirty="0"/>
              <a:t> J</a:t>
            </a:r>
            <a:endParaRPr lang="en-AU" dirty="0"/>
          </a:p>
          <a:p>
            <a:pPr marL="800100" lvl="1" indent="-342900">
              <a:buFont typeface="+mj-lt"/>
              <a:buAutoNum type="alphaUcPeriod"/>
            </a:pPr>
            <a:endParaRPr lang="en-AU" dirty="0"/>
          </a:p>
          <a:p>
            <a:r>
              <a:rPr lang="en-AU" dirty="0"/>
              <a:t>3) Explain the difference between the terms ‘system’ and ‘surroundings’ in relation to a chemical reaction.</a:t>
            </a:r>
          </a:p>
          <a:p>
            <a:endParaRPr lang="en-AU" dirty="0"/>
          </a:p>
          <a:p>
            <a:r>
              <a:rPr lang="en-AU" dirty="0"/>
              <a:t>4) Explain the term ‘endothermic’ in relation to the total amount of chemical potential energy of the reactants and products</a:t>
            </a:r>
            <a:endParaRPr lang="en-US" dirty="0"/>
          </a:p>
        </p:txBody>
      </p:sp>
      <p:cxnSp>
        <p:nvCxnSpPr>
          <p:cNvPr id="12" name="Straight Connector 11">
            <a:extLst>
              <a:ext uri="{FF2B5EF4-FFF2-40B4-BE49-F238E27FC236}">
                <a16:creationId xmlns:a16="http://schemas.microsoft.com/office/drawing/2014/main" id="{50F60A33-FF96-48B2-9170-EC81B2D76530}"/>
              </a:ext>
            </a:extLst>
          </p:cNvPr>
          <p:cNvCxnSpPr/>
          <p:nvPr/>
        </p:nvCxnSpPr>
        <p:spPr>
          <a:xfrm>
            <a:off x="5695121" y="1490867"/>
            <a:ext cx="69574" cy="486023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6329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Answers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21</a:t>
            </a:fld>
            <a:endParaRPr lang="en-AU"/>
          </a:p>
        </p:txBody>
      </p:sp>
      <p:sp>
        <p:nvSpPr>
          <p:cNvPr id="2" name="TextBox 1">
            <a:extLst>
              <a:ext uri="{FF2B5EF4-FFF2-40B4-BE49-F238E27FC236}">
                <a16:creationId xmlns:a16="http://schemas.microsoft.com/office/drawing/2014/main" id="{60D9259C-C869-46CC-83A2-0175509D3293}"/>
              </a:ext>
            </a:extLst>
          </p:cNvPr>
          <p:cNvSpPr txBox="1"/>
          <p:nvPr/>
        </p:nvSpPr>
        <p:spPr>
          <a:xfrm>
            <a:off x="715617" y="1858617"/>
            <a:ext cx="10638183" cy="3373359"/>
          </a:xfrm>
          <a:prstGeom prst="rect">
            <a:avLst/>
          </a:prstGeom>
          <a:noFill/>
        </p:spPr>
        <p:txBody>
          <a:bodyPr wrap="square" rtlCol="0">
            <a:spAutoFit/>
          </a:bodyPr>
          <a:lstStyle/>
          <a:p>
            <a:pPr marL="342900" indent="-342900">
              <a:lnSpc>
                <a:spcPct val="150000"/>
              </a:lnSpc>
              <a:buFont typeface="+mj-lt"/>
              <a:buAutoNum type="arabicPeriod"/>
            </a:pPr>
            <a:r>
              <a:rPr lang="en-US" dirty="0"/>
              <a:t>D</a:t>
            </a:r>
          </a:p>
          <a:p>
            <a:pPr marL="342900" indent="-342900">
              <a:lnSpc>
                <a:spcPct val="150000"/>
              </a:lnSpc>
              <a:buFont typeface="+mj-lt"/>
              <a:buAutoNum type="arabicPeriod"/>
            </a:pPr>
            <a:r>
              <a:rPr lang="en-US" dirty="0"/>
              <a:t>A) 180 kJ    B) 1.5 x 10</a:t>
            </a:r>
            <a:r>
              <a:rPr lang="en-US" baseline="30000" dirty="0"/>
              <a:t>3</a:t>
            </a:r>
            <a:r>
              <a:rPr lang="en-US" dirty="0"/>
              <a:t> kJ   C) 0.0100 kJ or 1.00 x 10</a:t>
            </a:r>
            <a:r>
              <a:rPr lang="en-US" baseline="30000" dirty="0"/>
              <a:t>-2</a:t>
            </a:r>
            <a:r>
              <a:rPr lang="en-US" dirty="0"/>
              <a:t> kJ  D) 2.0 x 10</a:t>
            </a:r>
            <a:r>
              <a:rPr lang="en-US" baseline="30000" dirty="0"/>
              <a:t>-6</a:t>
            </a:r>
            <a:r>
              <a:rPr lang="en-US" dirty="0"/>
              <a:t> kJ</a:t>
            </a:r>
          </a:p>
          <a:p>
            <a:pPr marL="342900" indent="-342900">
              <a:lnSpc>
                <a:spcPct val="150000"/>
              </a:lnSpc>
              <a:buFont typeface="+mj-lt"/>
              <a:buAutoNum type="arabicPeriod"/>
            </a:pPr>
            <a:r>
              <a:rPr lang="en-US" dirty="0"/>
              <a:t>In chemistry, the system is usually the chemical reaction, whereas the surroundings refer to everything else, for example, the beaker or test-tube in which the reaction takes place</a:t>
            </a:r>
          </a:p>
          <a:p>
            <a:pPr marL="342900" indent="-342900">
              <a:lnSpc>
                <a:spcPct val="150000"/>
              </a:lnSpc>
              <a:buFont typeface="+mj-lt"/>
              <a:buAutoNum type="arabicPeriod"/>
            </a:pPr>
            <a:r>
              <a:rPr lang="en-US" dirty="0"/>
              <a:t>In any reaction, the total amount of chemical energy of the reactants is made up of the bonds between atoms within the reactants. If the total amount of chemical energy within the reactants is less than the total amount of chemical energy within the products, energy must be supplied to the system, and the reaction is said to be endothermic.</a:t>
            </a:r>
            <a:endParaRPr lang="en-AU" dirty="0"/>
          </a:p>
        </p:txBody>
      </p:sp>
    </p:spTree>
    <p:extLst>
      <p:ext uri="{BB962C8B-B14F-4D97-AF65-F5344CB8AC3E}">
        <p14:creationId xmlns:p14="http://schemas.microsoft.com/office/powerpoint/2010/main" val="310553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Outline: Part 1</a:t>
            </a:r>
            <a:endParaRPr lang="en-AU" sz="3200" dirty="0"/>
          </a:p>
        </p:txBody>
      </p:sp>
      <p:sp>
        <p:nvSpPr>
          <p:cNvPr id="6" name="TextBox 5">
            <a:extLst>
              <a:ext uri="{FF2B5EF4-FFF2-40B4-BE49-F238E27FC236}">
                <a16:creationId xmlns:a16="http://schemas.microsoft.com/office/drawing/2014/main" id="{46FF63C9-50CE-4193-A436-C8A3CDC8E637}"/>
              </a:ext>
            </a:extLst>
          </p:cNvPr>
          <p:cNvSpPr txBox="1"/>
          <p:nvPr/>
        </p:nvSpPr>
        <p:spPr>
          <a:xfrm>
            <a:off x="766762" y="1907603"/>
            <a:ext cx="10215563"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Chemical and physical changes involve energy changes</a:t>
            </a:r>
          </a:p>
          <a:p>
            <a:pPr marL="285750" indent="-285750">
              <a:lnSpc>
                <a:spcPct val="150000"/>
              </a:lnSpc>
              <a:buFont typeface="Arial" panose="020B0604020202020204" pitchFamily="34" charset="0"/>
              <a:buChar char="•"/>
            </a:pPr>
            <a:r>
              <a:rPr lang="en-US" sz="2400" dirty="0"/>
              <a:t>In chemical reactions as the reactants rearrange, the chemical energy of the reactants also changes</a:t>
            </a:r>
          </a:p>
          <a:p>
            <a:pPr marL="285750" indent="-285750">
              <a:lnSpc>
                <a:spcPct val="150000"/>
              </a:lnSpc>
              <a:buFont typeface="Arial" panose="020B0604020202020204" pitchFamily="34" charset="0"/>
              <a:buChar char="•"/>
            </a:pPr>
            <a:r>
              <a:rPr lang="en-US" sz="2400" dirty="0"/>
              <a:t>We are going to learn how to classify chemical reactions based on their energy changes.</a:t>
            </a:r>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3</a:t>
            </a:fld>
            <a:endParaRPr lang="en-AU"/>
          </a:p>
        </p:txBody>
      </p:sp>
      <p:sp>
        <p:nvSpPr>
          <p:cNvPr id="4" name="TextBox 3">
            <a:extLst>
              <a:ext uri="{FF2B5EF4-FFF2-40B4-BE49-F238E27FC236}">
                <a16:creationId xmlns:a16="http://schemas.microsoft.com/office/drawing/2014/main" id="{75960113-5E2A-42B6-B89A-ABA289CCE685}"/>
              </a:ext>
            </a:extLst>
          </p:cNvPr>
          <p:cNvSpPr txBox="1"/>
          <p:nvPr/>
        </p:nvSpPr>
        <p:spPr>
          <a:xfrm>
            <a:off x="4199890" y="5136999"/>
            <a:ext cx="4657725" cy="523220"/>
          </a:xfrm>
          <a:prstGeom prst="rect">
            <a:avLst/>
          </a:prstGeom>
          <a:noFill/>
        </p:spPr>
        <p:txBody>
          <a:bodyPr wrap="square" rtlCol="0">
            <a:spAutoFit/>
          </a:bodyPr>
          <a:lstStyle/>
          <a:p>
            <a:r>
              <a:rPr lang="en-US" sz="2800" dirty="0">
                <a:solidFill>
                  <a:srgbClr val="7030A0"/>
                </a:solidFill>
              </a:rPr>
              <a:t>Pearson chapter 10.1</a:t>
            </a:r>
            <a:endParaRPr lang="en-AU" sz="2800" dirty="0">
              <a:solidFill>
                <a:srgbClr val="7030A0"/>
              </a:solidFill>
            </a:endParaRPr>
          </a:p>
        </p:txBody>
      </p:sp>
    </p:spTree>
    <p:extLst>
      <p:ext uri="{BB962C8B-B14F-4D97-AF65-F5344CB8AC3E}">
        <p14:creationId xmlns:p14="http://schemas.microsoft.com/office/powerpoint/2010/main" val="168629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Energy</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4</a:t>
            </a:fld>
            <a:endParaRPr lang="en-AU"/>
          </a:p>
        </p:txBody>
      </p:sp>
      <p:sp>
        <p:nvSpPr>
          <p:cNvPr id="11" name="Content Placeholder 2">
            <a:extLst>
              <a:ext uri="{FF2B5EF4-FFF2-40B4-BE49-F238E27FC236}">
                <a16:creationId xmlns:a16="http://schemas.microsoft.com/office/drawing/2014/main" id="{87AD58EA-5AF8-4DCF-8347-AFD4FFF3D526}"/>
              </a:ext>
            </a:extLst>
          </p:cNvPr>
          <p:cNvSpPr txBox="1">
            <a:spLocks/>
          </p:cNvSpPr>
          <p:nvPr/>
        </p:nvSpPr>
        <p:spPr>
          <a:xfrm>
            <a:off x="159543" y="1893144"/>
            <a:ext cx="11872913" cy="4876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sz="2400" dirty="0"/>
              <a:t>Energy is the capacity to do work or cause change</a:t>
            </a:r>
          </a:p>
          <a:p>
            <a:pPr>
              <a:lnSpc>
                <a:spcPct val="150000"/>
              </a:lnSpc>
            </a:pPr>
            <a:r>
              <a:rPr lang="en-AU" sz="2400" dirty="0"/>
              <a:t>It is measured in joules (J)</a:t>
            </a:r>
          </a:p>
          <a:p>
            <a:pPr>
              <a:lnSpc>
                <a:spcPct val="150000"/>
              </a:lnSpc>
            </a:pPr>
            <a:r>
              <a:rPr lang="en-AU" sz="2400" dirty="0"/>
              <a:t>Some forms of energy: heat energy, electrical energy, light energy, kinetic &amp; potential energy and chemical potential energy</a:t>
            </a:r>
          </a:p>
          <a:p>
            <a:pPr>
              <a:lnSpc>
                <a:spcPct val="150000"/>
              </a:lnSpc>
            </a:pPr>
            <a:r>
              <a:rPr lang="en-AU" sz="2400" dirty="0"/>
              <a:t>Energy is interchangeable, however the total amount of energy is always constant.  Whenever one form of energy disappears or reduces in quantity, this results in an increase or appearance of another form</a:t>
            </a:r>
          </a:p>
        </p:txBody>
      </p:sp>
      <p:sp>
        <p:nvSpPr>
          <p:cNvPr id="2" name="TextBox 1">
            <a:extLst>
              <a:ext uri="{FF2B5EF4-FFF2-40B4-BE49-F238E27FC236}">
                <a16:creationId xmlns:a16="http://schemas.microsoft.com/office/drawing/2014/main" id="{38533AEF-285E-445D-A337-D63574E4C4BA}"/>
              </a:ext>
            </a:extLst>
          </p:cNvPr>
          <p:cNvSpPr txBox="1"/>
          <p:nvPr/>
        </p:nvSpPr>
        <p:spPr>
          <a:xfrm>
            <a:off x="5253037" y="5887105"/>
            <a:ext cx="4014788" cy="461665"/>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7030A0"/>
                </a:solidFill>
              </a:rPr>
              <a:t>Law of conservation of energy</a:t>
            </a:r>
            <a:endParaRPr lang="en-AU" sz="2400" b="1" dirty="0">
              <a:solidFill>
                <a:srgbClr val="7030A0"/>
              </a:solidFill>
            </a:endParaRPr>
          </a:p>
        </p:txBody>
      </p:sp>
      <p:pic>
        <p:nvPicPr>
          <p:cNvPr id="4" name="Picture 3">
            <a:extLst>
              <a:ext uri="{FF2B5EF4-FFF2-40B4-BE49-F238E27FC236}">
                <a16:creationId xmlns:a16="http://schemas.microsoft.com/office/drawing/2014/main" id="{16B21707-A2A5-4F64-B74E-2F3F2BB2BDF3}"/>
              </a:ext>
            </a:extLst>
          </p:cNvPr>
          <p:cNvPicPr>
            <a:picLocks noChangeAspect="1"/>
          </p:cNvPicPr>
          <p:nvPr/>
        </p:nvPicPr>
        <p:blipFill rotWithShape="1">
          <a:blip r:embed="rId3"/>
          <a:srcRect t="1" b="2186"/>
          <a:stretch/>
        </p:blipFill>
        <p:spPr>
          <a:xfrm>
            <a:off x="7553325" y="348002"/>
            <a:ext cx="3905250" cy="2897526"/>
          </a:xfrm>
          <a:prstGeom prst="rect">
            <a:avLst/>
          </a:prstGeom>
        </p:spPr>
      </p:pic>
    </p:spTree>
    <p:extLst>
      <p:ext uri="{BB962C8B-B14F-4D97-AF65-F5344CB8AC3E}">
        <p14:creationId xmlns:p14="http://schemas.microsoft.com/office/powerpoint/2010/main" val="9526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Energy</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5</a:t>
            </a:fld>
            <a:endParaRPr lang="en-AU"/>
          </a:p>
        </p:txBody>
      </p:sp>
      <p:sp>
        <p:nvSpPr>
          <p:cNvPr id="11" name="Content Placeholder 2">
            <a:extLst>
              <a:ext uri="{FF2B5EF4-FFF2-40B4-BE49-F238E27FC236}">
                <a16:creationId xmlns:a16="http://schemas.microsoft.com/office/drawing/2014/main" id="{87AD58EA-5AF8-4DCF-8347-AFD4FFF3D526}"/>
              </a:ext>
            </a:extLst>
          </p:cNvPr>
          <p:cNvSpPr txBox="1">
            <a:spLocks/>
          </p:cNvSpPr>
          <p:nvPr/>
        </p:nvSpPr>
        <p:spPr>
          <a:xfrm>
            <a:off x="178594" y="1637025"/>
            <a:ext cx="8593932" cy="4876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Chemical potential energy</a:t>
            </a:r>
          </a:p>
          <a:p>
            <a:pPr lvl="1">
              <a:lnSpc>
                <a:spcPct val="150000"/>
              </a:lnSpc>
            </a:pPr>
            <a:r>
              <a:rPr lang="en-US" dirty="0"/>
              <a:t>Is a form of energy stored in the chemical bonds between atoms and molecules, it results from:</a:t>
            </a:r>
          </a:p>
          <a:p>
            <a:pPr lvl="2">
              <a:lnSpc>
                <a:spcPct val="150000"/>
              </a:lnSpc>
              <a:buFont typeface="Wingdings" panose="05000000000000000000" pitchFamily="2" charset="2"/>
              <a:buChar char="Ø"/>
            </a:pPr>
            <a:r>
              <a:rPr lang="en-US" sz="2400" dirty="0"/>
              <a:t> attractions between electrons and protons in atoms</a:t>
            </a:r>
          </a:p>
          <a:p>
            <a:pPr lvl="2">
              <a:lnSpc>
                <a:spcPct val="150000"/>
              </a:lnSpc>
              <a:buFont typeface="Wingdings" panose="05000000000000000000" pitchFamily="2" charset="2"/>
              <a:buChar char="Ø"/>
            </a:pPr>
            <a:r>
              <a:rPr lang="en-US" sz="2400" dirty="0"/>
              <a:t> repulsions between nuclei</a:t>
            </a:r>
          </a:p>
          <a:p>
            <a:pPr lvl="2">
              <a:lnSpc>
                <a:spcPct val="150000"/>
              </a:lnSpc>
              <a:buFont typeface="Wingdings" panose="05000000000000000000" pitchFamily="2" charset="2"/>
              <a:buChar char="Ø"/>
            </a:pPr>
            <a:r>
              <a:rPr lang="en-US" sz="2400" dirty="0"/>
              <a:t> repulsions between electrons</a:t>
            </a:r>
          </a:p>
          <a:p>
            <a:pPr lvl="2">
              <a:lnSpc>
                <a:spcPct val="150000"/>
              </a:lnSpc>
              <a:buFont typeface="Wingdings" panose="05000000000000000000" pitchFamily="2" charset="2"/>
              <a:buChar char="Ø"/>
            </a:pPr>
            <a:r>
              <a:rPr lang="en-US" sz="2400" dirty="0"/>
              <a:t> movement of electrons</a:t>
            </a:r>
          </a:p>
          <a:p>
            <a:pPr lvl="2">
              <a:lnSpc>
                <a:spcPct val="150000"/>
              </a:lnSpc>
              <a:buFont typeface="Wingdings" panose="05000000000000000000" pitchFamily="2" charset="2"/>
              <a:buChar char="Ø"/>
            </a:pPr>
            <a:r>
              <a:rPr lang="en-US" sz="2400" dirty="0"/>
              <a:t>Vibrations and rotations around bonds</a:t>
            </a:r>
          </a:p>
        </p:txBody>
      </p:sp>
      <p:pic>
        <p:nvPicPr>
          <p:cNvPr id="6" name="Picture 5">
            <a:extLst>
              <a:ext uri="{FF2B5EF4-FFF2-40B4-BE49-F238E27FC236}">
                <a16:creationId xmlns:a16="http://schemas.microsoft.com/office/drawing/2014/main" id="{937942DF-BD6F-49DE-BE6D-F9C1C8AF1CAD}"/>
              </a:ext>
            </a:extLst>
          </p:cNvPr>
          <p:cNvPicPr>
            <a:picLocks noChangeAspect="1"/>
          </p:cNvPicPr>
          <p:nvPr/>
        </p:nvPicPr>
        <p:blipFill rotWithShape="1">
          <a:blip r:embed="rId3"/>
          <a:srcRect b="1915"/>
          <a:stretch/>
        </p:blipFill>
        <p:spPr>
          <a:xfrm>
            <a:off x="8667750" y="4160837"/>
            <a:ext cx="3209925" cy="2195513"/>
          </a:xfrm>
          <a:prstGeom prst="rect">
            <a:avLst/>
          </a:prstGeom>
        </p:spPr>
      </p:pic>
      <p:pic>
        <p:nvPicPr>
          <p:cNvPr id="7" name="Picture 6">
            <a:extLst>
              <a:ext uri="{FF2B5EF4-FFF2-40B4-BE49-F238E27FC236}">
                <a16:creationId xmlns:a16="http://schemas.microsoft.com/office/drawing/2014/main" id="{14FD6320-2CA7-48BF-97CF-7F82284D301C}"/>
              </a:ext>
            </a:extLst>
          </p:cNvPr>
          <p:cNvPicPr>
            <a:picLocks noChangeAspect="1"/>
          </p:cNvPicPr>
          <p:nvPr/>
        </p:nvPicPr>
        <p:blipFill>
          <a:blip r:embed="rId4"/>
          <a:stretch>
            <a:fillRect/>
          </a:stretch>
        </p:blipFill>
        <p:spPr>
          <a:xfrm>
            <a:off x="9215437" y="290512"/>
            <a:ext cx="2371725" cy="3648075"/>
          </a:xfrm>
          <a:prstGeom prst="rect">
            <a:avLst/>
          </a:prstGeom>
        </p:spPr>
      </p:pic>
    </p:spTree>
    <p:extLst>
      <p:ext uri="{BB962C8B-B14F-4D97-AF65-F5344CB8AC3E}">
        <p14:creationId xmlns:p14="http://schemas.microsoft.com/office/powerpoint/2010/main" val="256960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Energy</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6</a:t>
            </a:fld>
            <a:endParaRPr lang="en-AU"/>
          </a:p>
        </p:txBody>
      </p:sp>
      <p:sp>
        <p:nvSpPr>
          <p:cNvPr id="11" name="Content Placeholder 2">
            <a:extLst>
              <a:ext uri="{FF2B5EF4-FFF2-40B4-BE49-F238E27FC236}">
                <a16:creationId xmlns:a16="http://schemas.microsoft.com/office/drawing/2014/main" id="{87AD58EA-5AF8-4DCF-8347-AFD4FFF3D526}"/>
              </a:ext>
            </a:extLst>
          </p:cNvPr>
          <p:cNvSpPr txBox="1">
            <a:spLocks/>
          </p:cNvSpPr>
          <p:nvPr/>
        </p:nvSpPr>
        <p:spPr>
          <a:xfrm>
            <a:off x="355996" y="1664181"/>
            <a:ext cx="10635854" cy="4974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Standard units for energy</a:t>
            </a:r>
          </a:p>
          <a:p>
            <a:pPr lvl="1">
              <a:lnSpc>
                <a:spcPct val="150000"/>
              </a:lnSpc>
            </a:pPr>
            <a:r>
              <a:rPr lang="en-US" dirty="0"/>
              <a:t>Standard units if joule, J</a:t>
            </a:r>
          </a:p>
          <a:p>
            <a:pPr lvl="1">
              <a:lnSpc>
                <a:spcPct val="150000"/>
              </a:lnSpc>
            </a:pPr>
            <a:r>
              <a:rPr lang="en-US" dirty="0"/>
              <a:t>But we also use kilojoules, kJ and megajoules, MJ</a:t>
            </a:r>
          </a:p>
          <a:p>
            <a:pPr lvl="1">
              <a:lnSpc>
                <a:spcPct val="150000"/>
              </a:lnSpc>
            </a:pPr>
            <a:r>
              <a:rPr lang="en-US" dirty="0"/>
              <a:t>1 MJ = 1000 kJ = 1 000 000 J</a:t>
            </a:r>
          </a:p>
          <a:p>
            <a:pPr marL="0" indent="0">
              <a:lnSpc>
                <a:spcPct val="150000"/>
              </a:lnSpc>
              <a:buNone/>
            </a:pPr>
            <a:r>
              <a:rPr lang="en-US" sz="2400" dirty="0"/>
              <a:t>We cannot see bonds breaking and forming, but we can indirectly observe the energy change to looking at the effect the change has e.g. change of temperature, our bodies functioning </a:t>
            </a:r>
          </a:p>
        </p:txBody>
      </p:sp>
      <p:pic>
        <p:nvPicPr>
          <p:cNvPr id="2" name="Picture 1">
            <a:extLst>
              <a:ext uri="{FF2B5EF4-FFF2-40B4-BE49-F238E27FC236}">
                <a16:creationId xmlns:a16="http://schemas.microsoft.com/office/drawing/2014/main" id="{A492C73E-541E-4704-9183-87097EDCD516}"/>
              </a:ext>
            </a:extLst>
          </p:cNvPr>
          <p:cNvPicPr>
            <a:picLocks noChangeAspect="1"/>
          </p:cNvPicPr>
          <p:nvPr/>
        </p:nvPicPr>
        <p:blipFill>
          <a:blip r:embed="rId3"/>
          <a:stretch>
            <a:fillRect/>
          </a:stretch>
        </p:blipFill>
        <p:spPr>
          <a:xfrm>
            <a:off x="8392684" y="1267366"/>
            <a:ext cx="2599166" cy="2742899"/>
          </a:xfrm>
          <a:prstGeom prst="rect">
            <a:avLst/>
          </a:prstGeom>
        </p:spPr>
      </p:pic>
      <p:sp>
        <p:nvSpPr>
          <p:cNvPr id="4" name="TextBox 3">
            <a:extLst>
              <a:ext uri="{FF2B5EF4-FFF2-40B4-BE49-F238E27FC236}">
                <a16:creationId xmlns:a16="http://schemas.microsoft.com/office/drawing/2014/main" id="{6D61ABBC-9A5F-4B44-9D3C-CA85A6DE3158}"/>
              </a:ext>
            </a:extLst>
          </p:cNvPr>
          <p:cNvSpPr txBox="1"/>
          <p:nvPr/>
        </p:nvSpPr>
        <p:spPr>
          <a:xfrm>
            <a:off x="142875" y="6356350"/>
            <a:ext cx="7429500" cy="369332"/>
          </a:xfrm>
          <a:prstGeom prst="rect">
            <a:avLst/>
          </a:prstGeom>
          <a:noFill/>
        </p:spPr>
        <p:txBody>
          <a:bodyPr wrap="square" rtlCol="0">
            <a:spAutoFit/>
          </a:bodyPr>
          <a:lstStyle/>
          <a:p>
            <a:r>
              <a:rPr lang="en-US" dirty="0"/>
              <a:t>Ref: Pearson Year 11 Chemistry, WA edition.</a:t>
            </a:r>
            <a:endParaRPr lang="en-AU" dirty="0"/>
          </a:p>
        </p:txBody>
      </p:sp>
    </p:spTree>
    <p:extLst>
      <p:ext uri="{BB962C8B-B14F-4D97-AF65-F5344CB8AC3E}">
        <p14:creationId xmlns:p14="http://schemas.microsoft.com/office/powerpoint/2010/main" val="394159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6619875" cy="584775"/>
          </a:xfrm>
          <a:prstGeom prst="rect">
            <a:avLst/>
          </a:prstGeom>
          <a:noFill/>
        </p:spPr>
        <p:txBody>
          <a:bodyPr wrap="square" rtlCol="0">
            <a:spAutoFit/>
          </a:bodyPr>
          <a:lstStyle/>
          <a:p>
            <a:r>
              <a:rPr lang="en-US" sz="3200" dirty="0"/>
              <a:t>Energy Conservation</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7</a:t>
            </a:fld>
            <a:endParaRPr lang="en-AU"/>
          </a:p>
        </p:txBody>
      </p:sp>
      <p:sp>
        <p:nvSpPr>
          <p:cNvPr id="2" name="TextBox 1">
            <a:extLst>
              <a:ext uri="{FF2B5EF4-FFF2-40B4-BE49-F238E27FC236}">
                <a16:creationId xmlns:a16="http://schemas.microsoft.com/office/drawing/2014/main" id="{FC0E8910-9FBE-4D80-8F1E-3770A8473F05}"/>
              </a:ext>
            </a:extLst>
          </p:cNvPr>
          <p:cNvSpPr txBox="1"/>
          <p:nvPr/>
        </p:nvSpPr>
        <p:spPr>
          <a:xfrm>
            <a:off x="323850" y="1876425"/>
            <a:ext cx="11487150" cy="2805063"/>
          </a:xfrm>
          <a:prstGeom prst="rect">
            <a:avLst/>
          </a:prstGeom>
          <a:noFill/>
        </p:spPr>
        <p:txBody>
          <a:bodyPr wrap="square" rtlCol="0">
            <a:spAutoFit/>
          </a:bodyPr>
          <a:lstStyle/>
          <a:p>
            <a:pPr>
              <a:lnSpc>
                <a:spcPct val="150000"/>
              </a:lnSpc>
            </a:pPr>
            <a:r>
              <a:rPr lang="en-US" sz="2400" dirty="0"/>
              <a:t>Law of conservation of energy: energy cannot be created or destroyed. However, it can change form</a:t>
            </a:r>
          </a:p>
          <a:p>
            <a:pPr>
              <a:lnSpc>
                <a:spcPct val="150000"/>
              </a:lnSpc>
            </a:pPr>
            <a:endParaRPr lang="en-US" sz="2400" dirty="0"/>
          </a:p>
          <a:p>
            <a:pPr>
              <a:lnSpc>
                <a:spcPct val="150000"/>
              </a:lnSpc>
            </a:pPr>
            <a:r>
              <a:rPr lang="en-US" sz="2400" dirty="0"/>
              <a:t>If the energy in a substance reduced the excess must go somewhere…</a:t>
            </a:r>
          </a:p>
          <a:p>
            <a:pPr>
              <a:lnSpc>
                <a:spcPct val="150000"/>
              </a:lnSpc>
            </a:pPr>
            <a:r>
              <a:rPr lang="en-US" sz="2400" dirty="0"/>
              <a:t>If the substance needs more energy the energy must come from somewhere…</a:t>
            </a:r>
            <a:endParaRPr lang="en-AU" sz="2400" dirty="0"/>
          </a:p>
        </p:txBody>
      </p:sp>
    </p:spTree>
    <p:extLst>
      <p:ext uri="{BB962C8B-B14F-4D97-AF65-F5344CB8AC3E}">
        <p14:creationId xmlns:p14="http://schemas.microsoft.com/office/powerpoint/2010/main" val="205599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9701213" cy="584775"/>
          </a:xfrm>
          <a:prstGeom prst="rect">
            <a:avLst/>
          </a:prstGeom>
          <a:noFill/>
        </p:spPr>
        <p:txBody>
          <a:bodyPr wrap="square" rtlCol="0">
            <a:spAutoFit/>
          </a:bodyPr>
          <a:lstStyle/>
          <a:p>
            <a:r>
              <a:rPr lang="en-US" sz="3200" dirty="0"/>
              <a:t>Energy Conservation – System and surroundings</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8</a:t>
            </a:fld>
            <a:endParaRPr lang="en-AU"/>
          </a:p>
        </p:txBody>
      </p:sp>
      <p:sp>
        <p:nvSpPr>
          <p:cNvPr id="2" name="TextBox 1">
            <a:extLst>
              <a:ext uri="{FF2B5EF4-FFF2-40B4-BE49-F238E27FC236}">
                <a16:creationId xmlns:a16="http://schemas.microsoft.com/office/drawing/2014/main" id="{FC0E8910-9FBE-4D80-8F1E-3770A8473F05}"/>
              </a:ext>
            </a:extLst>
          </p:cNvPr>
          <p:cNvSpPr txBox="1"/>
          <p:nvPr/>
        </p:nvSpPr>
        <p:spPr>
          <a:xfrm>
            <a:off x="323850" y="1876425"/>
            <a:ext cx="11487150" cy="589072"/>
          </a:xfrm>
          <a:prstGeom prst="rect">
            <a:avLst/>
          </a:prstGeom>
          <a:noFill/>
        </p:spPr>
        <p:txBody>
          <a:bodyPr wrap="square" rtlCol="0">
            <a:spAutoFit/>
          </a:bodyPr>
          <a:lstStyle/>
          <a:p>
            <a:pPr>
              <a:lnSpc>
                <a:spcPct val="150000"/>
              </a:lnSpc>
            </a:pPr>
            <a:r>
              <a:rPr lang="en-US" sz="2400" dirty="0"/>
              <a:t>When we discuss energy changes, we refer to a </a:t>
            </a:r>
            <a:r>
              <a:rPr lang="en-US" sz="2400" b="1" dirty="0">
                <a:solidFill>
                  <a:srgbClr val="7030A0"/>
                </a:solidFill>
              </a:rPr>
              <a:t>system</a:t>
            </a:r>
            <a:r>
              <a:rPr lang="en-US" sz="2400" dirty="0"/>
              <a:t> and its </a:t>
            </a:r>
            <a:r>
              <a:rPr lang="en-US" sz="2400" b="1" dirty="0">
                <a:solidFill>
                  <a:srgbClr val="7030A0"/>
                </a:solidFill>
              </a:rPr>
              <a:t>surroundings</a:t>
            </a:r>
            <a:endParaRPr lang="en-AU" sz="2400" b="1" dirty="0">
              <a:solidFill>
                <a:srgbClr val="7030A0"/>
              </a:solidFill>
            </a:endParaRPr>
          </a:p>
        </p:txBody>
      </p:sp>
      <p:pic>
        <p:nvPicPr>
          <p:cNvPr id="6" name="Picture 5" descr="A close up of a logo&#10;&#10;Description automatically generated">
            <a:extLst>
              <a:ext uri="{FF2B5EF4-FFF2-40B4-BE49-F238E27FC236}">
                <a16:creationId xmlns:a16="http://schemas.microsoft.com/office/drawing/2014/main" id="{2E517B4D-2C01-4712-8E15-9C2CDCCE1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17" y="2574862"/>
            <a:ext cx="2640115" cy="38262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AFB8A9F-79DF-438C-89DE-24A73D889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359" y="2530096"/>
            <a:ext cx="5448300" cy="4095750"/>
          </a:xfrm>
          <a:prstGeom prst="rect">
            <a:avLst/>
          </a:prstGeom>
        </p:spPr>
      </p:pic>
    </p:spTree>
    <p:extLst>
      <p:ext uri="{BB962C8B-B14F-4D97-AF65-F5344CB8AC3E}">
        <p14:creationId xmlns:p14="http://schemas.microsoft.com/office/powerpoint/2010/main" val="258835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09C63-CF6F-4ED6-A8AD-776D415B3332}"/>
              </a:ext>
            </a:extLst>
          </p:cNvPr>
          <p:cNvSpPr txBox="1"/>
          <p:nvPr/>
        </p:nvSpPr>
        <p:spPr>
          <a:xfrm>
            <a:off x="1652587" y="88056"/>
            <a:ext cx="10358438" cy="584775"/>
          </a:xfrm>
          <a:prstGeom prst="rect">
            <a:avLst/>
          </a:prstGeom>
          <a:noFill/>
        </p:spPr>
        <p:txBody>
          <a:bodyPr wrap="square" rtlCol="0">
            <a:spAutoFit/>
          </a:bodyPr>
          <a:lstStyle/>
          <a:p>
            <a:r>
              <a:rPr lang="en-US" sz="3200" dirty="0"/>
              <a:t>Energy Conservation – energy changes in a chemical reaction</a:t>
            </a:r>
            <a:endParaRPr lang="en-AU" sz="3200" dirty="0"/>
          </a:p>
        </p:txBody>
      </p:sp>
      <p:pic>
        <p:nvPicPr>
          <p:cNvPr id="8" name="Picture 7">
            <a:extLst>
              <a:ext uri="{FF2B5EF4-FFF2-40B4-BE49-F238E27FC236}">
                <a16:creationId xmlns:a16="http://schemas.microsoft.com/office/drawing/2014/main" id="{B87601C9-C145-492A-9E36-5A21CD6D4D84}"/>
              </a:ext>
            </a:extLst>
          </p:cNvPr>
          <p:cNvPicPr>
            <a:picLocks noChangeAspect="1"/>
          </p:cNvPicPr>
          <p:nvPr/>
        </p:nvPicPr>
        <p:blipFill>
          <a:blip r:embed="rId2"/>
          <a:stretch>
            <a:fillRect/>
          </a:stretch>
        </p:blipFill>
        <p:spPr>
          <a:xfrm>
            <a:off x="0" y="0"/>
            <a:ext cx="1533525" cy="1700385"/>
          </a:xfrm>
          <a:prstGeom prst="rect">
            <a:avLst/>
          </a:prstGeom>
        </p:spPr>
      </p:pic>
      <p:sp>
        <p:nvSpPr>
          <p:cNvPr id="3" name="Rectangle 2">
            <a:extLst>
              <a:ext uri="{FF2B5EF4-FFF2-40B4-BE49-F238E27FC236}">
                <a16:creationId xmlns:a16="http://schemas.microsoft.com/office/drawing/2014/main" id="{ED589B8D-98B7-400F-9576-6829B479E003}"/>
              </a:ext>
            </a:extLst>
          </p:cNvPr>
          <p:cNvSpPr/>
          <p:nvPr/>
        </p:nvSpPr>
        <p:spPr>
          <a:xfrm flipV="1">
            <a:off x="1504950" y="740062"/>
            <a:ext cx="6296025" cy="8000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26C6595-B681-42D3-87A4-FCFF0A153010}"/>
              </a:ext>
            </a:extLst>
          </p:cNvPr>
          <p:cNvSpPr/>
          <p:nvPr/>
        </p:nvSpPr>
        <p:spPr>
          <a:xfrm flipV="1">
            <a:off x="2371725" y="880049"/>
            <a:ext cx="6296025" cy="80001"/>
          </a:xfrm>
          <a:prstGeom prst="rect">
            <a:avLst/>
          </a:prstGeom>
          <a:solidFill>
            <a:srgbClr val="FB9205"/>
          </a:solidFill>
          <a:ln>
            <a:solidFill>
              <a:srgbClr val="FB92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9">
            <a:extLst>
              <a:ext uri="{FF2B5EF4-FFF2-40B4-BE49-F238E27FC236}">
                <a16:creationId xmlns:a16="http://schemas.microsoft.com/office/drawing/2014/main" id="{4FC8D5A7-530D-4F93-A805-A32D881EFBCF}"/>
              </a:ext>
            </a:extLst>
          </p:cNvPr>
          <p:cNvSpPr>
            <a:spLocks noGrp="1"/>
          </p:cNvSpPr>
          <p:nvPr>
            <p:ph type="sldNum" sz="quarter" idx="12"/>
          </p:nvPr>
        </p:nvSpPr>
        <p:spPr/>
        <p:txBody>
          <a:bodyPr/>
          <a:lstStyle/>
          <a:p>
            <a:fld id="{96737C6C-8FE5-4DBB-965B-4657BDC426B9}" type="slidenum">
              <a:rPr lang="en-AU" smtClean="0"/>
              <a:t>9</a:t>
            </a:fld>
            <a:endParaRPr lang="en-AU"/>
          </a:p>
        </p:txBody>
      </p:sp>
      <p:sp>
        <p:nvSpPr>
          <p:cNvPr id="2" name="TextBox 1">
            <a:extLst>
              <a:ext uri="{FF2B5EF4-FFF2-40B4-BE49-F238E27FC236}">
                <a16:creationId xmlns:a16="http://schemas.microsoft.com/office/drawing/2014/main" id="{FC0E8910-9FBE-4D80-8F1E-3770A8473F05}"/>
              </a:ext>
            </a:extLst>
          </p:cNvPr>
          <p:cNvSpPr txBox="1"/>
          <p:nvPr/>
        </p:nvSpPr>
        <p:spPr>
          <a:xfrm>
            <a:off x="352425" y="1556538"/>
            <a:ext cx="11487150"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Reactants have a certain amount of energy stored in their bonds.</a:t>
            </a:r>
          </a:p>
          <a:p>
            <a:pPr marL="342900" indent="-342900">
              <a:lnSpc>
                <a:spcPct val="150000"/>
              </a:lnSpc>
              <a:buFont typeface="Arial" panose="020B0604020202020204" pitchFamily="34" charset="0"/>
              <a:buChar char="•"/>
            </a:pPr>
            <a:r>
              <a:rPr lang="en-US" sz="2400" dirty="0"/>
              <a:t>The products that form in a chemical reaction have different bonds and therefore a different amount of chemical potential energy</a:t>
            </a:r>
          </a:p>
          <a:p>
            <a:pPr marL="342900" indent="-342900">
              <a:lnSpc>
                <a:spcPct val="150000"/>
              </a:lnSpc>
              <a:buFont typeface="Arial" panose="020B0604020202020204" pitchFamily="34" charset="0"/>
              <a:buChar char="•"/>
            </a:pPr>
            <a:r>
              <a:rPr lang="en-US" sz="2400" dirty="0"/>
              <a:t>Energy will be released or absorbed depending on the relative energy of the reactants and products</a:t>
            </a:r>
            <a:endParaRPr lang="en-AU" sz="2400" dirty="0"/>
          </a:p>
        </p:txBody>
      </p:sp>
      <p:sp>
        <p:nvSpPr>
          <p:cNvPr id="7" name="Arrow: Up 6">
            <a:extLst>
              <a:ext uri="{FF2B5EF4-FFF2-40B4-BE49-F238E27FC236}">
                <a16:creationId xmlns:a16="http://schemas.microsoft.com/office/drawing/2014/main" id="{49A8145B-2548-45A3-AFA3-ACDAFC4F9179}"/>
              </a:ext>
            </a:extLst>
          </p:cNvPr>
          <p:cNvSpPr/>
          <p:nvPr/>
        </p:nvSpPr>
        <p:spPr>
          <a:xfrm>
            <a:off x="3228975" y="4162425"/>
            <a:ext cx="361950" cy="2476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B44E81B5-CC49-4252-8728-0B212BA864F2}"/>
              </a:ext>
            </a:extLst>
          </p:cNvPr>
          <p:cNvSpPr txBox="1"/>
          <p:nvPr/>
        </p:nvSpPr>
        <p:spPr>
          <a:xfrm>
            <a:off x="923926" y="5178900"/>
            <a:ext cx="1905000" cy="584775"/>
          </a:xfrm>
          <a:prstGeom prst="rect">
            <a:avLst/>
          </a:prstGeom>
          <a:noFill/>
        </p:spPr>
        <p:txBody>
          <a:bodyPr wrap="square" rtlCol="0">
            <a:spAutoFit/>
          </a:bodyPr>
          <a:lstStyle/>
          <a:p>
            <a:r>
              <a:rPr lang="en-US" sz="3200" dirty="0"/>
              <a:t>Energy</a:t>
            </a:r>
            <a:endParaRPr lang="en-AU" sz="3200" dirty="0"/>
          </a:p>
        </p:txBody>
      </p:sp>
      <p:sp>
        <p:nvSpPr>
          <p:cNvPr id="13" name="TextBox 12">
            <a:extLst>
              <a:ext uri="{FF2B5EF4-FFF2-40B4-BE49-F238E27FC236}">
                <a16:creationId xmlns:a16="http://schemas.microsoft.com/office/drawing/2014/main" id="{CA7B6E84-F15C-46D3-A509-0803E1ADB6F4}"/>
              </a:ext>
            </a:extLst>
          </p:cNvPr>
          <p:cNvSpPr txBox="1"/>
          <p:nvPr/>
        </p:nvSpPr>
        <p:spPr>
          <a:xfrm>
            <a:off x="3771899" y="5152540"/>
            <a:ext cx="2476500" cy="461665"/>
          </a:xfrm>
          <a:prstGeom prst="rect">
            <a:avLst/>
          </a:prstGeom>
          <a:noFill/>
        </p:spPr>
        <p:txBody>
          <a:bodyPr wrap="square" rtlCol="0">
            <a:spAutoFit/>
          </a:bodyPr>
          <a:lstStyle/>
          <a:p>
            <a:r>
              <a:rPr lang="en-US" sz="2400" dirty="0">
                <a:solidFill>
                  <a:srgbClr val="0070C0"/>
                </a:solidFill>
              </a:rPr>
              <a:t>reactants</a:t>
            </a:r>
            <a:endParaRPr lang="en-AU" sz="2400" dirty="0">
              <a:solidFill>
                <a:srgbClr val="0070C0"/>
              </a:solidFill>
            </a:endParaRPr>
          </a:p>
        </p:txBody>
      </p:sp>
      <p:sp>
        <p:nvSpPr>
          <p:cNvPr id="14" name="TextBox 13">
            <a:extLst>
              <a:ext uri="{FF2B5EF4-FFF2-40B4-BE49-F238E27FC236}">
                <a16:creationId xmlns:a16="http://schemas.microsoft.com/office/drawing/2014/main" id="{98384120-4325-4F6E-ABDD-30410B7F2A9C}"/>
              </a:ext>
            </a:extLst>
          </p:cNvPr>
          <p:cNvSpPr txBox="1"/>
          <p:nvPr/>
        </p:nvSpPr>
        <p:spPr>
          <a:xfrm>
            <a:off x="5968096" y="4226345"/>
            <a:ext cx="1623329" cy="461665"/>
          </a:xfrm>
          <a:prstGeom prst="rect">
            <a:avLst/>
          </a:prstGeom>
          <a:noFill/>
        </p:spPr>
        <p:txBody>
          <a:bodyPr wrap="square" rtlCol="0">
            <a:spAutoFit/>
          </a:bodyPr>
          <a:lstStyle/>
          <a:p>
            <a:r>
              <a:rPr lang="en-US" sz="2400" dirty="0">
                <a:solidFill>
                  <a:srgbClr val="FF0000"/>
                </a:solidFill>
              </a:rPr>
              <a:t>Products</a:t>
            </a:r>
          </a:p>
        </p:txBody>
      </p:sp>
      <p:sp>
        <p:nvSpPr>
          <p:cNvPr id="15" name="TextBox 14">
            <a:extLst>
              <a:ext uri="{FF2B5EF4-FFF2-40B4-BE49-F238E27FC236}">
                <a16:creationId xmlns:a16="http://schemas.microsoft.com/office/drawing/2014/main" id="{BD6353CB-D68D-4CEE-87B0-EC97ADA6D2FA}"/>
              </a:ext>
            </a:extLst>
          </p:cNvPr>
          <p:cNvSpPr txBox="1"/>
          <p:nvPr/>
        </p:nvSpPr>
        <p:spPr>
          <a:xfrm>
            <a:off x="2619375" y="6422837"/>
            <a:ext cx="857251" cy="369332"/>
          </a:xfrm>
          <a:prstGeom prst="rect">
            <a:avLst/>
          </a:prstGeom>
          <a:noFill/>
        </p:spPr>
        <p:txBody>
          <a:bodyPr wrap="square" rtlCol="0">
            <a:spAutoFit/>
          </a:bodyPr>
          <a:lstStyle/>
          <a:p>
            <a:r>
              <a:rPr lang="en-US" dirty="0"/>
              <a:t>low</a:t>
            </a:r>
            <a:endParaRPr lang="en-AU" dirty="0"/>
          </a:p>
        </p:txBody>
      </p:sp>
      <p:sp>
        <p:nvSpPr>
          <p:cNvPr id="16" name="TextBox 15">
            <a:extLst>
              <a:ext uri="{FF2B5EF4-FFF2-40B4-BE49-F238E27FC236}">
                <a16:creationId xmlns:a16="http://schemas.microsoft.com/office/drawing/2014/main" id="{6457439B-BEBF-4766-8C3D-741B03675854}"/>
              </a:ext>
            </a:extLst>
          </p:cNvPr>
          <p:cNvSpPr txBox="1"/>
          <p:nvPr/>
        </p:nvSpPr>
        <p:spPr>
          <a:xfrm>
            <a:off x="2619375" y="4081871"/>
            <a:ext cx="857251" cy="369332"/>
          </a:xfrm>
          <a:prstGeom prst="rect">
            <a:avLst/>
          </a:prstGeom>
          <a:noFill/>
        </p:spPr>
        <p:txBody>
          <a:bodyPr wrap="square" rtlCol="0">
            <a:spAutoFit/>
          </a:bodyPr>
          <a:lstStyle/>
          <a:p>
            <a:r>
              <a:rPr lang="en-US" dirty="0"/>
              <a:t>high</a:t>
            </a:r>
            <a:endParaRPr lang="en-AU" dirty="0"/>
          </a:p>
        </p:txBody>
      </p:sp>
      <p:sp>
        <p:nvSpPr>
          <p:cNvPr id="17" name="TextBox 16">
            <a:extLst>
              <a:ext uri="{FF2B5EF4-FFF2-40B4-BE49-F238E27FC236}">
                <a16:creationId xmlns:a16="http://schemas.microsoft.com/office/drawing/2014/main" id="{8DC41393-D331-4BE8-853B-30F31543FBB4}"/>
              </a:ext>
            </a:extLst>
          </p:cNvPr>
          <p:cNvSpPr txBox="1"/>
          <p:nvPr/>
        </p:nvSpPr>
        <p:spPr>
          <a:xfrm>
            <a:off x="5968096" y="5847902"/>
            <a:ext cx="2476500" cy="461665"/>
          </a:xfrm>
          <a:prstGeom prst="rect">
            <a:avLst/>
          </a:prstGeom>
          <a:noFill/>
        </p:spPr>
        <p:txBody>
          <a:bodyPr wrap="square" rtlCol="0">
            <a:spAutoFit/>
          </a:bodyPr>
          <a:lstStyle/>
          <a:p>
            <a:r>
              <a:rPr lang="en-US" sz="2400" dirty="0">
                <a:solidFill>
                  <a:srgbClr val="7030A0"/>
                </a:solidFill>
              </a:rPr>
              <a:t>products</a:t>
            </a:r>
            <a:endParaRPr lang="en-AU" sz="2400" dirty="0">
              <a:solidFill>
                <a:srgbClr val="7030A0"/>
              </a:solidFill>
            </a:endParaRPr>
          </a:p>
        </p:txBody>
      </p:sp>
      <p:sp>
        <p:nvSpPr>
          <p:cNvPr id="18" name="Arrow: Right 17">
            <a:extLst>
              <a:ext uri="{FF2B5EF4-FFF2-40B4-BE49-F238E27FC236}">
                <a16:creationId xmlns:a16="http://schemas.microsoft.com/office/drawing/2014/main" id="{B87D2883-EF48-4785-8FB6-E04E4727991C}"/>
              </a:ext>
            </a:extLst>
          </p:cNvPr>
          <p:cNvSpPr/>
          <p:nvPr/>
        </p:nvSpPr>
        <p:spPr>
          <a:xfrm rot="19624661">
            <a:off x="4931911" y="4823055"/>
            <a:ext cx="1114424" cy="1386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296B9BED-98F0-483B-B752-C038A71304BC}"/>
              </a:ext>
            </a:extLst>
          </p:cNvPr>
          <p:cNvSpPr txBox="1"/>
          <p:nvPr/>
        </p:nvSpPr>
        <p:spPr>
          <a:xfrm>
            <a:off x="7296150" y="3856173"/>
            <a:ext cx="4895850"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FF0000"/>
                </a:solidFill>
              </a:rPr>
              <a:t>Higher energy</a:t>
            </a:r>
          </a:p>
          <a:p>
            <a:pPr marL="342900" indent="-342900">
              <a:buFont typeface="Wingdings" panose="05000000000000000000" pitchFamily="2" charset="2"/>
              <a:buChar char="§"/>
            </a:pPr>
            <a:r>
              <a:rPr lang="en-US" sz="2400" dirty="0">
                <a:solidFill>
                  <a:srgbClr val="FF0000"/>
                </a:solidFill>
              </a:rPr>
              <a:t>Where did extra come from?</a:t>
            </a:r>
          </a:p>
          <a:p>
            <a:pPr marL="342900" indent="-342900">
              <a:buFont typeface="Wingdings" panose="05000000000000000000" pitchFamily="2" charset="2"/>
              <a:buChar char="§"/>
            </a:pPr>
            <a:r>
              <a:rPr lang="en-AU" sz="2400" dirty="0">
                <a:solidFill>
                  <a:srgbClr val="FF0000"/>
                </a:solidFill>
              </a:rPr>
              <a:t>System absorbs energy</a:t>
            </a:r>
          </a:p>
        </p:txBody>
      </p:sp>
      <p:sp>
        <p:nvSpPr>
          <p:cNvPr id="20" name="Arrow: Right 19">
            <a:extLst>
              <a:ext uri="{FF2B5EF4-FFF2-40B4-BE49-F238E27FC236}">
                <a16:creationId xmlns:a16="http://schemas.microsoft.com/office/drawing/2014/main" id="{D5234656-AEFF-4F23-B1BE-E2177CEAD0FD}"/>
              </a:ext>
            </a:extLst>
          </p:cNvPr>
          <p:cNvSpPr/>
          <p:nvPr/>
        </p:nvSpPr>
        <p:spPr>
          <a:xfrm rot="1487034">
            <a:off x="4896717" y="5772523"/>
            <a:ext cx="1114424" cy="1386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10C89095-8543-423F-95ED-662A79181E56}"/>
              </a:ext>
            </a:extLst>
          </p:cNvPr>
          <p:cNvSpPr txBox="1"/>
          <p:nvPr/>
        </p:nvSpPr>
        <p:spPr>
          <a:xfrm>
            <a:off x="7296150" y="5545327"/>
            <a:ext cx="4895850"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FF0000"/>
                </a:solidFill>
              </a:rPr>
              <a:t>lower energy</a:t>
            </a:r>
          </a:p>
          <a:p>
            <a:pPr marL="342900" indent="-342900">
              <a:buFont typeface="Wingdings" panose="05000000000000000000" pitchFamily="2" charset="2"/>
              <a:buChar char="§"/>
            </a:pPr>
            <a:r>
              <a:rPr lang="en-US" sz="2400" dirty="0">
                <a:solidFill>
                  <a:srgbClr val="FF0000"/>
                </a:solidFill>
              </a:rPr>
              <a:t>Where the extra energy go?</a:t>
            </a:r>
          </a:p>
          <a:p>
            <a:pPr marL="342900" indent="-342900">
              <a:buFont typeface="Wingdings" panose="05000000000000000000" pitchFamily="2" charset="2"/>
              <a:buChar char="§"/>
            </a:pPr>
            <a:r>
              <a:rPr lang="en-US" sz="2400" dirty="0">
                <a:solidFill>
                  <a:srgbClr val="FF0000"/>
                </a:solidFill>
              </a:rPr>
              <a:t>System releases energy</a:t>
            </a:r>
          </a:p>
          <a:p>
            <a:pPr marL="342900" indent="-342900">
              <a:buFont typeface="Wingdings" panose="05000000000000000000" pitchFamily="2" charset="2"/>
              <a:buChar char="§"/>
            </a:pPr>
            <a:endParaRPr lang="en-AU" sz="2400" dirty="0">
              <a:solidFill>
                <a:srgbClr val="FF0000"/>
              </a:solidFill>
            </a:endParaRPr>
          </a:p>
        </p:txBody>
      </p:sp>
    </p:spTree>
    <p:extLst>
      <p:ext uri="{BB962C8B-B14F-4D97-AF65-F5344CB8AC3E}">
        <p14:creationId xmlns:p14="http://schemas.microsoft.com/office/powerpoint/2010/main" val="23383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4" grpId="0"/>
      <p:bldP spid="15" grpId="0"/>
      <p:bldP spid="16" grpId="0"/>
      <p:bldP spid="17" grpId="0"/>
      <p:bldP spid="18" grpId="0" animBg="1"/>
      <p:bldP spid="19" grpId="0"/>
      <p:bldP spid="20" grpId="0" animBg="1"/>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1248</Words>
  <Application>Microsoft Office PowerPoint</Application>
  <PresentationFormat>Widescreen</PresentationFormat>
  <Paragraphs>189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34</cp:revision>
  <dcterms:created xsi:type="dcterms:W3CDTF">2020-06-23T12:34:32Z</dcterms:created>
  <dcterms:modified xsi:type="dcterms:W3CDTF">2021-05-09T15:10:58Z</dcterms:modified>
</cp:coreProperties>
</file>