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l9nx4n+vmIktG+sFJNFbxo9A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rgbClr val="46415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nvSpPr>
        <p:spPr>
          <a:xfrm>
            <a:off x="9093496" y="618681"/>
            <a:ext cx="2613872" cy="479456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i="0" lang="en-US" sz="3600" u="none" cap="none" strike="noStrike">
                <a:solidFill>
                  <a:srgbClr val="FFFFFF"/>
                </a:solidFill>
                <a:latin typeface="Calibri"/>
                <a:ea typeface="Calibri"/>
                <a:cs typeface="Calibri"/>
                <a:sym typeface="Calibri"/>
              </a:rPr>
              <a:t>Energy changes in Chemistry</a:t>
            </a:r>
            <a:endParaRPr/>
          </a:p>
        </p:txBody>
      </p:sp>
      <p:sp>
        <p:nvSpPr>
          <p:cNvPr id="90" name="Google Shape;90;p1"/>
          <p:cNvSpPr/>
          <p:nvPr/>
        </p:nvSpPr>
        <p:spPr>
          <a:xfrm>
            <a:off x="493354" y="484632"/>
            <a:ext cx="8129016" cy="5724144"/>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b="0" l="864" r="0" t="0"/>
          <a:stretch/>
        </p:blipFill>
        <p:spPr>
          <a:xfrm>
            <a:off x="976251" y="942538"/>
            <a:ext cx="7163222" cy="4808332"/>
          </a:xfrm>
          <a:prstGeom prst="rect">
            <a:avLst/>
          </a:prstGeom>
          <a:noFill/>
          <a:ln>
            <a:noFill/>
          </a:ln>
        </p:spPr>
      </p:pic>
      <p:sp>
        <p:nvSpPr>
          <p:cNvPr id="92" name="Google Shape;9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Thermochemical equations</a:t>
            </a:r>
            <a:endParaRPr sz="3200">
              <a:solidFill>
                <a:schemeClr val="dk1"/>
              </a:solidFill>
              <a:latin typeface="Calibri"/>
              <a:ea typeface="Calibri"/>
              <a:cs typeface="Calibri"/>
              <a:sym typeface="Calibri"/>
            </a:endParaRPr>
          </a:p>
        </p:txBody>
      </p:sp>
      <p:pic>
        <p:nvPicPr>
          <p:cNvPr id="200" name="Google Shape;200;p10"/>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201" name="Google Shape;201;p10"/>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0"/>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4" name="Google Shape;204;p10"/>
          <p:cNvSpPr txBox="1"/>
          <p:nvPr/>
        </p:nvSpPr>
        <p:spPr>
          <a:xfrm>
            <a:off x="1814512" y="3823539"/>
            <a:ext cx="78628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H</a:t>
            </a:r>
            <a:r>
              <a:rPr baseline="-25000" lang="en-US" sz="2400">
                <a:solidFill>
                  <a:schemeClr val="dk1"/>
                </a:solidFill>
                <a:latin typeface="Calibri"/>
                <a:ea typeface="Calibri"/>
                <a:cs typeface="Calibri"/>
                <a:sym typeface="Calibri"/>
              </a:rPr>
              <a:t>12</a:t>
            </a:r>
            <a:r>
              <a:rPr lang="en-US" sz="2400">
                <a:solidFill>
                  <a:schemeClr val="dk1"/>
                </a:solidFill>
                <a:latin typeface="Calibri"/>
                <a:ea typeface="Calibri"/>
                <a:cs typeface="Calibri"/>
                <a:sym typeface="Calibri"/>
              </a:rPr>
              <a:t>O</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(aq)  </a:t>
            </a:r>
            <a:r>
              <a:rPr lang="en-US" sz="2400">
                <a:solidFill>
                  <a:schemeClr val="dk1"/>
                </a:solidFill>
                <a:latin typeface="Calibri"/>
                <a:ea typeface="Calibri"/>
                <a:cs typeface="Calibri"/>
                <a:sym typeface="Calibri"/>
              </a:rPr>
              <a:t>+  6O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6CO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 </a:t>
            </a:r>
            <a:r>
              <a:rPr baseline="-25000" lang="en-US"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  +  2803 kJ</a:t>
            </a:r>
            <a:endParaRPr sz="2400">
              <a:solidFill>
                <a:schemeClr val="dk1"/>
              </a:solidFill>
              <a:latin typeface="Calibri"/>
              <a:ea typeface="Calibri"/>
              <a:cs typeface="Calibri"/>
              <a:sym typeface="Calibri"/>
            </a:endParaRPr>
          </a:p>
        </p:txBody>
      </p:sp>
      <p:sp>
        <p:nvSpPr>
          <p:cNvPr id="205" name="Google Shape;205;p10"/>
          <p:cNvSpPr txBox="1"/>
          <p:nvPr/>
        </p:nvSpPr>
        <p:spPr>
          <a:xfrm>
            <a:off x="647700" y="1741799"/>
            <a:ext cx="636746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Written as a thermochemical equation:</a:t>
            </a:r>
            <a:endParaRPr sz="2400">
              <a:solidFill>
                <a:schemeClr val="dk1"/>
              </a:solidFill>
              <a:latin typeface="Calibri"/>
              <a:ea typeface="Calibri"/>
              <a:cs typeface="Calibri"/>
              <a:sym typeface="Calibri"/>
            </a:endParaRPr>
          </a:p>
        </p:txBody>
      </p:sp>
      <p:sp>
        <p:nvSpPr>
          <p:cNvPr id="206" name="Google Shape;206;p10"/>
          <p:cNvSpPr txBox="1"/>
          <p:nvPr/>
        </p:nvSpPr>
        <p:spPr>
          <a:xfrm>
            <a:off x="1814512" y="2323435"/>
            <a:ext cx="85629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H</a:t>
            </a:r>
            <a:r>
              <a:rPr baseline="-25000" lang="en-US" sz="2400">
                <a:solidFill>
                  <a:schemeClr val="dk1"/>
                </a:solidFill>
                <a:latin typeface="Calibri"/>
                <a:ea typeface="Calibri"/>
                <a:cs typeface="Calibri"/>
                <a:sym typeface="Calibri"/>
              </a:rPr>
              <a:t>12</a:t>
            </a:r>
            <a:r>
              <a:rPr lang="en-US" sz="2400">
                <a:solidFill>
                  <a:schemeClr val="dk1"/>
                </a:solidFill>
                <a:latin typeface="Calibri"/>
                <a:ea typeface="Calibri"/>
                <a:cs typeface="Calibri"/>
                <a:sym typeface="Calibri"/>
              </a:rPr>
              <a:t>O</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(aq)  </a:t>
            </a:r>
            <a:r>
              <a:rPr lang="en-US" sz="2400">
                <a:solidFill>
                  <a:schemeClr val="dk1"/>
                </a:solidFill>
                <a:latin typeface="Calibri"/>
                <a:ea typeface="Calibri"/>
                <a:cs typeface="Calibri"/>
                <a:sym typeface="Calibri"/>
              </a:rPr>
              <a:t>+  6O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6CO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 </a:t>
            </a:r>
            <a:r>
              <a:rPr baseline="-25000" lang="en-US"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ΔH </a:t>
            </a:r>
            <a:r>
              <a:rPr lang="en-US" sz="2400">
                <a:solidFill>
                  <a:schemeClr val="dk1"/>
                </a:solidFill>
                <a:latin typeface="Calibri"/>
                <a:ea typeface="Calibri"/>
                <a:cs typeface="Calibri"/>
                <a:sym typeface="Calibri"/>
              </a:rPr>
              <a:t>= -2803 kJ</a:t>
            </a:r>
            <a:endParaRPr baseline="30000" sz="2400">
              <a:solidFill>
                <a:schemeClr val="dk1"/>
              </a:solidFill>
              <a:latin typeface="Calibri"/>
              <a:ea typeface="Calibri"/>
              <a:cs typeface="Calibri"/>
              <a:sym typeface="Calibri"/>
            </a:endParaRPr>
          </a:p>
        </p:txBody>
      </p:sp>
      <p:sp>
        <p:nvSpPr>
          <p:cNvPr id="207" name="Google Shape;207;p10"/>
          <p:cNvSpPr txBox="1"/>
          <p:nvPr/>
        </p:nvSpPr>
        <p:spPr>
          <a:xfrm>
            <a:off x="647700" y="3125200"/>
            <a:ext cx="10972800"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We can also include the energy value as part of the equation:</a:t>
            </a:r>
            <a:endParaRPr sz="2400">
              <a:solidFill>
                <a:schemeClr val="dk1"/>
              </a:solidFill>
              <a:latin typeface="Calibri"/>
              <a:ea typeface="Calibri"/>
              <a:cs typeface="Calibri"/>
              <a:sym typeface="Calibri"/>
            </a:endParaRPr>
          </a:p>
        </p:txBody>
      </p:sp>
      <p:sp>
        <p:nvSpPr>
          <p:cNvPr id="208" name="Google Shape;208;p10"/>
          <p:cNvSpPr txBox="1"/>
          <p:nvPr/>
        </p:nvSpPr>
        <p:spPr>
          <a:xfrm>
            <a:off x="3386137" y="4636008"/>
            <a:ext cx="528161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 The </a:t>
            </a:r>
            <a:r>
              <a:rPr i="1" lang="en-US" sz="2800">
                <a:solidFill>
                  <a:srgbClr val="FF0000"/>
                </a:solidFill>
                <a:latin typeface="Calibri"/>
                <a:ea typeface="Calibri"/>
                <a:cs typeface="Calibri"/>
                <a:sym typeface="Calibri"/>
              </a:rPr>
              <a:t>ΔH</a:t>
            </a:r>
            <a:r>
              <a:rPr lang="en-US" sz="2800">
                <a:solidFill>
                  <a:srgbClr val="FF0000"/>
                </a:solidFill>
                <a:latin typeface="Calibri"/>
                <a:ea typeface="Calibri"/>
                <a:cs typeface="Calibri"/>
                <a:sym typeface="Calibri"/>
              </a:rPr>
              <a:t> is still negative *</a:t>
            </a:r>
            <a:endParaRPr/>
          </a:p>
          <a:p>
            <a:pPr indent="0" lvl="0" marL="0" marR="0" rtl="0" algn="l">
              <a:spcBef>
                <a:spcPts val="0"/>
              </a:spcBef>
              <a:spcAft>
                <a:spcPts val="0"/>
              </a:spcAft>
              <a:buNone/>
            </a:pPr>
            <a:r>
              <a:t/>
            </a:r>
            <a:endParaRPr sz="2800">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Thermochemical equations</a:t>
            </a:r>
            <a:endParaRPr sz="3200">
              <a:solidFill>
                <a:schemeClr val="dk1"/>
              </a:solidFill>
              <a:latin typeface="Calibri"/>
              <a:ea typeface="Calibri"/>
              <a:cs typeface="Calibri"/>
              <a:sym typeface="Calibri"/>
            </a:endParaRPr>
          </a:p>
        </p:txBody>
      </p:sp>
      <p:pic>
        <p:nvPicPr>
          <p:cNvPr id="214" name="Google Shape;214;p11"/>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215" name="Google Shape;215;p11"/>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11"/>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11"/>
          <p:cNvSpPr txBox="1"/>
          <p:nvPr/>
        </p:nvSpPr>
        <p:spPr>
          <a:xfrm>
            <a:off x="2873374" y="3947143"/>
            <a:ext cx="60150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2H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 </a:t>
            </a:r>
            <a:r>
              <a:rPr baseline="-25000" lang="en-US"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ΔH </a:t>
            </a:r>
            <a:r>
              <a:rPr lang="en-US" sz="2400">
                <a:solidFill>
                  <a:schemeClr val="dk1"/>
                </a:solidFill>
                <a:latin typeface="Calibri"/>
                <a:ea typeface="Calibri"/>
                <a:cs typeface="Calibri"/>
                <a:sym typeface="Calibri"/>
              </a:rPr>
              <a:t>= -572 kJ</a:t>
            </a:r>
            <a:endParaRPr baseline="30000" sz="2400">
              <a:solidFill>
                <a:schemeClr val="dk1"/>
              </a:solidFill>
              <a:latin typeface="Calibri"/>
              <a:ea typeface="Calibri"/>
              <a:cs typeface="Calibri"/>
              <a:sym typeface="Calibri"/>
            </a:endParaRPr>
          </a:p>
        </p:txBody>
      </p:sp>
      <p:sp>
        <p:nvSpPr>
          <p:cNvPr id="219" name="Google Shape;219;p11"/>
          <p:cNvSpPr txBox="1"/>
          <p:nvPr/>
        </p:nvSpPr>
        <p:spPr>
          <a:xfrm>
            <a:off x="585787" y="1696078"/>
            <a:ext cx="11163300" cy="225106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is useful to be able to compare the amount of enthalpy change between different reactions.  We can only do this if each reaction is for the same amount of the reactant of interest.</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Example - combustion of hydrogen gas</a:t>
            </a:r>
            <a:endParaRPr sz="2400">
              <a:solidFill>
                <a:schemeClr val="dk1"/>
              </a:solidFill>
              <a:latin typeface="Calibri"/>
              <a:ea typeface="Calibri"/>
              <a:cs typeface="Calibri"/>
              <a:sym typeface="Calibri"/>
            </a:endParaRPr>
          </a:p>
        </p:txBody>
      </p:sp>
      <p:sp>
        <p:nvSpPr>
          <p:cNvPr id="220" name="Google Shape;220;p11"/>
          <p:cNvSpPr/>
          <p:nvPr/>
        </p:nvSpPr>
        <p:spPr>
          <a:xfrm>
            <a:off x="1674124" y="4592325"/>
            <a:ext cx="883195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we want to know the energy per 1 mol of hydrogen gas, so we divide the whole equation by 2, this includes dividing </a:t>
            </a:r>
            <a:r>
              <a:rPr i="1" lang="en-US" sz="2400">
                <a:solidFill>
                  <a:schemeClr val="dk1"/>
                </a:solidFill>
                <a:latin typeface="Calibri"/>
                <a:ea typeface="Calibri"/>
                <a:cs typeface="Calibri"/>
                <a:sym typeface="Calibri"/>
              </a:rPr>
              <a:t>ΔH</a:t>
            </a:r>
            <a:r>
              <a:rPr lang="en-US" sz="2400">
                <a:solidFill>
                  <a:schemeClr val="dk1"/>
                </a:solidFill>
                <a:latin typeface="Calibri"/>
                <a:ea typeface="Calibri"/>
                <a:cs typeface="Calibri"/>
                <a:sym typeface="Calibri"/>
              </a:rPr>
              <a:t> by 2.</a:t>
            </a:r>
            <a:endParaRPr sz="2400">
              <a:solidFill>
                <a:schemeClr val="dk1"/>
              </a:solidFill>
              <a:latin typeface="Calibri"/>
              <a:ea typeface="Calibri"/>
              <a:cs typeface="Calibri"/>
              <a:sym typeface="Calibri"/>
            </a:endParaRPr>
          </a:p>
        </p:txBody>
      </p:sp>
      <p:sp>
        <p:nvSpPr>
          <p:cNvPr id="221" name="Google Shape;221;p11"/>
          <p:cNvSpPr txBox="1"/>
          <p:nvPr/>
        </p:nvSpPr>
        <p:spPr>
          <a:xfrm>
            <a:off x="3082580" y="5656273"/>
            <a:ext cx="60150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½ 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 </a:t>
            </a:r>
            <a:r>
              <a:rPr baseline="-25000" lang="en-US"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ΔH </a:t>
            </a:r>
            <a:r>
              <a:rPr lang="en-US" sz="2400">
                <a:solidFill>
                  <a:schemeClr val="dk1"/>
                </a:solidFill>
                <a:latin typeface="Calibri"/>
                <a:ea typeface="Calibri"/>
                <a:cs typeface="Calibri"/>
                <a:sym typeface="Calibri"/>
              </a:rPr>
              <a:t>= -286 kJ</a:t>
            </a:r>
            <a:endParaRPr baseline="30000"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2"/>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Thermochemical equations</a:t>
            </a:r>
            <a:endParaRPr sz="3200">
              <a:solidFill>
                <a:schemeClr val="dk1"/>
              </a:solidFill>
              <a:latin typeface="Calibri"/>
              <a:ea typeface="Calibri"/>
              <a:cs typeface="Calibri"/>
              <a:sym typeface="Calibri"/>
            </a:endParaRPr>
          </a:p>
        </p:txBody>
      </p:sp>
      <p:pic>
        <p:nvPicPr>
          <p:cNvPr id="227" name="Google Shape;227;p12"/>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228" name="Google Shape;228;p12"/>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2"/>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1" name="Google Shape;231;p12"/>
          <p:cNvPicPr preferRelativeResize="0"/>
          <p:nvPr/>
        </p:nvPicPr>
        <p:blipFill rotWithShape="1">
          <a:blip r:embed="rId4">
            <a:alphaModFix/>
          </a:blip>
          <a:srcRect b="0" l="0" r="0" t="23193"/>
          <a:stretch/>
        </p:blipFill>
        <p:spPr>
          <a:xfrm>
            <a:off x="2474118" y="2787606"/>
            <a:ext cx="7662863" cy="2645619"/>
          </a:xfrm>
          <a:prstGeom prst="rect">
            <a:avLst/>
          </a:prstGeom>
          <a:noFill/>
          <a:ln>
            <a:noFill/>
          </a:ln>
        </p:spPr>
      </p:pic>
      <p:sp>
        <p:nvSpPr>
          <p:cNvPr id="232" name="Google Shape;232;p12"/>
          <p:cNvSpPr txBox="1"/>
          <p:nvPr/>
        </p:nvSpPr>
        <p:spPr>
          <a:xfrm>
            <a:off x="2876551" y="5818485"/>
            <a:ext cx="74604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030A0"/>
                </a:solidFill>
                <a:latin typeface="Calibri"/>
                <a:ea typeface="Calibri"/>
                <a:cs typeface="Calibri"/>
                <a:sym typeface="Calibri"/>
              </a:rPr>
              <a:t>Recall – changes of phase also involve an energy change</a:t>
            </a:r>
            <a:endParaRPr sz="2400">
              <a:solidFill>
                <a:srgbClr val="7030A0"/>
              </a:solidFill>
              <a:latin typeface="Calibri"/>
              <a:ea typeface="Calibri"/>
              <a:cs typeface="Calibri"/>
              <a:sym typeface="Calibri"/>
            </a:endParaRPr>
          </a:p>
        </p:txBody>
      </p:sp>
      <p:sp>
        <p:nvSpPr>
          <p:cNvPr id="233" name="Google Shape;233;p12"/>
          <p:cNvSpPr txBox="1"/>
          <p:nvPr/>
        </p:nvSpPr>
        <p:spPr>
          <a:xfrm>
            <a:off x="1743075" y="1412893"/>
            <a:ext cx="9124950" cy="114307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Always specify the physical states of reactants and products because they help determine the actual enthalpy changes</a:t>
            </a:r>
            <a:endParaRPr sz="2400">
              <a:solidFill>
                <a:schemeClr val="dk1"/>
              </a:solidFill>
              <a:latin typeface="Calibri"/>
              <a:ea typeface="Calibri"/>
              <a:cs typeface="Calibri"/>
              <a:sym typeface="Calibri"/>
            </a:endParaRPr>
          </a:p>
        </p:txBody>
      </p:sp>
      <p:sp>
        <p:nvSpPr>
          <p:cNvPr id="234" name="Google Shape;234;p12"/>
          <p:cNvSpPr/>
          <p:nvPr/>
        </p:nvSpPr>
        <p:spPr>
          <a:xfrm>
            <a:off x="9347200" y="2848566"/>
            <a:ext cx="680720" cy="52455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2"/>
          <p:cNvSpPr/>
          <p:nvPr/>
        </p:nvSpPr>
        <p:spPr>
          <a:xfrm>
            <a:off x="9367520" y="4880566"/>
            <a:ext cx="680720" cy="52455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Thermochemical equations</a:t>
            </a:r>
            <a:endParaRPr sz="3200">
              <a:solidFill>
                <a:schemeClr val="dk1"/>
              </a:solidFill>
              <a:latin typeface="Calibri"/>
              <a:ea typeface="Calibri"/>
              <a:cs typeface="Calibri"/>
              <a:sym typeface="Calibri"/>
            </a:endParaRPr>
          </a:p>
        </p:txBody>
      </p:sp>
      <p:pic>
        <p:nvPicPr>
          <p:cNvPr id="241" name="Google Shape;241;p13"/>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242" name="Google Shape;242;p13"/>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3"/>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13"/>
          <p:cNvSpPr txBox="1"/>
          <p:nvPr/>
        </p:nvSpPr>
        <p:spPr>
          <a:xfrm>
            <a:off x="733425" y="1943100"/>
            <a:ext cx="104870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effect of reversing a chemical equation</a:t>
            </a:r>
            <a:endParaRPr sz="2400">
              <a:solidFill>
                <a:schemeClr val="dk1"/>
              </a:solidFill>
              <a:latin typeface="Calibri"/>
              <a:ea typeface="Calibri"/>
              <a:cs typeface="Calibri"/>
              <a:sym typeface="Calibri"/>
            </a:endParaRPr>
          </a:p>
        </p:txBody>
      </p:sp>
      <p:pic>
        <p:nvPicPr>
          <p:cNvPr id="246" name="Google Shape;246;p13"/>
          <p:cNvPicPr preferRelativeResize="0"/>
          <p:nvPr/>
        </p:nvPicPr>
        <p:blipFill rotWithShape="1">
          <a:blip r:embed="rId4">
            <a:alphaModFix/>
          </a:blip>
          <a:srcRect b="0" l="0" r="0" t="0"/>
          <a:stretch/>
        </p:blipFill>
        <p:spPr>
          <a:xfrm>
            <a:off x="2781863" y="2637485"/>
            <a:ext cx="6334901" cy="365124"/>
          </a:xfrm>
          <a:prstGeom prst="rect">
            <a:avLst/>
          </a:prstGeom>
          <a:noFill/>
          <a:ln>
            <a:noFill/>
          </a:ln>
        </p:spPr>
      </p:pic>
      <p:pic>
        <p:nvPicPr>
          <p:cNvPr id="247" name="Google Shape;247;p13"/>
          <p:cNvPicPr preferRelativeResize="0"/>
          <p:nvPr/>
        </p:nvPicPr>
        <p:blipFill rotWithShape="1">
          <a:blip r:embed="rId5">
            <a:alphaModFix/>
          </a:blip>
          <a:srcRect b="0" l="0" r="0" t="0"/>
          <a:stretch/>
        </p:blipFill>
        <p:spPr>
          <a:xfrm>
            <a:off x="2800913" y="3273801"/>
            <a:ext cx="6014475" cy="333109"/>
          </a:xfrm>
          <a:prstGeom prst="rect">
            <a:avLst/>
          </a:prstGeom>
          <a:noFill/>
          <a:ln>
            <a:noFill/>
          </a:ln>
        </p:spPr>
      </p:pic>
      <p:sp>
        <p:nvSpPr>
          <p:cNvPr id="248" name="Google Shape;248;p13"/>
          <p:cNvSpPr txBox="1"/>
          <p:nvPr/>
        </p:nvSpPr>
        <p:spPr>
          <a:xfrm>
            <a:off x="823912" y="4055382"/>
            <a:ext cx="103060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magnitude of </a:t>
            </a:r>
            <a:r>
              <a:rPr i="1" lang="en-US" sz="2400">
                <a:solidFill>
                  <a:schemeClr val="dk1"/>
                </a:solidFill>
                <a:latin typeface="Calibri"/>
                <a:ea typeface="Calibri"/>
                <a:cs typeface="Calibri"/>
                <a:sym typeface="Calibri"/>
              </a:rPr>
              <a:t>ΔH</a:t>
            </a:r>
            <a:r>
              <a:rPr lang="en-US" sz="2400">
                <a:solidFill>
                  <a:schemeClr val="dk1"/>
                </a:solidFill>
                <a:latin typeface="Calibri"/>
                <a:ea typeface="Calibri"/>
                <a:cs typeface="Calibri"/>
                <a:sym typeface="Calibri"/>
              </a:rPr>
              <a:t> stays the same but the sign changes. This demonstrates the law of conservation of energy</a:t>
            </a:r>
            <a:endParaRPr sz="2400">
              <a:solidFill>
                <a:schemeClr val="dk1"/>
              </a:solidFill>
              <a:latin typeface="Calibri"/>
              <a:ea typeface="Calibri"/>
              <a:cs typeface="Calibri"/>
              <a:sym typeface="Calibri"/>
            </a:endParaRPr>
          </a:p>
        </p:txBody>
      </p:sp>
      <p:sp>
        <p:nvSpPr>
          <p:cNvPr id="249" name="Google Shape;249;p13"/>
          <p:cNvSpPr/>
          <p:nvPr/>
        </p:nvSpPr>
        <p:spPr>
          <a:xfrm>
            <a:off x="8134668" y="2592094"/>
            <a:ext cx="680720" cy="101481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4"/>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Energy profile diagrams</a:t>
            </a:r>
            <a:endParaRPr sz="3200">
              <a:solidFill>
                <a:schemeClr val="dk1"/>
              </a:solidFill>
              <a:latin typeface="Calibri"/>
              <a:ea typeface="Calibri"/>
              <a:cs typeface="Calibri"/>
              <a:sym typeface="Calibri"/>
            </a:endParaRPr>
          </a:p>
        </p:txBody>
      </p:sp>
      <p:pic>
        <p:nvPicPr>
          <p:cNvPr id="255" name="Google Shape;255;p14"/>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256" name="Google Shape;256;p14"/>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14"/>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14"/>
          <p:cNvSpPr txBox="1"/>
          <p:nvPr/>
        </p:nvSpPr>
        <p:spPr>
          <a:xfrm>
            <a:off x="1057275" y="4997029"/>
            <a:ext cx="1007745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Axis labels:  Y-axis is enthalpy, H</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X-axis is progress of reaction (NEVER USE TIME)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Draw line reactants and products – above each write the actual chemicals</a:t>
            </a:r>
            <a:endParaRPr sz="2400">
              <a:solidFill>
                <a:schemeClr val="dk1"/>
              </a:solidFill>
              <a:latin typeface="Calibri"/>
              <a:ea typeface="Calibri"/>
              <a:cs typeface="Calibri"/>
              <a:sym typeface="Calibri"/>
            </a:endParaRPr>
          </a:p>
        </p:txBody>
      </p:sp>
      <p:cxnSp>
        <p:nvCxnSpPr>
          <p:cNvPr id="260" name="Google Shape;260;p14"/>
          <p:cNvCxnSpPr/>
          <p:nvPr/>
        </p:nvCxnSpPr>
        <p:spPr>
          <a:xfrm>
            <a:off x="3468757" y="1212574"/>
            <a:ext cx="0" cy="2922104"/>
          </a:xfrm>
          <a:prstGeom prst="straightConnector1">
            <a:avLst/>
          </a:prstGeom>
          <a:noFill/>
          <a:ln cap="flat" cmpd="sng" w="19050">
            <a:solidFill>
              <a:schemeClr val="accent1"/>
            </a:solidFill>
            <a:prstDash val="solid"/>
            <a:miter lim="800000"/>
            <a:headEnd len="sm" w="sm" type="none"/>
            <a:tailEnd len="sm" w="sm" type="none"/>
          </a:ln>
        </p:spPr>
      </p:cxnSp>
      <p:cxnSp>
        <p:nvCxnSpPr>
          <p:cNvPr id="261" name="Google Shape;261;p14"/>
          <p:cNvCxnSpPr/>
          <p:nvPr/>
        </p:nvCxnSpPr>
        <p:spPr>
          <a:xfrm rot="10800000">
            <a:off x="3468757" y="4134678"/>
            <a:ext cx="3687417" cy="0"/>
          </a:xfrm>
          <a:prstGeom prst="straightConnector1">
            <a:avLst/>
          </a:prstGeom>
          <a:noFill/>
          <a:ln cap="flat" cmpd="sng" w="19050">
            <a:solidFill>
              <a:schemeClr val="accent1"/>
            </a:solidFill>
            <a:prstDash val="solid"/>
            <a:miter lim="800000"/>
            <a:headEnd len="sm" w="sm" type="none"/>
            <a:tailEnd len="sm" w="sm" type="none"/>
          </a:ln>
        </p:spPr>
      </p:cxnSp>
      <p:sp>
        <p:nvSpPr>
          <p:cNvPr id="262" name="Google Shape;262;p14"/>
          <p:cNvSpPr txBox="1"/>
          <p:nvPr/>
        </p:nvSpPr>
        <p:spPr>
          <a:xfrm>
            <a:off x="4234069" y="4266041"/>
            <a:ext cx="30910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Progress of reaction</a:t>
            </a:r>
            <a:endParaRPr sz="1800">
              <a:solidFill>
                <a:schemeClr val="dk1"/>
              </a:solidFill>
              <a:latin typeface="Calibri"/>
              <a:ea typeface="Calibri"/>
              <a:cs typeface="Calibri"/>
              <a:sym typeface="Calibri"/>
            </a:endParaRPr>
          </a:p>
        </p:txBody>
      </p:sp>
      <p:sp>
        <p:nvSpPr>
          <p:cNvPr id="263" name="Google Shape;263;p14"/>
          <p:cNvSpPr txBox="1"/>
          <p:nvPr/>
        </p:nvSpPr>
        <p:spPr>
          <a:xfrm rot="-5400000">
            <a:off x="2543912" y="2499104"/>
            <a:ext cx="914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enthalpy</a:t>
            </a:r>
            <a:endParaRPr sz="1800">
              <a:solidFill>
                <a:schemeClr val="dk1"/>
              </a:solidFill>
              <a:latin typeface="Calibri"/>
              <a:ea typeface="Calibri"/>
              <a:cs typeface="Calibri"/>
              <a:sym typeface="Calibri"/>
            </a:endParaRPr>
          </a:p>
        </p:txBody>
      </p:sp>
      <p:cxnSp>
        <p:nvCxnSpPr>
          <p:cNvPr id="264" name="Google Shape;264;p14"/>
          <p:cNvCxnSpPr/>
          <p:nvPr/>
        </p:nvCxnSpPr>
        <p:spPr>
          <a:xfrm>
            <a:off x="3558210" y="1878496"/>
            <a:ext cx="1401417" cy="0"/>
          </a:xfrm>
          <a:prstGeom prst="straightConnector1">
            <a:avLst/>
          </a:prstGeom>
          <a:noFill/>
          <a:ln cap="flat" cmpd="sng" w="38100">
            <a:solidFill>
              <a:schemeClr val="accent2"/>
            </a:solidFill>
            <a:prstDash val="solid"/>
            <a:miter lim="800000"/>
            <a:headEnd len="sm" w="sm" type="none"/>
            <a:tailEnd len="sm" w="sm" type="none"/>
          </a:ln>
        </p:spPr>
      </p:cxnSp>
      <p:cxnSp>
        <p:nvCxnSpPr>
          <p:cNvPr id="265" name="Google Shape;265;p14"/>
          <p:cNvCxnSpPr/>
          <p:nvPr/>
        </p:nvCxnSpPr>
        <p:spPr>
          <a:xfrm>
            <a:off x="5519737" y="3720548"/>
            <a:ext cx="1537046" cy="0"/>
          </a:xfrm>
          <a:prstGeom prst="straightConnector1">
            <a:avLst/>
          </a:prstGeom>
          <a:noFill/>
          <a:ln cap="flat" cmpd="sng" w="38100">
            <a:solidFill>
              <a:schemeClr val="accent2"/>
            </a:solidFill>
            <a:prstDash val="solid"/>
            <a:miter lim="800000"/>
            <a:headEnd len="sm" w="sm" type="none"/>
            <a:tailEnd len="sm" w="sm" type="none"/>
          </a:ln>
        </p:spPr>
      </p:cxnSp>
      <p:sp>
        <p:nvSpPr>
          <p:cNvPr id="266" name="Google Shape;266;p14"/>
          <p:cNvSpPr txBox="1"/>
          <p:nvPr/>
        </p:nvSpPr>
        <p:spPr>
          <a:xfrm>
            <a:off x="3558210" y="1391953"/>
            <a:ext cx="20375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t>
            </a:r>
            <a:r>
              <a:rPr baseline="-25000" lang="en-US" sz="1800">
                <a:solidFill>
                  <a:schemeClr val="dk1"/>
                </a:solidFill>
                <a:latin typeface="Calibri"/>
                <a:ea typeface="Calibri"/>
                <a:cs typeface="Calibri"/>
                <a:sym typeface="Calibri"/>
              </a:rPr>
              <a:t>4(g)</a:t>
            </a:r>
            <a:r>
              <a:rPr lang="en-US" sz="1800">
                <a:solidFill>
                  <a:schemeClr val="dk1"/>
                </a:solidFill>
                <a:latin typeface="Calibri"/>
                <a:ea typeface="Calibri"/>
                <a:cs typeface="Calibri"/>
                <a:sym typeface="Calibri"/>
              </a:rPr>
              <a:t>  + 2O</a:t>
            </a:r>
            <a:r>
              <a:rPr baseline="-25000" lang="en-US" sz="1800">
                <a:solidFill>
                  <a:schemeClr val="dk1"/>
                </a:solidFill>
                <a:latin typeface="Calibri"/>
                <a:ea typeface="Calibri"/>
                <a:cs typeface="Calibri"/>
                <a:sym typeface="Calibri"/>
              </a:rPr>
              <a:t>2(g)</a:t>
            </a:r>
            <a:endParaRPr baseline="-25000" sz="1800">
              <a:solidFill>
                <a:schemeClr val="dk1"/>
              </a:solidFill>
              <a:latin typeface="Calibri"/>
              <a:ea typeface="Calibri"/>
              <a:cs typeface="Calibri"/>
              <a:sym typeface="Calibri"/>
            </a:endParaRPr>
          </a:p>
        </p:txBody>
      </p:sp>
      <p:sp>
        <p:nvSpPr>
          <p:cNvPr id="267" name="Google Shape;267;p14"/>
          <p:cNvSpPr txBox="1"/>
          <p:nvPr/>
        </p:nvSpPr>
        <p:spPr>
          <a:xfrm>
            <a:off x="5651915" y="3273052"/>
            <a:ext cx="2114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a:t>
            </a:r>
            <a:r>
              <a:rPr baseline="-25000" lang="en-US" sz="1800">
                <a:solidFill>
                  <a:schemeClr val="dk1"/>
                </a:solidFill>
                <a:latin typeface="Calibri"/>
                <a:ea typeface="Calibri"/>
                <a:cs typeface="Calibri"/>
                <a:sym typeface="Calibri"/>
              </a:rPr>
              <a:t>2(g)</a:t>
            </a:r>
            <a:r>
              <a:rPr lang="en-US" sz="1800">
                <a:solidFill>
                  <a:schemeClr val="dk1"/>
                </a:solidFill>
                <a:latin typeface="Calibri"/>
                <a:ea typeface="Calibri"/>
                <a:cs typeface="Calibri"/>
                <a:sym typeface="Calibri"/>
              </a:rPr>
              <a:t>  +  2H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O</a:t>
            </a:r>
            <a:r>
              <a:rPr baseline="-25000" lang="en-US" sz="1800">
                <a:solidFill>
                  <a:schemeClr val="dk1"/>
                </a:solidFill>
                <a:latin typeface="Calibri"/>
                <a:ea typeface="Calibri"/>
                <a:cs typeface="Calibri"/>
                <a:sym typeface="Calibri"/>
              </a:rPr>
              <a:t>(l)</a:t>
            </a:r>
            <a:endParaRPr baseline="-25000" sz="1800">
              <a:solidFill>
                <a:schemeClr val="dk1"/>
              </a:solidFill>
              <a:latin typeface="Calibri"/>
              <a:ea typeface="Calibri"/>
              <a:cs typeface="Calibri"/>
              <a:sym typeface="Calibri"/>
            </a:endParaRPr>
          </a:p>
        </p:txBody>
      </p:sp>
      <p:sp>
        <p:nvSpPr>
          <p:cNvPr id="268" name="Google Shape;268;p14"/>
          <p:cNvSpPr txBox="1"/>
          <p:nvPr/>
        </p:nvSpPr>
        <p:spPr>
          <a:xfrm>
            <a:off x="2371725" y="1521819"/>
            <a:ext cx="16113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reactants</a:t>
            </a:r>
            <a:endParaRPr baseline="-25000" sz="1800">
              <a:solidFill>
                <a:schemeClr val="dk1"/>
              </a:solidFill>
              <a:latin typeface="Calibri"/>
              <a:ea typeface="Calibri"/>
              <a:cs typeface="Calibri"/>
              <a:sym typeface="Calibri"/>
            </a:endParaRPr>
          </a:p>
        </p:txBody>
      </p:sp>
      <p:sp>
        <p:nvSpPr>
          <p:cNvPr id="269" name="Google Shape;269;p14"/>
          <p:cNvSpPr txBox="1"/>
          <p:nvPr/>
        </p:nvSpPr>
        <p:spPr>
          <a:xfrm>
            <a:off x="2426253" y="3428610"/>
            <a:ext cx="16113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products</a:t>
            </a:r>
            <a:endParaRPr baseline="-25000" sz="1800">
              <a:solidFill>
                <a:schemeClr val="dk1"/>
              </a:solidFill>
              <a:latin typeface="Calibri"/>
              <a:ea typeface="Calibri"/>
              <a:cs typeface="Calibri"/>
              <a:sym typeface="Calibri"/>
            </a:endParaRPr>
          </a:p>
        </p:txBody>
      </p:sp>
      <p:cxnSp>
        <p:nvCxnSpPr>
          <p:cNvPr id="270" name="Google Shape;270;p14"/>
          <p:cNvCxnSpPr/>
          <p:nvPr/>
        </p:nvCxnSpPr>
        <p:spPr>
          <a:xfrm>
            <a:off x="4988134" y="2048965"/>
            <a:ext cx="560731" cy="1515255"/>
          </a:xfrm>
          <a:prstGeom prst="straightConnector1">
            <a:avLst/>
          </a:prstGeom>
          <a:noFill/>
          <a:ln cap="flat" cmpd="sng" w="19050">
            <a:solidFill>
              <a:schemeClr val="accent2"/>
            </a:solidFill>
            <a:prstDash val="solid"/>
            <a:miter lim="800000"/>
            <a:headEnd len="sm" w="sm" type="none"/>
            <a:tailEnd len="med" w="med" type="triangle"/>
          </a:ln>
        </p:spPr>
      </p:cxnSp>
      <p:cxnSp>
        <p:nvCxnSpPr>
          <p:cNvPr id="271" name="Google Shape;271;p14"/>
          <p:cNvCxnSpPr/>
          <p:nvPr/>
        </p:nvCxnSpPr>
        <p:spPr>
          <a:xfrm rot="10800000">
            <a:off x="3776869" y="3720548"/>
            <a:ext cx="1669774" cy="0"/>
          </a:xfrm>
          <a:prstGeom prst="straightConnector1">
            <a:avLst/>
          </a:prstGeom>
          <a:noFill/>
          <a:ln cap="flat" cmpd="sng" w="28575">
            <a:solidFill>
              <a:schemeClr val="dk1"/>
            </a:solidFill>
            <a:prstDash val="dash"/>
            <a:round/>
            <a:headEnd len="sm" w="sm" type="none"/>
            <a:tailEnd len="sm" w="sm" type="none"/>
          </a:ln>
        </p:spPr>
      </p:cxnSp>
      <p:sp>
        <p:nvSpPr>
          <p:cNvPr id="272" name="Google Shape;272;p14"/>
          <p:cNvSpPr/>
          <p:nvPr/>
        </p:nvSpPr>
        <p:spPr>
          <a:xfrm>
            <a:off x="4258918" y="1995708"/>
            <a:ext cx="160316" cy="677918"/>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14"/>
          <p:cNvSpPr txBox="1"/>
          <p:nvPr/>
        </p:nvSpPr>
        <p:spPr>
          <a:xfrm>
            <a:off x="3429900" y="2633256"/>
            <a:ext cx="23787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ΔH = -890.3 kJ</a:t>
            </a:r>
            <a:endParaRPr baseline="30000" sz="1800">
              <a:solidFill>
                <a:schemeClr val="dk1"/>
              </a:solidFill>
              <a:latin typeface="Calibri"/>
              <a:ea typeface="Calibri"/>
              <a:cs typeface="Calibri"/>
              <a:sym typeface="Calibri"/>
            </a:endParaRPr>
          </a:p>
        </p:txBody>
      </p:sp>
      <p:sp>
        <p:nvSpPr>
          <p:cNvPr id="274" name="Google Shape;274;p14"/>
          <p:cNvSpPr/>
          <p:nvPr/>
        </p:nvSpPr>
        <p:spPr>
          <a:xfrm>
            <a:off x="4248979" y="2992649"/>
            <a:ext cx="160280" cy="623656"/>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14"/>
          <p:cNvSpPr txBox="1"/>
          <p:nvPr/>
        </p:nvSpPr>
        <p:spPr>
          <a:xfrm>
            <a:off x="8061118" y="1559166"/>
            <a:ext cx="4040593" cy="2677656"/>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From this Energy profile diagram you should be able to write the chemical equation with energy included and the thermochemical equation.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Try for yourself</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5"/>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Energy profile diagrams</a:t>
            </a:r>
            <a:endParaRPr sz="3200">
              <a:solidFill>
                <a:schemeClr val="dk1"/>
              </a:solidFill>
              <a:latin typeface="Calibri"/>
              <a:ea typeface="Calibri"/>
              <a:cs typeface="Calibri"/>
              <a:sym typeface="Calibri"/>
            </a:endParaRPr>
          </a:p>
        </p:txBody>
      </p:sp>
      <p:pic>
        <p:nvPicPr>
          <p:cNvPr id="281" name="Google Shape;281;p15"/>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282" name="Google Shape;282;p15"/>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15"/>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285" name="Google Shape;285;p15"/>
          <p:cNvCxnSpPr/>
          <p:nvPr/>
        </p:nvCxnSpPr>
        <p:spPr>
          <a:xfrm>
            <a:off x="3468757" y="1212574"/>
            <a:ext cx="0" cy="2922104"/>
          </a:xfrm>
          <a:prstGeom prst="straightConnector1">
            <a:avLst/>
          </a:prstGeom>
          <a:noFill/>
          <a:ln cap="flat" cmpd="sng" w="19050">
            <a:solidFill>
              <a:schemeClr val="accent1"/>
            </a:solidFill>
            <a:prstDash val="solid"/>
            <a:miter lim="800000"/>
            <a:headEnd len="sm" w="sm" type="none"/>
            <a:tailEnd len="sm" w="sm" type="none"/>
          </a:ln>
        </p:spPr>
      </p:cxnSp>
      <p:cxnSp>
        <p:nvCxnSpPr>
          <p:cNvPr id="286" name="Google Shape;286;p15"/>
          <p:cNvCxnSpPr/>
          <p:nvPr/>
        </p:nvCxnSpPr>
        <p:spPr>
          <a:xfrm rot="10800000">
            <a:off x="3468757" y="4134678"/>
            <a:ext cx="3687417" cy="0"/>
          </a:xfrm>
          <a:prstGeom prst="straightConnector1">
            <a:avLst/>
          </a:prstGeom>
          <a:noFill/>
          <a:ln cap="flat" cmpd="sng" w="19050">
            <a:solidFill>
              <a:schemeClr val="accent1"/>
            </a:solidFill>
            <a:prstDash val="solid"/>
            <a:miter lim="800000"/>
            <a:headEnd len="sm" w="sm" type="none"/>
            <a:tailEnd len="sm" w="sm" type="none"/>
          </a:ln>
        </p:spPr>
      </p:cxnSp>
      <p:sp>
        <p:nvSpPr>
          <p:cNvPr id="287" name="Google Shape;287;p15"/>
          <p:cNvSpPr txBox="1"/>
          <p:nvPr/>
        </p:nvSpPr>
        <p:spPr>
          <a:xfrm>
            <a:off x="4234069" y="4266041"/>
            <a:ext cx="30910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Progress of reaction</a:t>
            </a:r>
            <a:endParaRPr sz="1800">
              <a:solidFill>
                <a:schemeClr val="dk1"/>
              </a:solidFill>
              <a:latin typeface="Calibri"/>
              <a:ea typeface="Calibri"/>
              <a:cs typeface="Calibri"/>
              <a:sym typeface="Calibri"/>
            </a:endParaRPr>
          </a:p>
        </p:txBody>
      </p:sp>
      <p:sp>
        <p:nvSpPr>
          <p:cNvPr id="288" name="Google Shape;288;p15"/>
          <p:cNvSpPr txBox="1"/>
          <p:nvPr/>
        </p:nvSpPr>
        <p:spPr>
          <a:xfrm rot="-5400000">
            <a:off x="2543912" y="2499104"/>
            <a:ext cx="914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enthalpy</a:t>
            </a:r>
            <a:endParaRPr sz="1800">
              <a:solidFill>
                <a:schemeClr val="dk1"/>
              </a:solidFill>
              <a:latin typeface="Calibri"/>
              <a:ea typeface="Calibri"/>
              <a:cs typeface="Calibri"/>
              <a:sym typeface="Calibri"/>
            </a:endParaRPr>
          </a:p>
        </p:txBody>
      </p:sp>
      <p:cxnSp>
        <p:nvCxnSpPr>
          <p:cNvPr id="289" name="Google Shape;289;p15"/>
          <p:cNvCxnSpPr/>
          <p:nvPr/>
        </p:nvCxnSpPr>
        <p:spPr>
          <a:xfrm>
            <a:off x="3558210" y="1878496"/>
            <a:ext cx="1401417" cy="0"/>
          </a:xfrm>
          <a:prstGeom prst="straightConnector1">
            <a:avLst/>
          </a:prstGeom>
          <a:noFill/>
          <a:ln cap="flat" cmpd="sng" w="38100">
            <a:solidFill>
              <a:schemeClr val="accent2"/>
            </a:solidFill>
            <a:prstDash val="solid"/>
            <a:miter lim="800000"/>
            <a:headEnd len="sm" w="sm" type="none"/>
            <a:tailEnd len="sm" w="sm" type="none"/>
          </a:ln>
        </p:spPr>
      </p:cxnSp>
      <p:cxnSp>
        <p:nvCxnSpPr>
          <p:cNvPr id="290" name="Google Shape;290;p15"/>
          <p:cNvCxnSpPr/>
          <p:nvPr/>
        </p:nvCxnSpPr>
        <p:spPr>
          <a:xfrm>
            <a:off x="5519737" y="3720548"/>
            <a:ext cx="1537046" cy="0"/>
          </a:xfrm>
          <a:prstGeom prst="straightConnector1">
            <a:avLst/>
          </a:prstGeom>
          <a:noFill/>
          <a:ln cap="flat" cmpd="sng" w="38100">
            <a:solidFill>
              <a:schemeClr val="accent2"/>
            </a:solidFill>
            <a:prstDash val="solid"/>
            <a:miter lim="800000"/>
            <a:headEnd len="sm" w="sm" type="none"/>
            <a:tailEnd len="sm" w="sm" type="none"/>
          </a:ln>
        </p:spPr>
      </p:cxnSp>
      <p:sp>
        <p:nvSpPr>
          <p:cNvPr id="291" name="Google Shape;291;p15"/>
          <p:cNvSpPr txBox="1"/>
          <p:nvPr/>
        </p:nvSpPr>
        <p:spPr>
          <a:xfrm>
            <a:off x="3558210" y="1391953"/>
            <a:ext cx="20375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t>
            </a:r>
            <a:r>
              <a:rPr baseline="-25000" lang="en-US" sz="1800">
                <a:solidFill>
                  <a:schemeClr val="dk1"/>
                </a:solidFill>
                <a:latin typeface="Calibri"/>
                <a:ea typeface="Calibri"/>
                <a:cs typeface="Calibri"/>
                <a:sym typeface="Calibri"/>
              </a:rPr>
              <a:t>4(g)</a:t>
            </a:r>
            <a:r>
              <a:rPr lang="en-US" sz="1800">
                <a:solidFill>
                  <a:schemeClr val="dk1"/>
                </a:solidFill>
                <a:latin typeface="Calibri"/>
                <a:ea typeface="Calibri"/>
                <a:cs typeface="Calibri"/>
                <a:sym typeface="Calibri"/>
              </a:rPr>
              <a:t>  + 2O</a:t>
            </a:r>
            <a:r>
              <a:rPr baseline="-25000" lang="en-US" sz="1800">
                <a:solidFill>
                  <a:schemeClr val="dk1"/>
                </a:solidFill>
                <a:latin typeface="Calibri"/>
                <a:ea typeface="Calibri"/>
                <a:cs typeface="Calibri"/>
                <a:sym typeface="Calibri"/>
              </a:rPr>
              <a:t>2(g)</a:t>
            </a:r>
            <a:endParaRPr baseline="-25000" sz="1800">
              <a:solidFill>
                <a:schemeClr val="dk1"/>
              </a:solidFill>
              <a:latin typeface="Calibri"/>
              <a:ea typeface="Calibri"/>
              <a:cs typeface="Calibri"/>
              <a:sym typeface="Calibri"/>
            </a:endParaRPr>
          </a:p>
        </p:txBody>
      </p:sp>
      <p:sp>
        <p:nvSpPr>
          <p:cNvPr id="292" name="Google Shape;292;p15"/>
          <p:cNvSpPr txBox="1"/>
          <p:nvPr/>
        </p:nvSpPr>
        <p:spPr>
          <a:xfrm>
            <a:off x="5651915" y="3273052"/>
            <a:ext cx="2114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a:t>
            </a:r>
            <a:r>
              <a:rPr baseline="-25000" lang="en-US" sz="1800">
                <a:solidFill>
                  <a:schemeClr val="dk1"/>
                </a:solidFill>
                <a:latin typeface="Calibri"/>
                <a:ea typeface="Calibri"/>
                <a:cs typeface="Calibri"/>
                <a:sym typeface="Calibri"/>
              </a:rPr>
              <a:t>2(g)</a:t>
            </a:r>
            <a:r>
              <a:rPr lang="en-US" sz="1800">
                <a:solidFill>
                  <a:schemeClr val="dk1"/>
                </a:solidFill>
                <a:latin typeface="Calibri"/>
                <a:ea typeface="Calibri"/>
                <a:cs typeface="Calibri"/>
                <a:sym typeface="Calibri"/>
              </a:rPr>
              <a:t>  +  2H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O</a:t>
            </a:r>
            <a:r>
              <a:rPr baseline="-25000" lang="en-US" sz="1800">
                <a:solidFill>
                  <a:schemeClr val="dk1"/>
                </a:solidFill>
                <a:latin typeface="Calibri"/>
                <a:ea typeface="Calibri"/>
                <a:cs typeface="Calibri"/>
                <a:sym typeface="Calibri"/>
              </a:rPr>
              <a:t>(l)</a:t>
            </a:r>
            <a:endParaRPr baseline="-25000" sz="1800">
              <a:solidFill>
                <a:schemeClr val="dk1"/>
              </a:solidFill>
              <a:latin typeface="Calibri"/>
              <a:ea typeface="Calibri"/>
              <a:cs typeface="Calibri"/>
              <a:sym typeface="Calibri"/>
            </a:endParaRPr>
          </a:p>
        </p:txBody>
      </p:sp>
      <p:sp>
        <p:nvSpPr>
          <p:cNvPr id="293" name="Google Shape;293;p15"/>
          <p:cNvSpPr txBox="1"/>
          <p:nvPr/>
        </p:nvSpPr>
        <p:spPr>
          <a:xfrm>
            <a:off x="2371725" y="1521819"/>
            <a:ext cx="16113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reactants</a:t>
            </a:r>
            <a:endParaRPr baseline="-25000" sz="1800">
              <a:solidFill>
                <a:schemeClr val="dk1"/>
              </a:solidFill>
              <a:latin typeface="Calibri"/>
              <a:ea typeface="Calibri"/>
              <a:cs typeface="Calibri"/>
              <a:sym typeface="Calibri"/>
            </a:endParaRPr>
          </a:p>
        </p:txBody>
      </p:sp>
      <p:sp>
        <p:nvSpPr>
          <p:cNvPr id="294" name="Google Shape;294;p15"/>
          <p:cNvSpPr txBox="1"/>
          <p:nvPr/>
        </p:nvSpPr>
        <p:spPr>
          <a:xfrm>
            <a:off x="2426253" y="3428610"/>
            <a:ext cx="16113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products</a:t>
            </a:r>
            <a:endParaRPr baseline="-25000" sz="1800">
              <a:solidFill>
                <a:schemeClr val="dk1"/>
              </a:solidFill>
              <a:latin typeface="Calibri"/>
              <a:ea typeface="Calibri"/>
              <a:cs typeface="Calibri"/>
              <a:sym typeface="Calibri"/>
            </a:endParaRPr>
          </a:p>
        </p:txBody>
      </p:sp>
      <p:cxnSp>
        <p:nvCxnSpPr>
          <p:cNvPr id="295" name="Google Shape;295;p15"/>
          <p:cNvCxnSpPr/>
          <p:nvPr/>
        </p:nvCxnSpPr>
        <p:spPr>
          <a:xfrm>
            <a:off x="4988134" y="2048965"/>
            <a:ext cx="560731" cy="1515255"/>
          </a:xfrm>
          <a:prstGeom prst="straightConnector1">
            <a:avLst/>
          </a:prstGeom>
          <a:noFill/>
          <a:ln cap="flat" cmpd="sng" w="19050">
            <a:solidFill>
              <a:schemeClr val="accent2"/>
            </a:solidFill>
            <a:prstDash val="solid"/>
            <a:miter lim="800000"/>
            <a:headEnd len="sm" w="sm" type="none"/>
            <a:tailEnd len="med" w="med" type="triangle"/>
          </a:ln>
        </p:spPr>
      </p:cxnSp>
      <p:cxnSp>
        <p:nvCxnSpPr>
          <p:cNvPr id="296" name="Google Shape;296;p15"/>
          <p:cNvCxnSpPr/>
          <p:nvPr/>
        </p:nvCxnSpPr>
        <p:spPr>
          <a:xfrm rot="10800000">
            <a:off x="3776869" y="3720548"/>
            <a:ext cx="1669774" cy="0"/>
          </a:xfrm>
          <a:prstGeom prst="straightConnector1">
            <a:avLst/>
          </a:prstGeom>
          <a:noFill/>
          <a:ln cap="flat" cmpd="sng" w="28575">
            <a:solidFill>
              <a:schemeClr val="dk1"/>
            </a:solidFill>
            <a:prstDash val="dash"/>
            <a:round/>
            <a:headEnd len="sm" w="sm" type="none"/>
            <a:tailEnd len="sm" w="sm" type="none"/>
          </a:ln>
        </p:spPr>
      </p:cxnSp>
      <p:sp>
        <p:nvSpPr>
          <p:cNvPr id="297" name="Google Shape;297;p15"/>
          <p:cNvSpPr/>
          <p:nvPr/>
        </p:nvSpPr>
        <p:spPr>
          <a:xfrm>
            <a:off x="4258918" y="1995708"/>
            <a:ext cx="160316" cy="677918"/>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15"/>
          <p:cNvSpPr txBox="1"/>
          <p:nvPr/>
        </p:nvSpPr>
        <p:spPr>
          <a:xfrm>
            <a:off x="3429900" y="2633256"/>
            <a:ext cx="23787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ΔH = -890.3 kJ mol</a:t>
            </a:r>
            <a:r>
              <a:rPr baseline="30000" lang="en-US" sz="1800">
                <a:solidFill>
                  <a:schemeClr val="dk1"/>
                </a:solidFill>
                <a:latin typeface="Calibri"/>
                <a:ea typeface="Calibri"/>
                <a:cs typeface="Calibri"/>
                <a:sym typeface="Calibri"/>
              </a:rPr>
              <a:t>-1</a:t>
            </a:r>
            <a:endParaRPr baseline="30000" sz="1800">
              <a:solidFill>
                <a:schemeClr val="dk1"/>
              </a:solidFill>
              <a:latin typeface="Calibri"/>
              <a:ea typeface="Calibri"/>
              <a:cs typeface="Calibri"/>
              <a:sym typeface="Calibri"/>
            </a:endParaRPr>
          </a:p>
        </p:txBody>
      </p:sp>
      <p:sp>
        <p:nvSpPr>
          <p:cNvPr id="299" name="Google Shape;299;p15"/>
          <p:cNvSpPr/>
          <p:nvPr/>
        </p:nvSpPr>
        <p:spPr>
          <a:xfrm>
            <a:off x="4248979" y="2992649"/>
            <a:ext cx="160280" cy="623656"/>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0" name="Google Shape;300;p15"/>
          <p:cNvGrpSpPr/>
          <p:nvPr/>
        </p:nvGrpSpPr>
        <p:grpSpPr>
          <a:xfrm>
            <a:off x="1652587" y="5025402"/>
            <a:ext cx="8518111" cy="461665"/>
            <a:chOff x="1206914" y="5335401"/>
            <a:chExt cx="8518111" cy="461665"/>
          </a:xfrm>
        </p:grpSpPr>
        <p:sp>
          <p:nvSpPr>
            <p:cNvPr id="301" name="Google Shape;301;p15"/>
            <p:cNvSpPr txBox="1"/>
            <p:nvPr/>
          </p:nvSpPr>
          <p:spPr>
            <a:xfrm>
              <a:off x="1206914" y="5335401"/>
              <a:ext cx="203752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CH</a:t>
              </a:r>
              <a:r>
                <a:rPr baseline="-25000" lang="en-US" sz="2400">
                  <a:solidFill>
                    <a:schemeClr val="dk1"/>
                  </a:solidFill>
                  <a:latin typeface="Calibri"/>
                  <a:ea typeface="Calibri"/>
                  <a:cs typeface="Calibri"/>
                  <a:sym typeface="Calibri"/>
                </a:rPr>
                <a:t>4(g)</a:t>
              </a:r>
              <a:r>
                <a:rPr lang="en-US" sz="2400">
                  <a:solidFill>
                    <a:schemeClr val="dk1"/>
                  </a:solidFill>
                  <a:latin typeface="Calibri"/>
                  <a:ea typeface="Calibri"/>
                  <a:cs typeface="Calibri"/>
                  <a:sym typeface="Calibri"/>
                </a:rPr>
                <a:t>  + 2O</a:t>
              </a:r>
              <a:r>
                <a:rPr baseline="-25000" lang="en-US" sz="2400">
                  <a:solidFill>
                    <a:schemeClr val="dk1"/>
                  </a:solidFill>
                  <a:latin typeface="Calibri"/>
                  <a:ea typeface="Calibri"/>
                  <a:cs typeface="Calibri"/>
                  <a:sym typeface="Calibri"/>
                </a:rPr>
                <a:t>2(g)</a:t>
              </a:r>
              <a:endParaRPr baseline="-25000" sz="2400">
                <a:solidFill>
                  <a:schemeClr val="dk1"/>
                </a:solidFill>
                <a:latin typeface="Calibri"/>
                <a:ea typeface="Calibri"/>
                <a:cs typeface="Calibri"/>
                <a:sym typeface="Calibri"/>
              </a:endParaRPr>
            </a:p>
          </p:txBody>
        </p:sp>
        <p:cxnSp>
          <p:nvCxnSpPr>
            <p:cNvPr id="302" name="Google Shape;302;p15"/>
            <p:cNvCxnSpPr>
              <a:stCxn id="301" idx="3"/>
            </p:cNvCxnSpPr>
            <p:nvPr/>
          </p:nvCxnSpPr>
          <p:spPr>
            <a:xfrm>
              <a:off x="3244436" y="5566234"/>
              <a:ext cx="879900" cy="0"/>
            </a:xfrm>
            <a:prstGeom prst="straightConnector1">
              <a:avLst/>
            </a:prstGeom>
            <a:noFill/>
            <a:ln cap="flat" cmpd="sng" w="28575">
              <a:solidFill>
                <a:schemeClr val="dk1"/>
              </a:solidFill>
              <a:prstDash val="solid"/>
              <a:miter lim="800000"/>
              <a:headEnd len="sm" w="sm" type="none"/>
              <a:tailEnd len="med" w="med" type="triangle"/>
            </a:ln>
          </p:spPr>
        </p:cxnSp>
        <p:sp>
          <p:nvSpPr>
            <p:cNvPr id="303" name="Google Shape;303;p15"/>
            <p:cNvSpPr txBox="1"/>
            <p:nvPr/>
          </p:nvSpPr>
          <p:spPr>
            <a:xfrm>
              <a:off x="4370780" y="5335401"/>
              <a:ext cx="53542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a:t>
              </a:r>
              <a:r>
                <a:rPr baseline="-25000" lang="en-US" sz="2400">
                  <a:solidFill>
                    <a:schemeClr val="dk1"/>
                  </a:solidFill>
                  <a:latin typeface="Calibri"/>
                  <a:ea typeface="Calibri"/>
                  <a:cs typeface="Calibri"/>
                  <a:sym typeface="Calibri"/>
                </a:rPr>
                <a:t>2(g)</a:t>
              </a:r>
              <a:r>
                <a:rPr lang="en-US" sz="2400">
                  <a:solidFill>
                    <a:schemeClr val="dk1"/>
                  </a:solidFill>
                  <a:latin typeface="Calibri"/>
                  <a:ea typeface="Calibri"/>
                  <a:cs typeface="Calibri"/>
                  <a:sym typeface="Calibri"/>
                </a:rPr>
                <a:t>  +  2H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a:t>
              </a:r>
              <a:r>
                <a:rPr baseline="-25000" lang="en-US" sz="2400">
                  <a:solidFill>
                    <a:schemeClr val="dk1"/>
                  </a:solidFill>
                  <a:latin typeface="Calibri"/>
                  <a:ea typeface="Calibri"/>
                  <a:cs typeface="Calibri"/>
                  <a:sym typeface="Calibri"/>
                </a:rPr>
                <a:t>(l)  </a:t>
              </a:r>
              <a:r>
                <a:rPr lang="en-US" sz="2400">
                  <a:solidFill>
                    <a:schemeClr val="dk1"/>
                  </a:solidFill>
                  <a:latin typeface="Calibri"/>
                  <a:ea typeface="Calibri"/>
                  <a:cs typeface="Calibri"/>
                  <a:sym typeface="Calibri"/>
                </a:rPr>
                <a:t>+  890.3 kJ</a:t>
              </a:r>
              <a:endParaRPr baseline="30000" sz="2400">
                <a:solidFill>
                  <a:schemeClr val="dk1"/>
                </a:solidFill>
                <a:latin typeface="Calibri"/>
                <a:ea typeface="Calibri"/>
                <a:cs typeface="Calibri"/>
                <a:sym typeface="Calibri"/>
              </a:endParaRPr>
            </a:p>
          </p:txBody>
        </p:sp>
      </p:grpSp>
      <p:grpSp>
        <p:nvGrpSpPr>
          <p:cNvPr id="304" name="Google Shape;304;p15"/>
          <p:cNvGrpSpPr/>
          <p:nvPr/>
        </p:nvGrpSpPr>
        <p:grpSpPr>
          <a:xfrm>
            <a:off x="1640462" y="5851491"/>
            <a:ext cx="8518111" cy="461665"/>
            <a:chOff x="1206914" y="5335401"/>
            <a:chExt cx="8518111" cy="461665"/>
          </a:xfrm>
        </p:grpSpPr>
        <p:sp>
          <p:nvSpPr>
            <p:cNvPr id="305" name="Google Shape;305;p15"/>
            <p:cNvSpPr txBox="1"/>
            <p:nvPr/>
          </p:nvSpPr>
          <p:spPr>
            <a:xfrm>
              <a:off x="1206914" y="5335401"/>
              <a:ext cx="203752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CH</a:t>
              </a:r>
              <a:r>
                <a:rPr baseline="-25000" lang="en-US" sz="2400">
                  <a:solidFill>
                    <a:schemeClr val="dk1"/>
                  </a:solidFill>
                  <a:latin typeface="Calibri"/>
                  <a:ea typeface="Calibri"/>
                  <a:cs typeface="Calibri"/>
                  <a:sym typeface="Calibri"/>
                </a:rPr>
                <a:t>4(g)</a:t>
              </a:r>
              <a:r>
                <a:rPr lang="en-US" sz="2400">
                  <a:solidFill>
                    <a:schemeClr val="dk1"/>
                  </a:solidFill>
                  <a:latin typeface="Calibri"/>
                  <a:ea typeface="Calibri"/>
                  <a:cs typeface="Calibri"/>
                  <a:sym typeface="Calibri"/>
                </a:rPr>
                <a:t>  + 2O</a:t>
              </a:r>
              <a:r>
                <a:rPr baseline="-25000" lang="en-US" sz="2400">
                  <a:solidFill>
                    <a:schemeClr val="dk1"/>
                  </a:solidFill>
                  <a:latin typeface="Calibri"/>
                  <a:ea typeface="Calibri"/>
                  <a:cs typeface="Calibri"/>
                  <a:sym typeface="Calibri"/>
                </a:rPr>
                <a:t>2(g)</a:t>
              </a:r>
              <a:endParaRPr baseline="-25000" sz="2400">
                <a:solidFill>
                  <a:schemeClr val="dk1"/>
                </a:solidFill>
                <a:latin typeface="Calibri"/>
                <a:ea typeface="Calibri"/>
                <a:cs typeface="Calibri"/>
                <a:sym typeface="Calibri"/>
              </a:endParaRPr>
            </a:p>
          </p:txBody>
        </p:sp>
        <p:cxnSp>
          <p:nvCxnSpPr>
            <p:cNvPr id="306" name="Google Shape;306;p15"/>
            <p:cNvCxnSpPr>
              <a:stCxn id="305" idx="3"/>
            </p:cNvCxnSpPr>
            <p:nvPr/>
          </p:nvCxnSpPr>
          <p:spPr>
            <a:xfrm>
              <a:off x="3244436" y="5566234"/>
              <a:ext cx="879900" cy="0"/>
            </a:xfrm>
            <a:prstGeom prst="straightConnector1">
              <a:avLst/>
            </a:prstGeom>
            <a:noFill/>
            <a:ln cap="flat" cmpd="sng" w="28575">
              <a:solidFill>
                <a:schemeClr val="dk1"/>
              </a:solidFill>
              <a:prstDash val="solid"/>
              <a:miter lim="800000"/>
              <a:headEnd len="sm" w="sm" type="none"/>
              <a:tailEnd len="med" w="med" type="triangle"/>
            </a:ln>
          </p:spPr>
        </p:cxnSp>
        <p:sp>
          <p:nvSpPr>
            <p:cNvPr id="307" name="Google Shape;307;p15"/>
            <p:cNvSpPr txBox="1"/>
            <p:nvPr/>
          </p:nvSpPr>
          <p:spPr>
            <a:xfrm>
              <a:off x="4370780" y="5335401"/>
              <a:ext cx="53542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a:t>
              </a:r>
              <a:r>
                <a:rPr baseline="-25000" lang="en-US" sz="2400">
                  <a:solidFill>
                    <a:schemeClr val="dk1"/>
                  </a:solidFill>
                  <a:latin typeface="Calibri"/>
                  <a:ea typeface="Calibri"/>
                  <a:cs typeface="Calibri"/>
                  <a:sym typeface="Calibri"/>
                </a:rPr>
                <a:t>2(g)</a:t>
              </a:r>
              <a:r>
                <a:rPr lang="en-US" sz="2400">
                  <a:solidFill>
                    <a:schemeClr val="dk1"/>
                  </a:solidFill>
                  <a:latin typeface="Calibri"/>
                  <a:ea typeface="Calibri"/>
                  <a:cs typeface="Calibri"/>
                  <a:sym typeface="Calibri"/>
                </a:rPr>
                <a:t>  +  2H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a:t>
              </a:r>
              <a:r>
                <a:rPr baseline="-25000" lang="en-US" sz="2400">
                  <a:solidFill>
                    <a:schemeClr val="dk1"/>
                  </a:solidFill>
                  <a:latin typeface="Calibri"/>
                  <a:ea typeface="Calibri"/>
                  <a:cs typeface="Calibri"/>
                  <a:sym typeface="Calibri"/>
                </a:rPr>
                <a:t>(l)  </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ΔH </a:t>
              </a:r>
              <a:r>
                <a:rPr lang="en-US" sz="2400">
                  <a:solidFill>
                    <a:schemeClr val="dk1"/>
                  </a:solidFill>
                  <a:latin typeface="Calibri"/>
                  <a:ea typeface="Calibri"/>
                  <a:cs typeface="Calibri"/>
                  <a:sym typeface="Calibri"/>
                </a:rPr>
                <a:t>= -890.3 kJ</a:t>
              </a:r>
              <a:endParaRPr baseline="30000" sz="24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6"/>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Energy profile diagrams</a:t>
            </a:r>
            <a:endParaRPr sz="3200">
              <a:solidFill>
                <a:schemeClr val="dk1"/>
              </a:solidFill>
              <a:latin typeface="Calibri"/>
              <a:ea typeface="Calibri"/>
              <a:cs typeface="Calibri"/>
              <a:sym typeface="Calibri"/>
            </a:endParaRPr>
          </a:p>
        </p:txBody>
      </p:sp>
      <p:pic>
        <p:nvPicPr>
          <p:cNvPr id="313" name="Google Shape;313;p16"/>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314" name="Google Shape;314;p16"/>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16"/>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7" name="Google Shape;317;p16"/>
          <p:cNvPicPr preferRelativeResize="0"/>
          <p:nvPr/>
        </p:nvPicPr>
        <p:blipFill rotWithShape="1">
          <a:blip r:embed="rId4">
            <a:alphaModFix/>
          </a:blip>
          <a:srcRect b="0" l="0" r="0" t="0"/>
          <a:stretch/>
        </p:blipFill>
        <p:spPr>
          <a:xfrm>
            <a:off x="1833562" y="2975578"/>
            <a:ext cx="8260434" cy="710575"/>
          </a:xfrm>
          <a:prstGeom prst="rect">
            <a:avLst/>
          </a:prstGeom>
          <a:noFill/>
          <a:ln>
            <a:noFill/>
          </a:ln>
        </p:spPr>
      </p:pic>
      <p:sp>
        <p:nvSpPr>
          <p:cNvPr id="318" name="Google Shape;318;p16"/>
          <p:cNvSpPr txBox="1"/>
          <p:nvPr/>
        </p:nvSpPr>
        <p:spPr>
          <a:xfrm>
            <a:off x="333375" y="1907603"/>
            <a:ext cx="115252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Draw an energy profile diagram for the following reactions. Remember your first question should be – is this reaction exothermic or endothermic?</a:t>
            </a:r>
            <a:endParaRPr sz="2400">
              <a:solidFill>
                <a:schemeClr val="dk1"/>
              </a:solidFill>
              <a:latin typeface="Calibri"/>
              <a:ea typeface="Calibri"/>
              <a:cs typeface="Calibri"/>
              <a:sym typeface="Calibri"/>
            </a:endParaRPr>
          </a:p>
        </p:txBody>
      </p:sp>
      <p:pic>
        <p:nvPicPr>
          <p:cNvPr id="319" name="Google Shape;319;p16"/>
          <p:cNvPicPr preferRelativeResize="0"/>
          <p:nvPr/>
        </p:nvPicPr>
        <p:blipFill rotWithShape="1">
          <a:blip r:embed="rId5">
            <a:alphaModFix/>
          </a:blip>
          <a:srcRect b="0" l="0" r="0" t="0"/>
          <a:stretch/>
        </p:blipFill>
        <p:spPr>
          <a:xfrm>
            <a:off x="1914525" y="4069227"/>
            <a:ext cx="7387556" cy="634125"/>
          </a:xfrm>
          <a:prstGeom prst="rect">
            <a:avLst/>
          </a:prstGeom>
          <a:noFill/>
          <a:ln>
            <a:noFill/>
          </a:ln>
        </p:spPr>
      </p:pic>
      <p:sp>
        <p:nvSpPr>
          <p:cNvPr id="320" name="Google Shape;320;p16"/>
          <p:cNvSpPr txBox="1"/>
          <p:nvPr/>
        </p:nvSpPr>
        <p:spPr>
          <a:xfrm>
            <a:off x="1347787" y="3047594"/>
            <a:ext cx="4857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p:txBody>
      </p:sp>
      <p:sp>
        <p:nvSpPr>
          <p:cNvPr id="321" name="Google Shape;321;p16"/>
          <p:cNvSpPr txBox="1"/>
          <p:nvPr/>
        </p:nvSpPr>
        <p:spPr>
          <a:xfrm>
            <a:off x="1347786" y="4155456"/>
            <a:ext cx="4857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322" name="Google Shape;322;p16"/>
          <p:cNvSpPr/>
          <p:nvPr/>
        </p:nvSpPr>
        <p:spPr>
          <a:xfrm>
            <a:off x="9059193" y="2855156"/>
            <a:ext cx="897607" cy="83099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16"/>
          <p:cNvSpPr/>
          <p:nvPr/>
        </p:nvSpPr>
        <p:spPr>
          <a:xfrm>
            <a:off x="8168640" y="4143845"/>
            <a:ext cx="965200" cy="63412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7"/>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Energy for you</a:t>
            </a:r>
            <a:endParaRPr sz="3200">
              <a:solidFill>
                <a:schemeClr val="dk1"/>
              </a:solidFill>
              <a:latin typeface="Calibri"/>
              <a:ea typeface="Calibri"/>
              <a:cs typeface="Calibri"/>
              <a:sym typeface="Calibri"/>
            </a:endParaRPr>
          </a:p>
        </p:txBody>
      </p:sp>
      <p:pic>
        <p:nvPicPr>
          <p:cNvPr id="329" name="Google Shape;329;p17"/>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330" name="Google Shape;330;p17"/>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17"/>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ell phone&#10;&#10;Description automatically generated" id="333" name="Google Shape;333;p17"/>
          <p:cNvPicPr preferRelativeResize="0"/>
          <p:nvPr/>
        </p:nvPicPr>
        <p:blipFill rotWithShape="1">
          <a:blip r:embed="rId4">
            <a:alphaModFix/>
          </a:blip>
          <a:srcRect b="0" l="0" r="0" t="0"/>
          <a:stretch/>
        </p:blipFill>
        <p:spPr>
          <a:xfrm>
            <a:off x="2105025" y="1337262"/>
            <a:ext cx="7353300" cy="55207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8"/>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Question</a:t>
            </a:r>
            <a:endParaRPr sz="3200">
              <a:solidFill>
                <a:schemeClr val="dk1"/>
              </a:solidFill>
              <a:latin typeface="Calibri"/>
              <a:ea typeface="Calibri"/>
              <a:cs typeface="Calibri"/>
              <a:sym typeface="Calibri"/>
            </a:endParaRPr>
          </a:p>
        </p:txBody>
      </p:sp>
      <p:pic>
        <p:nvPicPr>
          <p:cNvPr id="339" name="Google Shape;339;p18"/>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340" name="Google Shape;340;p18"/>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8"/>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18"/>
          <p:cNvSpPr txBox="1"/>
          <p:nvPr/>
        </p:nvSpPr>
        <p:spPr>
          <a:xfrm>
            <a:off x="314325" y="1645880"/>
            <a:ext cx="9648825"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Respiration can be represented by the following reaction</a:t>
            </a:r>
            <a:endParaRPr sz="2400">
              <a:solidFill>
                <a:schemeClr val="dk1"/>
              </a:solidFill>
              <a:latin typeface="Calibri"/>
              <a:ea typeface="Calibri"/>
              <a:cs typeface="Calibri"/>
              <a:sym typeface="Calibri"/>
            </a:endParaRPr>
          </a:p>
        </p:txBody>
      </p:sp>
      <p:sp>
        <p:nvSpPr>
          <p:cNvPr id="344" name="Google Shape;344;p18"/>
          <p:cNvSpPr txBox="1"/>
          <p:nvPr/>
        </p:nvSpPr>
        <p:spPr>
          <a:xfrm>
            <a:off x="1814512" y="2371060"/>
            <a:ext cx="85629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H</a:t>
            </a:r>
            <a:r>
              <a:rPr baseline="-25000" lang="en-US" sz="2400">
                <a:solidFill>
                  <a:schemeClr val="dk1"/>
                </a:solidFill>
                <a:latin typeface="Calibri"/>
                <a:ea typeface="Calibri"/>
                <a:cs typeface="Calibri"/>
                <a:sym typeface="Calibri"/>
              </a:rPr>
              <a:t>12</a:t>
            </a:r>
            <a:r>
              <a:rPr lang="en-US" sz="2400">
                <a:solidFill>
                  <a:schemeClr val="dk1"/>
                </a:solidFill>
                <a:latin typeface="Calibri"/>
                <a:ea typeface="Calibri"/>
                <a:cs typeface="Calibri"/>
                <a:sym typeface="Calibri"/>
              </a:rPr>
              <a:t>O</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(aq)  </a:t>
            </a:r>
            <a:r>
              <a:rPr lang="en-US" sz="2400">
                <a:solidFill>
                  <a:schemeClr val="dk1"/>
                </a:solidFill>
                <a:latin typeface="Calibri"/>
                <a:ea typeface="Calibri"/>
                <a:cs typeface="Calibri"/>
                <a:sym typeface="Calibri"/>
              </a:rPr>
              <a:t>+  6O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6CO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 </a:t>
            </a:r>
            <a:r>
              <a:rPr baseline="-25000" lang="en-US"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ΔH </a:t>
            </a:r>
            <a:r>
              <a:rPr lang="en-US" sz="2400">
                <a:solidFill>
                  <a:schemeClr val="dk1"/>
                </a:solidFill>
                <a:latin typeface="Calibri"/>
                <a:ea typeface="Calibri"/>
                <a:cs typeface="Calibri"/>
                <a:sym typeface="Calibri"/>
              </a:rPr>
              <a:t>= -2803 kJ</a:t>
            </a:r>
            <a:endParaRPr baseline="30000" sz="2400">
              <a:solidFill>
                <a:schemeClr val="dk1"/>
              </a:solidFill>
              <a:latin typeface="Calibri"/>
              <a:ea typeface="Calibri"/>
              <a:cs typeface="Calibri"/>
              <a:sym typeface="Calibri"/>
            </a:endParaRPr>
          </a:p>
        </p:txBody>
      </p:sp>
      <p:sp>
        <p:nvSpPr>
          <p:cNvPr id="345" name="Google Shape;345;p18"/>
          <p:cNvSpPr txBox="1"/>
          <p:nvPr/>
        </p:nvSpPr>
        <p:spPr>
          <a:xfrm>
            <a:off x="766762" y="3038475"/>
            <a:ext cx="10663238" cy="335906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Calibri"/>
              <a:buAutoNum type="alphaLcParenR"/>
            </a:pPr>
            <a:r>
              <a:rPr lang="en-US" sz="2400">
                <a:solidFill>
                  <a:schemeClr val="dk1"/>
                </a:solidFill>
                <a:latin typeface="Calibri"/>
                <a:ea typeface="Calibri"/>
                <a:cs typeface="Calibri"/>
                <a:sym typeface="Calibri"/>
              </a:rPr>
              <a:t>How much energy is released in the conversion 1 mole of glucose into carbon dioxide and water?</a:t>
            </a:r>
            <a:endParaRPr/>
          </a:p>
          <a:p>
            <a:pPr indent="-342900" lvl="0" marL="342900" marR="0" rtl="0" algn="l">
              <a:lnSpc>
                <a:spcPct val="150000"/>
              </a:lnSpc>
              <a:spcBef>
                <a:spcPts val="0"/>
              </a:spcBef>
              <a:spcAft>
                <a:spcPts val="0"/>
              </a:spcAft>
              <a:buClr>
                <a:schemeClr val="dk1"/>
              </a:buClr>
              <a:buSzPts val="2400"/>
              <a:buFont typeface="Calibri"/>
              <a:buAutoNum type="alphaLcParenR"/>
            </a:pPr>
            <a:r>
              <a:rPr lang="en-US" sz="2400">
                <a:solidFill>
                  <a:schemeClr val="dk1"/>
                </a:solidFill>
                <a:latin typeface="Calibri"/>
                <a:ea typeface="Calibri"/>
                <a:cs typeface="Calibri"/>
                <a:sym typeface="Calibri"/>
              </a:rPr>
              <a:t>How much energy is released in the production 1 mole of carbon dioxide?</a:t>
            </a:r>
            <a:endParaRPr/>
          </a:p>
          <a:p>
            <a:pPr indent="-342900" lvl="0" marL="342900" marR="0" rtl="0" algn="l">
              <a:lnSpc>
                <a:spcPct val="150000"/>
              </a:lnSpc>
              <a:spcBef>
                <a:spcPts val="0"/>
              </a:spcBef>
              <a:spcAft>
                <a:spcPts val="0"/>
              </a:spcAft>
              <a:buClr>
                <a:schemeClr val="dk1"/>
              </a:buClr>
              <a:buSzPts val="2400"/>
              <a:buFont typeface="Calibri"/>
              <a:buAutoNum type="alphaLcParenR"/>
            </a:pPr>
            <a:r>
              <a:rPr lang="en-US" sz="2400">
                <a:solidFill>
                  <a:schemeClr val="dk1"/>
                </a:solidFill>
                <a:latin typeface="Calibri"/>
                <a:ea typeface="Calibri"/>
                <a:cs typeface="Calibri"/>
                <a:sym typeface="Calibri"/>
              </a:rPr>
              <a:t>How much energy is released when 50 g of glucose is converted into carbon dioxide and water?</a:t>
            </a:r>
            <a:endParaRPr/>
          </a:p>
          <a:p>
            <a:pPr indent="-342900" lvl="0" marL="342900" marR="0" rtl="0" algn="l">
              <a:lnSpc>
                <a:spcPct val="150000"/>
              </a:lnSpc>
              <a:spcBef>
                <a:spcPts val="0"/>
              </a:spcBef>
              <a:spcAft>
                <a:spcPts val="0"/>
              </a:spcAft>
              <a:buClr>
                <a:schemeClr val="dk1"/>
              </a:buClr>
              <a:buSzPts val="2400"/>
              <a:buFont typeface="Calibri"/>
              <a:buAutoNum type="alphaLcParenR"/>
            </a:pPr>
            <a:r>
              <a:rPr lang="en-US" sz="2400">
                <a:solidFill>
                  <a:schemeClr val="dk1"/>
                </a:solidFill>
                <a:latin typeface="Calibri"/>
                <a:ea typeface="Calibri"/>
                <a:cs typeface="Calibri"/>
                <a:sym typeface="Calibri"/>
              </a:rPr>
              <a:t>What mass of oxygen is produced when 1540.0 kJ of energy is released? </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9"/>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Answers</a:t>
            </a:r>
            <a:endParaRPr sz="3200">
              <a:solidFill>
                <a:schemeClr val="dk1"/>
              </a:solidFill>
              <a:latin typeface="Calibri"/>
              <a:ea typeface="Calibri"/>
              <a:cs typeface="Calibri"/>
              <a:sym typeface="Calibri"/>
            </a:endParaRPr>
          </a:p>
        </p:txBody>
      </p:sp>
      <p:pic>
        <p:nvPicPr>
          <p:cNvPr id="351" name="Google Shape;351;p19"/>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352" name="Google Shape;352;p19"/>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19"/>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5" name="Google Shape;355;p19"/>
          <p:cNvSpPr txBox="1"/>
          <p:nvPr/>
        </p:nvSpPr>
        <p:spPr>
          <a:xfrm>
            <a:off x="1814512" y="1182060"/>
            <a:ext cx="85629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H</a:t>
            </a:r>
            <a:r>
              <a:rPr baseline="-25000" lang="en-US" sz="2400">
                <a:solidFill>
                  <a:schemeClr val="dk1"/>
                </a:solidFill>
                <a:latin typeface="Calibri"/>
                <a:ea typeface="Calibri"/>
                <a:cs typeface="Calibri"/>
                <a:sym typeface="Calibri"/>
              </a:rPr>
              <a:t>12</a:t>
            </a:r>
            <a:r>
              <a:rPr lang="en-US" sz="2400">
                <a:solidFill>
                  <a:schemeClr val="dk1"/>
                </a:solidFill>
                <a:latin typeface="Calibri"/>
                <a:ea typeface="Calibri"/>
                <a:cs typeface="Calibri"/>
                <a:sym typeface="Calibri"/>
              </a:rPr>
              <a:t>O</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(aq)  </a:t>
            </a:r>
            <a:r>
              <a:rPr lang="en-US" sz="2400">
                <a:solidFill>
                  <a:schemeClr val="dk1"/>
                </a:solidFill>
                <a:latin typeface="Calibri"/>
                <a:ea typeface="Calibri"/>
                <a:cs typeface="Calibri"/>
                <a:sym typeface="Calibri"/>
              </a:rPr>
              <a:t>+  6O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6CO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 </a:t>
            </a:r>
            <a:r>
              <a:rPr baseline="-25000" lang="en-US"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ΔH </a:t>
            </a:r>
            <a:r>
              <a:rPr lang="en-US" sz="2400">
                <a:solidFill>
                  <a:schemeClr val="dk1"/>
                </a:solidFill>
                <a:latin typeface="Calibri"/>
                <a:ea typeface="Calibri"/>
                <a:cs typeface="Calibri"/>
                <a:sym typeface="Calibri"/>
              </a:rPr>
              <a:t>= -2803 kj</a:t>
            </a:r>
            <a:endParaRPr baseline="30000" sz="2400">
              <a:solidFill>
                <a:schemeClr val="dk1"/>
              </a:solidFill>
              <a:latin typeface="Calibri"/>
              <a:ea typeface="Calibri"/>
              <a:cs typeface="Calibri"/>
              <a:sym typeface="Calibri"/>
            </a:endParaRPr>
          </a:p>
        </p:txBody>
      </p:sp>
      <p:sp>
        <p:nvSpPr>
          <p:cNvPr id="356" name="Google Shape;356;p19"/>
          <p:cNvSpPr txBox="1"/>
          <p:nvPr/>
        </p:nvSpPr>
        <p:spPr>
          <a:xfrm>
            <a:off x="690562" y="1865735"/>
            <a:ext cx="10663238" cy="28050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Calibri"/>
              <a:buAutoNum type="alphaLcParenR"/>
            </a:pPr>
            <a:r>
              <a:rPr lang="en-US" sz="2400">
                <a:solidFill>
                  <a:schemeClr val="dk1"/>
                </a:solidFill>
                <a:latin typeface="Calibri"/>
                <a:ea typeface="Calibri"/>
                <a:cs typeface="Calibri"/>
                <a:sym typeface="Calibri"/>
              </a:rPr>
              <a:t>How much energy is released in the conversion 1 mole of glucose into carbon dioxide and water?</a:t>
            </a:r>
            <a:endParaRPr/>
          </a:p>
          <a:p>
            <a:pPr indent="-190500" lvl="0" marL="342900" marR="0" rtl="0" algn="l">
              <a:lnSpc>
                <a:spcPct val="150000"/>
              </a:lnSpc>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190500" lvl="0" marL="342900" marR="0" rtl="0" algn="l">
              <a:lnSpc>
                <a:spcPct val="150000"/>
              </a:lnSpc>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400"/>
              <a:buFont typeface="Calibri"/>
              <a:buAutoNum type="alphaLcParenR"/>
            </a:pPr>
            <a:r>
              <a:rPr lang="en-US" sz="2400">
                <a:solidFill>
                  <a:schemeClr val="dk1"/>
                </a:solidFill>
                <a:latin typeface="Calibri"/>
                <a:ea typeface="Calibri"/>
                <a:cs typeface="Calibri"/>
                <a:sym typeface="Calibri"/>
              </a:rPr>
              <a:t>How much energy is released in the production 1 mole of carbon dioxide?</a:t>
            </a:r>
            <a:endParaRPr/>
          </a:p>
        </p:txBody>
      </p:sp>
      <p:sp>
        <p:nvSpPr>
          <p:cNvPr id="357" name="Google Shape;357;p19"/>
          <p:cNvSpPr txBox="1"/>
          <p:nvPr/>
        </p:nvSpPr>
        <p:spPr>
          <a:xfrm>
            <a:off x="1062037" y="2982516"/>
            <a:ext cx="111394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Skill – interpreting thermochemical equations</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1 mole of glucose (it already has a coefficient of 1) produces 6 moles of carbon dioxide and 6 moles of water, releasing 2803 kJ of energy</a:t>
            </a:r>
            <a:endParaRPr sz="2400">
              <a:solidFill>
                <a:srgbClr val="FF0000"/>
              </a:solidFill>
              <a:latin typeface="Calibri"/>
              <a:ea typeface="Calibri"/>
              <a:cs typeface="Calibri"/>
              <a:sym typeface="Calibri"/>
            </a:endParaRPr>
          </a:p>
        </p:txBody>
      </p:sp>
      <p:sp>
        <p:nvSpPr>
          <p:cNvPr id="358" name="Google Shape;358;p19"/>
          <p:cNvSpPr txBox="1"/>
          <p:nvPr/>
        </p:nvSpPr>
        <p:spPr>
          <a:xfrm>
            <a:off x="1052512" y="4557221"/>
            <a:ext cx="11139488"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Skill – interpreting thermochemical equations</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Production of 6 moles of carbon dioxide releases 2803 kJ of energy</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So the production of 1 mole, need to divide equation by 6</a:t>
            </a:r>
            <a:endParaRPr/>
          </a:p>
          <a:p>
            <a:pPr indent="0" lvl="0" marL="0" marR="0" rtl="0" algn="l">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Energy = 2803 / 6 = 467.2 kJ </a:t>
            </a:r>
            <a:endParaRPr sz="24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0" l="0" r="0" t="0"/>
          <a:stretch/>
        </p:blipFill>
        <p:spPr>
          <a:xfrm>
            <a:off x="1104183" y="4260850"/>
            <a:ext cx="4487708" cy="2095500"/>
          </a:xfrm>
          <a:prstGeom prst="rect">
            <a:avLst/>
          </a:prstGeom>
          <a:noFill/>
          <a:ln>
            <a:noFill/>
          </a:ln>
        </p:spPr>
      </p:pic>
      <p:sp>
        <p:nvSpPr>
          <p:cNvPr id="98" name="Google Shape;98;p2"/>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Outline</a:t>
            </a:r>
            <a:endParaRPr sz="3200">
              <a:solidFill>
                <a:schemeClr val="dk1"/>
              </a:solidFill>
              <a:latin typeface="Calibri"/>
              <a:ea typeface="Calibri"/>
              <a:cs typeface="Calibri"/>
              <a:sym typeface="Calibri"/>
            </a:endParaRPr>
          </a:p>
        </p:txBody>
      </p:sp>
      <p:sp>
        <p:nvSpPr>
          <p:cNvPr id="99" name="Google Shape;99;p2"/>
          <p:cNvSpPr txBox="1"/>
          <p:nvPr/>
        </p:nvSpPr>
        <p:spPr>
          <a:xfrm>
            <a:off x="766762" y="1767616"/>
            <a:ext cx="5162550" cy="28050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Part 1:</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Chemical energy</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Energy conservation</a:t>
            </a:r>
            <a:endParaRPr sz="24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Exothermic and Endothermic Systems</a:t>
            </a:r>
            <a:endParaRPr/>
          </a:p>
          <a:p>
            <a:pPr indent="-133350" lvl="0" marL="28575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00" name="Google Shape;100;p2"/>
          <p:cNvSpPr txBox="1"/>
          <p:nvPr/>
        </p:nvSpPr>
        <p:spPr>
          <a:xfrm>
            <a:off x="6534149" y="1767616"/>
            <a:ext cx="5162550" cy="16970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Part 2:</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Enthalpy</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Energy profile diagrams</a:t>
            </a:r>
            <a:endParaRPr sz="2400">
              <a:solidFill>
                <a:schemeClr val="dk1"/>
              </a:solidFill>
              <a:latin typeface="Calibri"/>
              <a:ea typeface="Calibri"/>
              <a:cs typeface="Calibri"/>
              <a:sym typeface="Calibri"/>
            </a:endParaRPr>
          </a:p>
        </p:txBody>
      </p:sp>
      <p:pic>
        <p:nvPicPr>
          <p:cNvPr id="101" name="Google Shape;101;p2"/>
          <p:cNvPicPr preferRelativeResize="0"/>
          <p:nvPr/>
        </p:nvPicPr>
        <p:blipFill rotWithShape="1">
          <a:blip r:embed="rId4">
            <a:alphaModFix/>
          </a:blip>
          <a:srcRect b="0" l="0" r="0" t="0"/>
          <a:stretch/>
        </p:blipFill>
        <p:spPr>
          <a:xfrm>
            <a:off x="0" y="0"/>
            <a:ext cx="1533525" cy="1700385"/>
          </a:xfrm>
          <a:prstGeom prst="rect">
            <a:avLst/>
          </a:prstGeom>
          <a:noFill/>
          <a:ln>
            <a:noFill/>
          </a:ln>
        </p:spPr>
      </p:pic>
      <p:sp>
        <p:nvSpPr>
          <p:cNvPr id="102" name="Google Shape;102;p2"/>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2"/>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5" name="Google Shape;105;p2"/>
          <p:cNvPicPr preferRelativeResize="0"/>
          <p:nvPr/>
        </p:nvPicPr>
        <p:blipFill rotWithShape="1">
          <a:blip r:embed="rId5">
            <a:alphaModFix/>
          </a:blip>
          <a:srcRect b="0" l="0" r="0" t="0"/>
          <a:stretch/>
        </p:blipFill>
        <p:spPr>
          <a:xfrm>
            <a:off x="6799831" y="4260850"/>
            <a:ext cx="3983485" cy="208469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0"/>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Answers</a:t>
            </a:r>
            <a:endParaRPr sz="3200">
              <a:solidFill>
                <a:schemeClr val="dk1"/>
              </a:solidFill>
              <a:latin typeface="Calibri"/>
              <a:ea typeface="Calibri"/>
              <a:cs typeface="Calibri"/>
              <a:sym typeface="Calibri"/>
            </a:endParaRPr>
          </a:p>
        </p:txBody>
      </p:sp>
      <p:pic>
        <p:nvPicPr>
          <p:cNvPr id="364" name="Google Shape;364;p20"/>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365" name="Google Shape;365;p20"/>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20"/>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20"/>
          <p:cNvSpPr txBox="1"/>
          <p:nvPr/>
        </p:nvSpPr>
        <p:spPr>
          <a:xfrm>
            <a:off x="1814512" y="1182060"/>
            <a:ext cx="85629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H</a:t>
            </a:r>
            <a:r>
              <a:rPr baseline="-25000" lang="en-US" sz="2400">
                <a:solidFill>
                  <a:schemeClr val="dk1"/>
                </a:solidFill>
                <a:latin typeface="Calibri"/>
                <a:ea typeface="Calibri"/>
                <a:cs typeface="Calibri"/>
                <a:sym typeface="Calibri"/>
              </a:rPr>
              <a:t>12</a:t>
            </a:r>
            <a:r>
              <a:rPr lang="en-US" sz="2400">
                <a:solidFill>
                  <a:schemeClr val="dk1"/>
                </a:solidFill>
                <a:latin typeface="Calibri"/>
                <a:ea typeface="Calibri"/>
                <a:cs typeface="Calibri"/>
                <a:sym typeface="Calibri"/>
              </a:rPr>
              <a:t>O</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(aq)  </a:t>
            </a:r>
            <a:r>
              <a:rPr lang="en-US" sz="2400">
                <a:solidFill>
                  <a:schemeClr val="dk1"/>
                </a:solidFill>
                <a:latin typeface="Calibri"/>
                <a:ea typeface="Calibri"/>
                <a:cs typeface="Calibri"/>
                <a:sym typeface="Calibri"/>
              </a:rPr>
              <a:t>+  6O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6CO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 </a:t>
            </a:r>
            <a:r>
              <a:rPr baseline="-25000" lang="en-US"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ΔH </a:t>
            </a:r>
            <a:r>
              <a:rPr lang="en-US" sz="2400">
                <a:solidFill>
                  <a:schemeClr val="dk1"/>
                </a:solidFill>
                <a:latin typeface="Calibri"/>
                <a:ea typeface="Calibri"/>
                <a:cs typeface="Calibri"/>
                <a:sym typeface="Calibri"/>
              </a:rPr>
              <a:t>= -2803 kj</a:t>
            </a:r>
            <a:endParaRPr baseline="30000" sz="2400">
              <a:solidFill>
                <a:schemeClr val="dk1"/>
              </a:solidFill>
              <a:latin typeface="Calibri"/>
              <a:ea typeface="Calibri"/>
              <a:cs typeface="Calibri"/>
              <a:sym typeface="Calibri"/>
            </a:endParaRPr>
          </a:p>
        </p:txBody>
      </p:sp>
      <p:sp>
        <p:nvSpPr>
          <p:cNvPr id="369" name="Google Shape;369;p20"/>
          <p:cNvSpPr txBox="1"/>
          <p:nvPr/>
        </p:nvSpPr>
        <p:spPr>
          <a:xfrm>
            <a:off x="690562" y="1907603"/>
            <a:ext cx="10663238" cy="114307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400"/>
              <a:buFont typeface="Calibri"/>
              <a:buAutoNum type="alphaLcParenR" startAt="3"/>
            </a:pPr>
            <a:r>
              <a:rPr lang="en-US" sz="2400">
                <a:solidFill>
                  <a:schemeClr val="dk1"/>
                </a:solidFill>
                <a:latin typeface="Calibri"/>
                <a:ea typeface="Calibri"/>
                <a:cs typeface="Calibri"/>
                <a:sym typeface="Calibri"/>
              </a:rPr>
              <a:t>How much energy is released when 50 g of glucose is converted into carbon dioxide and water?</a:t>
            </a:r>
            <a:endParaRPr/>
          </a:p>
        </p:txBody>
      </p:sp>
      <p:sp>
        <p:nvSpPr>
          <p:cNvPr id="370" name="Google Shape;370;p20"/>
          <p:cNvSpPr txBox="1"/>
          <p:nvPr/>
        </p:nvSpPr>
        <p:spPr>
          <a:xfrm>
            <a:off x="1419225" y="3219450"/>
            <a:ext cx="11487150" cy="335906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FF0000"/>
                </a:solidFill>
                <a:latin typeface="Calibri"/>
                <a:ea typeface="Calibri"/>
                <a:cs typeface="Calibri"/>
                <a:sym typeface="Calibri"/>
              </a:rPr>
              <a:t>Skill: thermochemical equation interpretation and stoichiometry</a:t>
            </a:r>
            <a:endParaRPr/>
          </a:p>
          <a:p>
            <a:pPr indent="0" lvl="0" marL="0" marR="0" rtl="0" algn="l">
              <a:lnSpc>
                <a:spcPct val="150000"/>
              </a:lnSpc>
              <a:spcBef>
                <a:spcPts val="0"/>
              </a:spcBef>
              <a:spcAft>
                <a:spcPts val="0"/>
              </a:spcAft>
              <a:buNone/>
            </a:pPr>
            <a:r>
              <a:rPr lang="en-US" sz="2400">
                <a:solidFill>
                  <a:srgbClr val="FF0000"/>
                </a:solidFill>
                <a:latin typeface="Calibri"/>
                <a:ea typeface="Calibri"/>
                <a:cs typeface="Calibri"/>
                <a:sym typeface="Calibri"/>
              </a:rPr>
              <a:t>Find moles of glucose:  n(glucose) = m/M = 50 / 300.07 = 0.167 mol</a:t>
            </a:r>
            <a:endParaRPr/>
          </a:p>
          <a:p>
            <a:pPr indent="0" lvl="0" marL="0" marR="0" rtl="0" algn="l">
              <a:lnSpc>
                <a:spcPct val="150000"/>
              </a:lnSpc>
              <a:spcBef>
                <a:spcPts val="0"/>
              </a:spcBef>
              <a:spcAft>
                <a:spcPts val="0"/>
              </a:spcAft>
              <a:buNone/>
            </a:pPr>
            <a:r>
              <a:rPr lang="en-US" sz="2400">
                <a:solidFill>
                  <a:srgbClr val="FF0000"/>
                </a:solidFill>
                <a:latin typeface="Calibri"/>
                <a:ea typeface="Calibri"/>
                <a:cs typeface="Calibri"/>
                <a:sym typeface="Calibri"/>
              </a:rPr>
              <a:t>Use a ratio from the equation:      1 mole glucose = 2803 kJ</a:t>
            </a:r>
            <a:endParaRPr/>
          </a:p>
          <a:p>
            <a:pPr indent="0" lvl="0" marL="0" marR="0" rtl="0" algn="l">
              <a:lnSpc>
                <a:spcPct val="150000"/>
              </a:lnSpc>
              <a:spcBef>
                <a:spcPts val="0"/>
              </a:spcBef>
              <a:spcAft>
                <a:spcPts val="0"/>
              </a:spcAft>
              <a:buNone/>
            </a:pPr>
            <a:r>
              <a:rPr lang="en-US" sz="2400">
                <a:solidFill>
                  <a:srgbClr val="FF0000"/>
                </a:solidFill>
                <a:latin typeface="Calibri"/>
                <a:ea typeface="Calibri"/>
                <a:cs typeface="Calibri"/>
                <a:sym typeface="Calibri"/>
              </a:rPr>
              <a:t>                                                     0.167 mole glucose = X kJ </a:t>
            </a:r>
            <a:endParaRPr/>
          </a:p>
          <a:p>
            <a:pPr indent="0" lvl="0" marL="0" marR="0" rtl="0" algn="l">
              <a:lnSpc>
                <a:spcPct val="150000"/>
              </a:lnSpc>
              <a:spcBef>
                <a:spcPts val="0"/>
              </a:spcBef>
              <a:spcAft>
                <a:spcPts val="0"/>
              </a:spcAft>
              <a:buNone/>
            </a:pPr>
            <a:r>
              <a:rPr lang="en-US" sz="2400">
                <a:solidFill>
                  <a:srgbClr val="FF0000"/>
                </a:solidFill>
                <a:latin typeface="Calibri"/>
                <a:ea typeface="Calibri"/>
                <a:cs typeface="Calibri"/>
                <a:sym typeface="Calibri"/>
              </a:rPr>
              <a:t>Solve for x                                     energy released = 0.167/1 x 2803 = 468.1 kJ </a:t>
            </a:r>
            <a:endParaRPr/>
          </a:p>
          <a:p>
            <a:pPr indent="0" lvl="0" marL="0" marR="0" rtl="0" algn="l">
              <a:lnSpc>
                <a:spcPct val="150000"/>
              </a:lnSpc>
              <a:spcBef>
                <a:spcPts val="0"/>
              </a:spcBef>
              <a:spcAft>
                <a:spcPts val="0"/>
              </a:spcAft>
              <a:buNone/>
            </a:pPr>
            <a:r>
              <a:t/>
            </a:r>
            <a:endParaRPr sz="2400">
              <a:solidFill>
                <a:srgbClr val="FF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1"/>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Answers</a:t>
            </a:r>
            <a:endParaRPr sz="3200">
              <a:solidFill>
                <a:schemeClr val="dk1"/>
              </a:solidFill>
              <a:latin typeface="Calibri"/>
              <a:ea typeface="Calibri"/>
              <a:cs typeface="Calibri"/>
              <a:sym typeface="Calibri"/>
            </a:endParaRPr>
          </a:p>
        </p:txBody>
      </p:sp>
      <p:pic>
        <p:nvPicPr>
          <p:cNvPr id="376" name="Google Shape;376;p21"/>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377" name="Google Shape;377;p21"/>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21"/>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0" name="Google Shape;380;p21"/>
          <p:cNvSpPr txBox="1"/>
          <p:nvPr/>
        </p:nvSpPr>
        <p:spPr>
          <a:xfrm>
            <a:off x="1814512" y="1182060"/>
            <a:ext cx="85629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H</a:t>
            </a:r>
            <a:r>
              <a:rPr baseline="-25000" lang="en-US" sz="2400">
                <a:solidFill>
                  <a:schemeClr val="dk1"/>
                </a:solidFill>
                <a:latin typeface="Calibri"/>
                <a:ea typeface="Calibri"/>
                <a:cs typeface="Calibri"/>
                <a:sym typeface="Calibri"/>
              </a:rPr>
              <a:t>12</a:t>
            </a:r>
            <a:r>
              <a:rPr lang="en-US" sz="2400">
                <a:solidFill>
                  <a:schemeClr val="dk1"/>
                </a:solidFill>
                <a:latin typeface="Calibri"/>
                <a:ea typeface="Calibri"/>
                <a:cs typeface="Calibri"/>
                <a:sym typeface="Calibri"/>
              </a:rPr>
              <a:t>O</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(aq)  </a:t>
            </a:r>
            <a:r>
              <a:rPr lang="en-US" sz="2400">
                <a:solidFill>
                  <a:schemeClr val="dk1"/>
                </a:solidFill>
                <a:latin typeface="Calibri"/>
                <a:ea typeface="Calibri"/>
                <a:cs typeface="Calibri"/>
                <a:sym typeface="Calibri"/>
              </a:rPr>
              <a:t>+  6O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6CO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 </a:t>
            </a:r>
            <a:r>
              <a:rPr baseline="-25000" lang="en-US"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ΔH </a:t>
            </a:r>
            <a:r>
              <a:rPr lang="en-US" sz="2400">
                <a:solidFill>
                  <a:schemeClr val="dk1"/>
                </a:solidFill>
                <a:latin typeface="Calibri"/>
                <a:ea typeface="Calibri"/>
                <a:cs typeface="Calibri"/>
                <a:sym typeface="Calibri"/>
              </a:rPr>
              <a:t>= -2803 kj</a:t>
            </a:r>
            <a:endParaRPr baseline="30000" sz="2400">
              <a:solidFill>
                <a:schemeClr val="dk1"/>
              </a:solidFill>
              <a:latin typeface="Calibri"/>
              <a:ea typeface="Calibri"/>
              <a:cs typeface="Calibri"/>
              <a:sym typeface="Calibri"/>
            </a:endParaRPr>
          </a:p>
        </p:txBody>
      </p:sp>
      <p:sp>
        <p:nvSpPr>
          <p:cNvPr id="381" name="Google Shape;381;p21"/>
          <p:cNvSpPr txBox="1"/>
          <p:nvPr/>
        </p:nvSpPr>
        <p:spPr>
          <a:xfrm>
            <a:off x="690562" y="1907603"/>
            <a:ext cx="10663238"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d) What mass of oxygen is produced when 1540.0 kJ of energy is released? </a:t>
            </a:r>
            <a:endParaRPr sz="2400">
              <a:solidFill>
                <a:schemeClr val="dk1"/>
              </a:solidFill>
              <a:latin typeface="Calibri"/>
              <a:ea typeface="Calibri"/>
              <a:cs typeface="Calibri"/>
              <a:sym typeface="Calibri"/>
            </a:endParaRPr>
          </a:p>
        </p:txBody>
      </p:sp>
      <p:sp>
        <p:nvSpPr>
          <p:cNvPr id="382" name="Google Shape;382;p21"/>
          <p:cNvSpPr txBox="1"/>
          <p:nvPr/>
        </p:nvSpPr>
        <p:spPr>
          <a:xfrm>
            <a:off x="1076325" y="2731265"/>
            <a:ext cx="1148715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Skill: thermochemical equation interpretation and stoichiometry</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Find moles of oxygen required for this amount of energy</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	6 moles oxygen gas = 2803 kJ</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	x moles oxygen gas = 1540 kJ</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Solve for x = 1540 / 2803 x 6 = 3.296 moles</a:t>
            </a:r>
            <a:endParaRPr/>
          </a:p>
          <a:p>
            <a:pPr indent="0" lvl="0" marL="0" marR="0" rtl="0" algn="l">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Use Molar mass to find mass oxygen required.</a:t>
            </a:r>
            <a:endParaRPr/>
          </a:p>
          <a:p>
            <a:pPr indent="0" lvl="0" marL="0" marR="0" rtl="0" algn="l">
              <a:spcBef>
                <a:spcPts val="0"/>
              </a:spcBef>
              <a:spcAft>
                <a:spcPts val="0"/>
              </a:spcAft>
              <a:buNone/>
            </a:pPr>
            <a:r>
              <a:t/>
            </a:r>
            <a:endParaRPr sz="2400">
              <a:solidFill>
                <a:srgbClr val="FF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2"/>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On going work</a:t>
            </a:r>
            <a:endParaRPr sz="3200">
              <a:solidFill>
                <a:schemeClr val="dk1"/>
              </a:solidFill>
              <a:latin typeface="Calibri"/>
              <a:ea typeface="Calibri"/>
              <a:cs typeface="Calibri"/>
              <a:sym typeface="Calibri"/>
            </a:endParaRPr>
          </a:p>
        </p:txBody>
      </p:sp>
      <p:pic>
        <p:nvPicPr>
          <p:cNvPr id="388" name="Google Shape;388;p22"/>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389" name="Google Shape;389;p22"/>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22"/>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22"/>
          <p:cNvSpPr txBox="1"/>
          <p:nvPr/>
        </p:nvSpPr>
        <p:spPr>
          <a:xfrm>
            <a:off x="1371600" y="2059051"/>
            <a:ext cx="976312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Pearson ch 10.2 and chapter 10 review</a:t>
            </a:r>
            <a:endParaRPr/>
          </a:p>
          <a:p>
            <a:pPr indent="-133350" lvl="1" marL="74295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STAWA</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Set 38: energy changes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Outline: Part 2</a:t>
            </a:r>
            <a:endParaRPr sz="3200">
              <a:solidFill>
                <a:schemeClr val="dk1"/>
              </a:solidFill>
              <a:latin typeface="Calibri"/>
              <a:ea typeface="Calibri"/>
              <a:cs typeface="Calibri"/>
              <a:sym typeface="Calibri"/>
            </a:endParaRPr>
          </a:p>
        </p:txBody>
      </p:sp>
      <p:sp>
        <p:nvSpPr>
          <p:cNvPr id="111" name="Google Shape;111;p3"/>
          <p:cNvSpPr txBox="1"/>
          <p:nvPr/>
        </p:nvSpPr>
        <p:spPr>
          <a:xfrm>
            <a:off x="766762" y="1907603"/>
            <a:ext cx="10215563" cy="169706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Thermochemical equations</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Enthalpy</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Energy Profile Diagrams</a:t>
            </a:r>
            <a:endParaRPr/>
          </a:p>
        </p:txBody>
      </p:sp>
      <p:pic>
        <p:nvPicPr>
          <p:cNvPr id="112" name="Google Shape;112;p3"/>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113" name="Google Shape;113;p3"/>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3"/>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3"/>
          <p:cNvSpPr txBox="1"/>
          <p:nvPr/>
        </p:nvSpPr>
        <p:spPr>
          <a:xfrm>
            <a:off x="3324225" y="4290614"/>
            <a:ext cx="46577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7030A0"/>
                </a:solidFill>
                <a:latin typeface="Calibri"/>
                <a:ea typeface="Calibri"/>
                <a:cs typeface="Calibri"/>
                <a:sym typeface="Calibri"/>
              </a:rPr>
              <a:t>Pearson chapter 10.2</a:t>
            </a:r>
            <a:endParaRPr sz="2800">
              <a:solidFill>
                <a:srgbClr val="7030A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Outline: Part 2</a:t>
            </a:r>
            <a:endParaRPr sz="3200">
              <a:solidFill>
                <a:schemeClr val="dk1"/>
              </a:solidFill>
              <a:latin typeface="Calibri"/>
              <a:ea typeface="Calibri"/>
              <a:cs typeface="Calibri"/>
              <a:sym typeface="Calibri"/>
            </a:endParaRPr>
          </a:p>
        </p:txBody>
      </p:sp>
      <p:sp>
        <p:nvSpPr>
          <p:cNvPr id="122" name="Google Shape;122;p4"/>
          <p:cNvSpPr txBox="1"/>
          <p:nvPr/>
        </p:nvSpPr>
        <p:spPr>
          <a:xfrm>
            <a:off x="766762" y="1775387"/>
            <a:ext cx="10215563" cy="391305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Part 1 we looked at energy changes in chemical reactions and physical changes</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touched on that chemical reactions involve greater energy change than physical changes. </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To be more precise we use </a:t>
            </a:r>
            <a:r>
              <a:rPr lang="en-US" sz="2400">
                <a:solidFill>
                  <a:srgbClr val="7030A0"/>
                </a:solidFill>
                <a:latin typeface="Calibri"/>
                <a:ea typeface="Calibri"/>
                <a:cs typeface="Calibri"/>
                <a:sym typeface="Calibri"/>
              </a:rPr>
              <a:t>thermochemical equations </a:t>
            </a:r>
            <a:r>
              <a:rPr lang="en-US" sz="2400">
                <a:solidFill>
                  <a:schemeClr val="dk1"/>
                </a:solidFill>
                <a:latin typeface="Calibri"/>
                <a:ea typeface="Calibri"/>
                <a:cs typeface="Calibri"/>
                <a:sym typeface="Calibri"/>
              </a:rPr>
              <a:t>which include a sign and numerical value for the energy change </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also use </a:t>
            </a:r>
            <a:r>
              <a:rPr lang="en-US" sz="2400">
                <a:solidFill>
                  <a:srgbClr val="7030A0"/>
                </a:solidFill>
                <a:latin typeface="Calibri"/>
                <a:ea typeface="Calibri"/>
                <a:cs typeface="Calibri"/>
                <a:sym typeface="Calibri"/>
              </a:rPr>
              <a:t>energy profile diagrams </a:t>
            </a:r>
            <a:r>
              <a:rPr lang="en-US" sz="2400">
                <a:solidFill>
                  <a:schemeClr val="dk1"/>
                </a:solidFill>
                <a:latin typeface="Calibri"/>
                <a:ea typeface="Calibri"/>
                <a:cs typeface="Calibri"/>
                <a:sym typeface="Calibri"/>
              </a:rPr>
              <a:t>to represent the energy change</a:t>
            </a:r>
            <a:endParaRPr/>
          </a:p>
        </p:txBody>
      </p:sp>
      <p:pic>
        <p:nvPicPr>
          <p:cNvPr id="123" name="Google Shape;123;p4"/>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124" name="Google Shape;124;p4"/>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4"/>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Enthalpy</a:t>
            </a:r>
            <a:endParaRPr sz="3200">
              <a:solidFill>
                <a:schemeClr val="dk1"/>
              </a:solidFill>
              <a:latin typeface="Calibri"/>
              <a:ea typeface="Calibri"/>
              <a:cs typeface="Calibri"/>
              <a:sym typeface="Calibri"/>
            </a:endParaRPr>
          </a:p>
        </p:txBody>
      </p:sp>
      <p:pic>
        <p:nvPicPr>
          <p:cNvPr id="132" name="Google Shape;132;p5"/>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133" name="Google Shape;133;p5"/>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5"/>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6" name="Google Shape;136;p5"/>
          <p:cNvSpPr txBox="1"/>
          <p:nvPr/>
        </p:nvSpPr>
        <p:spPr>
          <a:xfrm>
            <a:off x="428625" y="1828800"/>
            <a:ext cx="11001375" cy="391305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stored chemical potential energy of a substance is called </a:t>
            </a:r>
            <a:r>
              <a:rPr lang="en-US" sz="2400">
                <a:solidFill>
                  <a:srgbClr val="7030A0"/>
                </a:solidFill>
                <a:latin typeface="Calibri"/>
                <a:ea typeface="Calibri"/>
                <a:cs typeface="Calibri"/>
                <a:sym typeface="Calibri"/>
              </a:rPr>
              <a:t>enthalpy</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is given the </a:t>
            </a:r>
            <a:r>
              <a:rPr lang="en-US" sz="2400">
                <a:solidFill>
                  <a:srgbClr val="7030A0"/>
                </a:solidFill>
                <a:latin typeface="Calibri"/>
                <a:ea typeface="Calibri"/>
                <a:cs typeface="Calibri"/>
                <a:sym typeface="Calibri"/>
              </a:rPr>
              <a:t>symbol </a:t>
            </a:r>
            <a:r>
              <a:rPr i="1" lang="en-US" sz="2400">
                <a:solidFill>
                  <a:srgbClr val="7030A0"/>
                </a:solidFill>
                <a:latin typeface="Calibri"/>
                <a:ea typeface="Calibri"/>
                <a:cs typeface="Calibri"/>
                <a:sym typeface="Calibri"/>
              </a:rPr>
              <a:t>H</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All chemicals contain stored chemical potential energy or enthalpy. We are interested in the change in enthalpy that occurs in a chemical reaction.</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exchange of heat energy between the system and its surrounds is referred to as </a:t>
            </a:r>
            <a:r>
              <a:rPr lang="en-US" sz="2400">
                <a:solidFill>
                  <a:srgbClr val="7030A0"/>
                </a:solidFill>
                <a:latin typeface="Calibri"/>
                <a:ea typeface="Calibri"/>
                <a:cs typeface="Calibri"/>
                <a:sym typeface="Calibri"/>
              </a:rPr>
              <a:t>enthalpy change</a:t>
            </a:r>
            <a:r>
              <a:rPr lang="en-US" sz="2400">
                <a:solidFill>
                  <a:schemeClr val="dk1"/>
                </a:solidFill>
                <a:latin typeface="Calibri"/>
                <a:ea typeface="Calibri"/>
                <a:cs typeface="Calibri"/>
                <a:sym typeface="Calibri"/>
              </a:rPr>
              <a:t>, or </a:t>
            </a:r>
            <a:r>
              <a:rPr lang="en-US" sz="2400">
                <a:solidFill>
                  <a:srgbClr val="7030A0"/>
                </a:solidFill>
                <a:latin typeface="Calibri"/>
                <a:ea typeface="Calibri"/>
                <a:cs typeface="Calibri"/>
                <a:sym typeface="Calibri"/>
              </a:rPr>
              <a:t>heat of reaction</a:t>
            </a:r>
            <a:r>
              <a:rPr lang="en-US" sz="2400">
                <a:solidFill>
                  <a:schemeClr val="dk1"/>
                </a:solidFill>
                <a:latin typeface="Calibri"/>
                <a:ea typeface="Calibri"/>
                <a:cs typeface="Calibri"/>
                <a:sym typeface="Calibri"/>
              </a:rPr>
              <a:t>, and is given the </a:t>
            </a:r>
            <a:r>
              <a:rPr lang="en-US" sz="2400">
                <a:solidFill>
                  <a:srgbClr val="7030A0"/>
                </a:solidFill>
                <a:latin typeface="Calibri"/>
                <a:ea typeface="Calibri"/>
                <a:cs typeface="Calibri"/>
                <a:sym typeface="Calibri"/>
              </a:rPr>
              <a:t>symbol </a:t>
            </a:r>
            <a:r>
              <a:rPr i="1" lang="en-US" sz="2400">
                <a:solidFill>
                  <a:srgbClr val="7030A0"/>
                </a:solidFill>
                <a:latin typeface="Calibri"/>
                <a:ea typeface="Calibri"/>
                <a:cs typeface="Calibri"/>
                <a:sym typeface="Calibri"/>
              </a:rPr>
              <a:t>ΔH</a:t>
            </a:r>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Enthalpy</a:t>
            </a:r>
            <a:endParaRPr sz="3200">
              <a:solidFill>
                <a:schemeClr val="dk1"/>
              </a:solidFill>
              <a:latin typeface="Calibri"/>
              <a:ea typeface="Calibri"/>
              <a:cs typeface="Calibri"/>
              <a:sym typeface="Calibri"/>
            </a:endParaRPr>
          </a:p>
        </p:txBody>
      </p:sp>
      <p:pic>
        <p:nvPicPr>
          <p:cNvPr id="142" name="Google Shape;142;p6"/>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143" name="Google Shape;143;p6"/>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6"/>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6"/>
          <p:cNvSpPr txBox="1"/>
          <p:nvPr/>
        </p:nvSpPr>
        <p:spPr>
          <a:xfrm>
            <a:off x="1157287" y="1821145"/>
            <a:ext cx="11001375"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For a chemical reaction:</a:t>
            </a:r>
            <a:endParaRPr/>
          </a:p>
        </p:txBody>
      </p:sp>
      <p:sp>
        <p:nvSpPr>
          <p:cNvPr id="147" name="Google Shape;147;p6"/>
          <p:cNvSpPr/>
          <p:nvPr/>
        </p:nvSpPr>
        <p:spPr>
          <a:xfrm>
            <a:off x="3688330" y="2662252"/>
            <a:ext cx="356482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70C0"/>
                </a:solidFill>
                <a:latin typeface="Calibri"/>
                <a:ea typeface="Calibri"/>
                <a:cs typeface="Calibri"/>
                <a:sym typeface="Calibri"/>
              </a:rPr>
              <a:t>reactants  →   products</a:t>
            </a:r>
            <a:endParaRPr sz="2800">
              <a:solidFill>
                <a:srgbClr val="0070C0"/>
              </a:solidFill>
              <a:latin typeface="Calibri"/>
              <a:ea typeface="Calibri"/>
              <a:cs typeface="Calibri"/>
              <a:sym typeface="Calibri"/>
            </a:endParaRPr>
          </a:p>
        </p:txBody>
      </p:sp>
      <p:sp>
        <p:nvSpPr>
          <p:cNvPr id="148" name="Google Shape;148;p6"/>
          <p:cNvSpPr txBox="1"/>
          <p:nvPr/>
        </p:nvSpPr>
        <p:spPr>
          <a:xfrm>
            <a:off x="1157286" y="3437507"/>
            <a:ext cx="11001375"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Calculating enthalpy change (</a:t>
            </a:r>
            <a:r>
              <a:rPr i="1" lang="en-US" sz="2400">
                <a:solidFill>
                  <a:srgbClr val="0070C0"/>
                </a:solidFill>
                <a:latin typeface="Calibri"/>
                <a:ea typeface="Calibri"/>
                <a:cs typeface="Calibri"/>
                <a:sym typeface="Calibri"/>
              </a:rPr>
              <a:t>ΔH</a:t>
            </a:r>
            <a:r>
              <a:rPr lang="en-US" sz="2400">
                <a:solidFill>
                  <a:schemeClr val="dk1"/>
                </a:solidFill>
                <a:latin typeface="Calibri"/>
                <a:ea typeface="Calibri"/>
                <a:cs typeface="Calibri"/>
                <a:sym typeface="Calibri"/>
              </a:rPr>
              <a:t>):</a:t>
            </a:r>
            <a:endParaRPr/>
          </a:p>
        </p:txBody>
      </p:sp>
      <p:sp>
        <p:nvSpPr>
          <p:cNvPr id="149" name="Google Shape;149;p6"/>
          <p:cNvSpPr/>
          <p:nvPr/>
        </p:nvSpPr>
        <p:spPr>
          <a:xfrm>
            <a:off x="3688330" y="4399374"/>
            <a:ext cx="359970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rgbClr val="0070C0"/>
                </a:solidFill>
                <a:latin typeface="Calibri"/>
                <a:ea typeface="Calibri"/>
                <a:cs typeface="Calibri"/>
                <a:sym typeface="Calibri"/>
              </a:rPr>
              <a:t>ΔH  </a:t>
            </a:r>
            <a:r>
              <a:rPr lang="en-US" sz="2800">
                <a:solidFill>
                  <a:srgbClr val="0070C0"/>
                </a:solidFill>
                <a:latin typeface="Calibri"/>
                <a:ea typeface="Calibri"/>
                <a:cs typeface="Calibri"/>
                <a:sym typeface="Calibri"/>
              </a:rPr>
              <a:t>=  </a:t>
            </a:r>
            <a:r>
              <a:rPr i="1" lang="en-US" sz="2800">
                <a:solidFill>
                  <a:srgbClr val="0070C0"/>
                </a:solidFill>
                <a:latin typeface="Calibri"/>
                <a:ea typeface="Calibri"/>
                <a:cs typeface="Calibri"/>
                <a:sym typeface="Calibri"/>
              </a:rPr>
              <a:t>H</a:t>
            </a:r>
            <a:r>
              <a:rPr baseline="-25000" lang="en-US" sz="2800">
                <a:solidFill>
                  <a:srgbClr val="0070C0"/>
                </a:solidFill>
                <a:latin typeface="Calibri"/>
                <a:ea typeface="Calibri"/>
                <a:cs typeface="Calibri"/>
                <a:sym typeface="Calibri"/>
              </a:rPr>
              <a:t>products</a:t>
            </a:r>
            <a:r>
              <a:rPr lang="en-US" sz="2800">
                <a:solidFill>
                  <a:srgbClr val="0070C0"/>
                </a:solidFill>
                <a:latin typeface="Calibri"/>
                <a:ea typeface="Calibri"/>
                <a:cs typeface="Calibri"/>
                <a:sym typeface="Calibri"/>
              </a:rPr>
              <a:t> - </a:t>
            </a:r>
            <a:r>
              <a:rPr i="1" lang="en-US" sz="2800">
                <a:solidFill>
                  <a:srgbClr val="0070C0"/>
                </a:solidFill>
                <a:latin typeface="Calibri"/>
                <a:ea typeface="Calibri"/>
                <a:cs typeface="Calibri"/>
                <a:sym typeface="Calibri"/>
              </a:rPr>
              <a:t>H</a:t>
            </a:r>
            <a:r>
              <a:rPr baseline="-25000" lang="en-US" sz="2800">
                <a:solidFill>
                  <a:srgbClr val="0070C0"/>
                </a:solidFill>
                <a:latin typeface="Calibri"/>
                <a:ea typeface="Calibri"/>
                <a:cs typeface="Calibri"/>
                <a:sym typeface="Calibri"/>
              </a:rPr>
              <a:t>reactants</a:t>
            </a:r>
            <a:endParaRPr baseline="-25000" sz="2800">
              <a:solidFill>
                <a:srgbClr val="0070C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Enthalpy</a:t>
            </a:r>
            <a:endParaRPr sz="3200">
              <a:solidFill>
                <a:schemeClr val="dk1"/>
              </a:solidFill>
              <a:latin typeface="Calibri"/>
              <a:ea typeface="Calibri"/>
              <a:cs typeface="Calibri"/>
              <a:sym typeface="Calibri"/>
            </a:endParaRPr>
          </a:p>
        </p:txBody>
      </p:sp>
      <p:pic>
        <p:nvPicPr>
          <p:cNvPr id="155" name="Google Shape;155;p7"/>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156" name="Google Shape;156;p7"/>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7"/>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59" name="Google Shape;159;p7"/>
          <p:cNvCxnSpPr/>
          <p:nvPr/>
        </p:nvCxnSpPr>
        <p:spPr>
          <a:xfrm>
            <a:off x="5634037" y="2115681"/>
            <a:ext cx="0" cy="4170819"/>
          </a:xfrm>
          <a:prstGeom prst="straightConnector1">
            <a:avLst/>
          </a:prstGeom>
          <a:noFill/>
          <a:ln cap="flat" cmpd="sng" w="19050">
            <a:solidFill>
              <a:schemeClr val="dk1"/>
            </a:solidFill>
            <a:prstDash val="solid"/>
            <a:miter lim="800000"/>
            <a:headEnd len="sm" w="sm" type="none"/>
            <a:tailEnd len="sm" w="sm" type="none"/>
          </a:ln>
        </p:spPr>
      </p:cxnSp>
      <p:sp>
        <p:nvSpPr>
          <p:cNvPr id="160" name="Google Shape;160;p7"/>
          <p:cNvSpPr/>
          <p:nvPr/>
        </p:nvSpPr>
        <p:spPr>
          <a:xfrm>
            <a:off x="1053259" y="5520337"/>
            <a:ext cx="359970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rgbClr val="F08469"/>
                </a:solidFill>
                <a:latin typeface="Calibri"/>
                <a:ea typeface="Calibri"/>
                <a:cs typeface="Calibri"/>
                <a:sym typeface="Calibri"/>
              </a:rPr>
              <a:t>ΔH  </a:t>
            </a:r>
            <a:r>
              <a:rPr lang="en-US" sz="2800">
                <a:solidFill>
                  <a:srgbClr val="F08469"/>
                </a:solidFill>
                <a:latin typeface="Calibri"/>
                <a:ea typeface="Calibri"/>
                <a:cs typeface="Calibri"/>
                <a:sym typeface="Calibri"/>
              </a:rPr>
              <a:t>=  </a:t>
            </a:r>
            <a:r>
              <a:rPr i="1" lang="en-US" sz="2800">
                <a:solidFill>
                  <a:srgbClr val="F08469"/>
                </a:solidFill>
                <a:latin typeface="Calibri"/>
                <a:ea typeface="Calibri"/>
                <a:cs typeface="Calibri"/>
                <a:sym typeface="Calibri"/>
              </a:rPr>
              <a:t>H</a:t>
            </a:r>
            <a:r>
              <a:rPr baseline="-25000" lang="en-US" sz="2800">
                <a:solidFill>
                  <a:srgbClr val="F08469"/>
                </a:solidFill>
                <a:latin typeface="Calibri"/>
                <a:ea typeface="Calibri"/>
                <a:cs typeface="Calibri"/>
                <a:sym typeface="Calibri"/>
              </a:rPr>
              <a:t>products</a:t>
            </a:r>
            <a:r>
              <a:rPr lang="en-US" sz="2800">
                <a:solidFill>
                  <a:srgbClr val="F08469"/>
                </a:solidFill>
                <a:latin typeface="Calibri"/>
                <a:ea typeface="Calibri"/>
                <a:cs typeface="Calibri"/>
                <a:sym typeface="Calibri"/>
              </a:rPr>
              <a:t> - </a:t>
            </a:r>
            <a:r>
              <a:rPr i="1" lang="en-US" sz="2800">
                <a:solidFill>
                  <a:srgbClr val="F08469"/>
                </a:solidFill>
                <a:latin typeface="Calibri"/>
                <a:ea typeface="Calibri"/>
                <a:cs typeface="Calibri"/>
                <a:sym typeface="Calibri"/>
              </a:rPr>
              <a:t>H</a:t>
            </a:r>
            <a:r>
              <a:rPr baseline="-25000" lang="en-US" sz="2800">
                <a:solidFill>
                  <a:srgbClr val="F08469"/>
                </a:solidFill>
                <a:latin typeface="Calibri"/>
                <a:ea typeface="Calibri"/>
                <a:cs typeface="Calibri"/>
                <a:sym typeface="Calibri"/>
              </a:rPr>
              <a:t>reactants</a:t>
            </a:r>
            <a:endParaRPr baseline="-25000" sz="2800">
              <a:solidFill>
                <a:srgbClr val="F08469"/>
              </a:solidFill>
              <a:latin typeface="Calibri"/>
              <a:ea typeface="Calibri"/>
              <a:cs typeface="Calibri"/>
              <a:sym typeface="Calibri"/>
            </a:endParaRPr>
          </a:p>
        </p:txBody>
      </p:sp>
      <p:sp>
        <p:nvSpPr>
          <p:cNvPr id="161" name="Google Shape;161;p7"/>
          <p:cNvSpPr/>
          <p:nvPr/>
        </p:nvSpPr>
        <p:spPr>
          <a:xfrm>
            <a:off x="979310" y="6128405"/>
            <a:ext cx="294022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rgbClr val="F08469"/>
                </a:solidFill>
                <a:latin typeface="Calibri"/>
                <a:ea typeface="Calibri"/>
                <a:cs typeface="Calibri"/>
                <a:sym typeface="Calibri"/>
              </a:rPr>
              <a:t>ΔH </a:t>
            </a:r>
            <a:r>
              <a:rPr lang="en-US" sz="2800">
                <a:solidFill>
                  <a:srgbClr val="F08469"/>
                </a:solidFill>
                <a:latin typeface="Calibri"/>
                <a:ea typeface="Calibri"/>
                <a:cs typeface="Calibri"/>
                <a:sym typeface="Calibri"/>
              </a:rPr>
              <a:t> &lt;  0 (negative) </a:t>
            </a:r>
            <a:endParaRPr sz="2800">
              <a:solidFill>
                <a:srgbClr val="F08469"/>
              </a:solidFill>
              <a:latin typeface="Calibri"/>
              <a:ea typeface="Calibri"/>
              <a:cs typeface="Calibri"/>
              <a:sym typeface="Calibri"/>
            </a:endParaRPr>
          </a:p>
        </p:txBody>
      </p:sp>
      <p:sp>
        <p:nvSpPr>
          <p:cNvPr id="162" name="Google Shape;162;p7"/>
          <p:cNvSpPr/>
          <p:nvPr/>
        </p:nvSpPr>
        <p:spPr>
          <a:xfrm>
            <a:off x="7140617" y="5520336"/>
            <a:ext cx="359970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rgbClr val="90ABD4"/>
                </a:solidFill>
                <a:latin typeface="Calibri"/>
                <a:ea typeface="Calibri"/>
                <a:cs typeface="Calibri"/>
                <a:sym typeface="Calibri"/>
              </a:rPr>
              <a:t>ΔH  </a:t>
            </a:r>
            <a:r>
              <a:rPr lang="en-US" sz="2800">
                <a:solidFill>
                  <a:srgbClr val="90ABD4"/>
                </a:solidFill>
                <a:latin typeface="Calibri"/>
                <a:ea typeface="Calibri"/>
                <a:cs typeface="Calibri"/>
                <a:sym typeface="Calibri"/>
              </a:rPr>
              <a:t>=  </a:t>
            </a:r>
            <a:r>
              <a:rPr i="1" lang="en-US" sz="2800">
                <a:solidFill>
                  <a:srgbClr val="90ABD4"/>
                </a:solidFill>
                <a:latin typeface="Calibri"/>
                <a:ea typeface="Calibri"/>
                <a:cs typeface="Calibri"/>
                <a:sym typeface="Calibri"/>
              </a:rPr>
              <a:t>H</a:t>
            </a:r>
            <a:r>
              <a:rPr baseline="-25000" lang="en-US" sz="2800">
                <a:solidFill>
                  <a:srgbClr val="90ABD4"/>
                </a:solidFill>
                <a:latin typeface="Calibri"/>
                <a:ea typeface="Calibri"/>
                <a:cs typeface="Calibri"/>
                <a:sym typeface="Calibri"/>
              </a:rPr>
              <a:t>products</a:t>
            </a:r>
            <a:r>
              <a:rPr lang="en-US" sz="2800">
                <a:solidFill>
                  <a:srgbClr val="90ABD4"/>
                </a:solidFill>
                <a:latin typeface="Calibri"/>
                <a:ea typeface="Calibri"/>
                <a:cs typeface="Calibri"/>
                <a:sym typeface="Calibri"/>
              </a:rPr>
              <a:t> - </a:t>
            </a:r>
            <a:r>
              <a:rPr i="1" lang="en-US" sz="2800">
                <a:solidFill>
                  <a:srgbClr val="90ABD4"/>
                </a:solidFill>
                <a:latin typeface="Calibri"/>
                <a:ea typeface="Calibri"/>
                <a:cs typeface="Calibri"/>
                <a:sym typeface="Calibri"/>
              </a:rPr>
              <a:t>H</a:t>
            </a:r>
            <a:r>
              <a:rPr baseline="-25000" lang="en-US" sz="2800">
                <a:solidFill>
                  <a:srgbClr val="90ABD4"/>
                </a:solidFill>
                <a:latin typeface="Calibri"/>
                <a:ea typeface="Calibri"/>
                <a:cs typeface="Calibri"/>
                <a:sym typeface="Calibri"/>
              </a:rPr>
              <a:t>reactants</a:t>
            </a:r>
            <a:endParaRPr baseline="-25000" sz="2800">
              <a:solidFill>
                <a:srgbClr val="90ABD4"/>
              </a:solidFill>
              <a:latin typeface="Calibri"/>
              <a:ea typeface="Calibri"/>
              <a:cs typeface="Calibri"/>
              <a:sym typeface="Calibri"/>
            </a:endParaRPr>
          </a:p>
        </p:txBody>
      </p:sp>
      <p:sp>
        <p:nvSpPr>
          <p:cNvPr id="163" name="Google Shape;163;p7"/>
          <p:cNvSpPr/>
          <p:nvPr/>
        </p:nvSpPr>
        <p:spPr>
          <a:xfrm>
            <a:off x="7066668" y="6128404"/>
            <a:ext cx="28212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rgbClr val="90ABD4"/>
                </a:solidFill>
                <a:latin typeface="Calibri"/>
                <a:ea typeface="Calibri"/>
                <a:cs typeface="Calibri"/>
                <a:sym typeface="Calibri"/>
              </a:rPr>
              <a:t>ΔH </a:t>
            </a:r>
            <a:r>
              <a:rPr lang="en-US" sz="2800">
                <a:solidFill>
                  <a:srgbClr val="90ABD4"/>
                </a:solidFill>
                <a:latin typeface="Calibri"/>
                <a:ea typeface="Calibri"/>
                <a:cs typeface="Calibri"/>
                <a:sym typeface="Calibri"/>
              </a:rPr>
              <a:t> &gt;  0 (positive) </a:t>
            </a:r>
            <a:endParaRPr sz="2800">
              <a:solidFill>
                <a:srgbClr val="90ABD4"/>
              </a:solidFill>
              <a:latin typeface="Calibri"/>
              <a:ea typeface="Calibri"/>
              <a:cs typeface="Calibri"/>
              <a:sym typeface="Calibri"/>
            </a:endParaRPr>
          </a:p>
        </p:txBody>
      </p:sp>
      <p:sp>
        <p:nvSpPr>
          <p:cNvPr id="164" name="Google Shape;164;p7"/>
          <p:cNvSpPr txBox="1"/>
          <p:nvPr/>
        </p:nvSpPr>
        <p:spPr>
          <a:xfrm>
            <a:off x="1847850" y="1571625"/>
            <a:ext cx="1952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Exothermic</a:t>
            </a:r>
            <a:endParaRPr sz="2800">
              <a:solidFill>
                <a:schemeClr val="dk1"/>
              </a:solidFill>
              <a:latin typeface="Calibri"/>
              <a:ea typeface="Calibri"/>
              <a:cs typeface="Calibri"/>
              <a:sym typeface="Calibri"/>
            </a:endParaRPr>
          </a:p>
        </p:txBody>
      </p:sp>
      <p:sp>
        <p:nvSpPr>
          <p:cNvPr id="165" name="Google Shape;165;p7"/>
          <p:cNvSpPr txBox="1"/>
          <p:nvPr/>
        </p:nvSpPr>
        <p:spPr>
          <a:xfrm>
            <a:off x="8093428" y="1571625"/>
            <a:ext cx="225071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Endothermic</a:t>
            </a:r>
            <a:endParaRPr sz="2800">
              <a:solidFill>
                <a:schemeClr val="dk1"/>
              </a:solidFill>
              <a:latin typeface="Calibri"/>
              <a:ea typeface="Calibri"/>
              <a:cs typeface="Calibri"/>
              <a:sym typeface="Calibri"/>
            </a:endParaRPr>
          </a:p>
        </p:txBody>
      </p:sp>
      <p:pic>
        <p:nvPicPr>
          <p:cNvPr id="166" name="Google Shape;166;p7"/>
          <p:cNvPicPr preferRelativeResize="0"/>
          <p:nvPr/>
        </p:nvPicPr>
        <p:blipFill rotWithShape="1">
          <a:blip r:embed="rId4">
            <a:alphaModFix/>
          </a:blip>
          <a:srcRect b="0" l="0" r="0" t="0"/>
          <a:stretch/>
        </p:blipFill>
        <p:spPr>
          <a:xfrm>
            <a:off x="838019" y="2259693"/>
            <a:ext cx="3951820" cy="3340643"/>
          </a:xfrm>
          <a:prstGeom prst="rect">
            <a:avLst/>
          </a:prstGeom>
          <a:noFill/>
          <a:ln>
            <a:noFill/>
          </a:ln>
        </p:spPr>
      </p:pic>
      <p:pic>
        <p:nvPicPr>
          <p:cNvPr id="167" name="Google Shape;167;p7"/>
          <p:cNvPicPr preferRelativeResize="0"/>
          <p:nvPr/>
        </p:nvPicPr>
        <p:blipFill rotWithShape="1">
          <a:blip r:embed="rId5">
            <a:alphaModFix/>
          </a:blip>
          <a:srcRect b="0" l="0" r="0" t="0"/>
          <a:stretch/>
        </p:blipFill>
        <p:spPr>
          <a:xfrm>
            <a:off x="7229012" y="2259693"/>
            <a:ext cx="3713682" cy="33198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Thermochemical equations</a:t>
            </a:r>
            <a:endParaRPr sz="3200">
              <a:solidFill>
                <a:schemeClr val="dk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174" name="Google Shape;174;p8"/>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8"/>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8"/>
          <p:cNvSpPr txBox="1"/>
          <p:nvPr/>
        </p:nvSpPr>
        <p:spPr>
          <a:xfrm>
            <a:off x="628650" y="1876425"/>
            <a:ext cx="10553700" cy="169706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thermochemical equation is a reaction equation that included the ΔH value to show the enthalpy change</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write the </a:t>
            </a:r>
            <a:r>
              <a:rPr i="1" lang="en-US" sz="2400">
                <a:solidFill>
                  <a:schemeClr val="dk1"/>
                </a:solidFill>
                <a:latin typeface="Calibri"/>
                <a:ea typeface="Calibri"/>
                <a:cs typeface="Calibri"/>
                <a:sym typeface="Calibri"/>
              </a:rPr>
              <a:t>ΔH </a:t>
            </a:r>
            <a:r>
              <a:rPr lang="en-US" sz="2400">
                <a:solidFill>
                  <a:schemeClr val="dk1"/>
                </a:solidFill>
                <a:latin typeface="Calibri"/>
                <a:ea typeface="Calibri"/>
                <a:cs typeface="Calibri"/>
                <a:sym typeface="Calibri"/>
              </a:rPr>
              <a:t>value next to the equation on the right side</a:t>
            </a:r>
            <a:endParaRPr/>
          </a:p>
        </p:txBody>
      </p:sp>
      <p:pic>
        <p:nvPicPr>
          <p:cNvPr id="178" name="Google Shape;178;p8"/>
          <p:cNvPicPr preferRelativeResize="0"/>
          <p:nvPr/>
        </p:nvPicPr>
        <p:blipFill rotWithShape="1">
          <a:blip r:embed="rId4">
            <a:alphaModFix/>
          </a:blip>
          <a:srcRect b="16188" l="0" r="8408" t="0"/>
          <a:stretch/>
        </p:blipFill>
        <p:spPr>
          <a:xfrm>
            <a:off x="2283767" y="3818880"/>
            <a:ext cx="6606233" cy="316240"/>
          </a:xfrm>
          <a:prstGeom prst="rect">
            <a:avLst/>
          </a:prstGeom>
          <a:noFill/>
          <a:ln>
            <a:noFill/>
          </a:ln>
        </p:spPr>
      </p:pic>
      <p:sp>
        <p:nvSpPr>
          <p:cNvPr id="179" name="Google Shape;179;p8"/>
          <p:cNvSpPr txBox="1"/>
          <p:nvPr/>
        </p:nvSpPr>
        <p:spPr>
          <a:xfrm>
            <a:off x="628650" y="4539009"/>
            <a:ext cx="10668000" cy="169706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Change in enthalpy, </a:t>
            </a:r>
            <a:r>
              <a:rPr i="1" lang="en-US" sz="2400">
                <a:solidFill>
                  <a:schemeClr val="dk1"/>
                </a:solidFill>
                <a:latin typeface="Calibri"/>
                <a:ea typeface="Calibri"/>
                <a:cs typeface="Calibri"/>
                <a:sym typeface="Calibri"/>
              </a:rPr>
              <a:t>ΔH</a:t>
            </a:r>
            <a:r>
              <a:rPr lang="en-US" sz="2400">
                <a:solidFill>
                  <a:schemeClr val="dk1"/>
                </a:solidFill>
                <a:latin typeface="Calibri"/>
                <a:ea typeface="Calibri"/>
                <a:cs typeface="Calibri"/>
                <a:sym typeface="Calibri"/>
              </a:rPr>
              <a:t>, usually has the units kJ</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can also be in kJ/mol if the question specifies that the energy is in reference to a particular compound.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1652587" y="88056"/>
            <a:ext cx="66198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Thermochemical equations</a:t>
            </a:r>
            <a:endParaRPr sz="3200">
              <a:solidFill>
                <a:schemeClr val="dk1"/>
              </a:solidFill>
              <a:latin typeface="Calibri"/>
              <a:ea typeface="Calibri"/>
              <a:cs typeface="Calibri"/>
              <a:sym typeface="Calibri"/>
            </a:endParaRPr>
          </a:p>
        </p:txBody>
      </p:sp>
      <p:pic>
        <p:nvPicPr>
          <p:cNvPr id="185" name="Google Shape;185;p9"/>
          <p:cNvPicPr preferRelativeResize="0"/>
          <p:nvPr/>
        </p:nvPicPr>
        <p:blipFill rotWithShape="1">
          <a:blip r:embed="rId3">
            <a:alphaModFix/>
          </a:blip>
          <a:srcRect b="0" l="0" r="0" t="0"/>
          <a:stretch/>
        </p:blipFill>
        <p:spPr>
          <a:xfrm>
            <a:off x="0" y="0"/>
            <a:ext cx="1533525" cy="1700385"/>
          </a:xfrm>
          <a:prstGeom prst="rect">
            <a:avLst/>
          </a:prstGeom>
          <a:noFill/>
          <a:ln>
            <a:noFill/>
          </a:ln>
        </p:spPr>
      </p:pic>
      <p:sp>
        <p:nvSpPr>
          <p:cNvPr id="186" name="Google Shape;186;p9"/>
          <p:cNvSpPr/>
          <p:nvPr/>
        </p:nvSpPr>
        <p:spPr>
          <a:xfrm flipH="1" rot="10800000">
            <a:off x="1504950" y="740062"/>
            <a:ext cx="6296025" cy="80001"/>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9"/>
          <p:cNvSpPr/>
          <p:nvPr/>
        </p:nvSpPr>
        <p:spPr>
          <a:xfrm flipH="1" rot="10800000">
            <a:off x="2371725" y="880049"/>
            <a:ext cx="6296025" cy="80001"/>
          </a:xfrm>
          <a:prstGeom prst="rect">
            <a:avLst/>
          </a:prstGeom>
          <a:solidFill>
            <a:srgbClr val="FB9205"/>
          </a:solidFill>
          <a:ln cap="flat" cmpd="sng" w="12700">
            <a:solidFill>
              <a:srgbClr val="FB92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9"/>
          <p:cNvSpPr txBox="1"/>
          <p:nvPr/>
        </p:nvSpPr>
        <p:spPr>
          <a:xfrm>
            <a:off x="2371725" y="2203464"/>
            <a:ext cx="69818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H</a:t>
            </a:r>
            <a:r>
              <a:rPr baseline="-25000" lang="en-US" sz="2400">
                <a:solidFill>
                  <a:schemeClr val="dk1"/>
                </a:solidFill>
                <a:latin typeface="Calibri"/>
                <a:ea typeface="Calibri"/>
                <a:cs typeface="Calibri"/>
                <a:sym typeface="Calibri"/>
              </a:rPr>
              <a:t>12</a:t>
            </a:r>
            <a:r>
              <a:rPr lang="en-US" sz="2400">
                <a:solidFill>
                  <a:schemeClr val="dk1"/>
                </a:solidFill>
                <a:latin typeface="Calibri"/>
                <a:ea typeface="Calibri"/>
                <a:cs typeface="Calibri"/>
                <a:sym typeface="Calibri"/>
              </a:rPr>
              <a:t>O</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(aq)  </a:t>
            </a:r>
            <a:r>
              <a:rPr lang="en-US" sz="2400">
                <a:solidFill>
                  <a:schemeClr val="dk1"/>
                </a:solidFill>
                <a:latin typeface="Calibri"/>
                <a:ea typeface="Calibri"/>
                <a:cs typeface="Calibri"/>
                <a:sym typeface="Calibri"/>
              </a:rPr>
              <a:t>+  6O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6CO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 </a:t>
            </a:r>
            <a:r>
              <a:rPr baseline="-25000" lang="en-US"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  +  energy</a:t>
            </a:r>
            <a:endParaRPr sz="2400">
              <a:solidFill>
                <a:schemeClr val="dk1"/>
              </a:solidFill>
              <a:latin typeface="Calibri"/>
              <a:ea typeface="Calibri"/>
              <a:cs typeface="Calibri"/>
              <a:sym typeface="Calibri"/>
            </a:endParaRPr>
          </a:p>
        </p:txBody>
      </p:sp>
      <p:sp>
        <p:nvSpPr>
          <p:cNvPr id="190" name="Google Shape;190;p9"/>
          <p:cNvSpPr txBox="1"/>
          <p:nvPr/>
        </p:nvSpPr>
        <p:spPr>
          <a:xfrm>
            <a:off x="647700" y="1721092"/>
            <a:ext cx="78200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Respiration</a:t>
            </a:r>
            <a:endParaRPr sz="2400">
              <a:solidFill>
                <a:schemeClr val="dk1"/>
              </a:solidFill>
              <a:latin typeface="Calibri"/>
              <a:ea typeface="Calibri"/>
              <a:cs typeface="Calibri"/>
              <a:sym typeface="Calibri"/>
            </a:endParaRPr>
          </a:p>
        </p:txBody>
      </p:sp>
      <p:pic>
        <p:nvPicPr>
          <p:cNvPr id="191" name="Google Shape;191;p9"/>
          <p:cNvPicPr preferRelativeResize="0"/>
          <p:nvPr/>
        </p:nvPicPr>
        <p:blipFill rotWithShape="1">
          <a:blip r:embed="rId4">
            <a:alphaModFix/>
          </a:blip>
          <a:srcRect b="0" l="0" r="0" t="0"/>
          <a:stretch/>
        </p:blipFill>
        <p:spPr>
          <a:xfrm>
            <a:off x="9397550" y="899411"/>
            <a:ext cx="2356300" cy="2283957"/>
          </a:xfrm>
          <a:prstGeom prst="rect">
            <a:avLst/>
          </a:prstGeom>
          <a:noFill/>
          <a:ln>
            <a:noFill/>
          </a:ln>
        </p:spPr>
      </p:pic>
      <p:sp>
        <p:nvSpPr>
          <p:cNvPr id="192" name="Google Shape;192;p9"/>
          <p:cNvSpPr txBox="1"/>
          <p:nvPr/>
        </p:nvSpPr>
        <p:spPr>
          <a:xfrm>
            <a:off x="647700" y="3025143"/>
            <a:ext cx="636746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Written as a thermochemical equation:</a:t>
            </a:r>
            <a:endParaRPr sz="2400">
              <a:solidFill>
                <a:schemeClr val="dk1"/>
              </a:solidFill>
              <a:latin typeface="Calibri"/>
              <a:ea typeface="Calibri"/>
              <a:cs typeface="Calibri"/>
              <a:sym typeface="Calibri"/>
            </a:endParaRPr>
          </a:p>
        </p:txBody>
      </p:sp>
      <p:sp>
        <p:nvSpPr>
          <p:cNvPr id="193" name="Google Shape;193;p9"/>
          <p:cNvSpPr txBox="1"/>
          <p:nvPr/>
        </p:nvSpPr>
        <p:spPr>
          <a:xfrm>
            <a:off x="1962149" y="3674632"/>
            <a:ext cx="85629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H</a:t>
            </a:r>
            <a:r>
              <a:rPr baseline="-25000" lang="en-US" sz="2400">
                <a:solidFill>
                  <a:schemeClr val="dk1"/>
                </a:solidFill>
                <a:latin typeface="Calibri"/>
                <a:ea typeface="Calibri"/>
                <a:cs typeface="Calibri"/>
                <a:sym typeface="Calibri"/>
              </a:rPr>
              <a:t>12</a:t>
            </a:r>
            <a:r>
              <a:rPr lang="en-US" sz="2400">
                <a:solidFill>
                  <a:schemeClr val="dk1"/>
                </a:solidFill>
                <a:latin typeface="Calibri"/>
                <a:ea typeface="Calibri"/>
                <a:cs typeface="Calibri"/>
                <a:sym typeface="Calibri"/>
              </a:rPr>
              <a:t>O</a:t>
            </a:r>
            <a:r>
              <a:rPr baseline="-25000"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(aq)  </a:t>
            </a:r>
            <a:r>
              <a:rPr lang="en-US" sz="2400">
                <a:solidFill>
                  <a:schemeClr val="dk1"/>
                </a:solidFill>
                <a:latin typeface="Calibri"/>
                <a:ea typeface="Calibri"/>
                <a:cs typeface="Calibri"/>
                <a:sym typeface="Calibri"/>
              </a:rPr>
              <a:t>+  6O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6CO</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a:t>
            </a:r>
            <a:r>
              <a:rPr baseline="-25000" lang="en-US" sz="2400">
                <a:solidFill>
                  <a:schemeClr val="dk1"/>
                </a:solidFill>
                <a:latin typeface="Calibri"/>
                <a:ea typeface="Calibri"/>
                <a:cs typeface="Calibri"/>
                <a:sym typeface="Calibri"/>
              </a:rPr>
              <a:t>(g)</a:t>
            </a:r>
            <a:r>
              <a:rPr lang="en-US" sz="2400">
                <a:solidFill>
                  <a:schemeClr val="dk1"/>
                </a:solidFill>
                <a:latin typeface="Calibri"/>
                <a:ea typeface="Calibri"/>
                <a:cs typeface="Calibri"/>
                <a:sym typeface="Calibri"/>
              </a:rPr>
              <a:t>  +  6H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 </a:t>
            </a:r>
            <a:r>
              <a:rPr baseline="-25000" lang="en-US"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ΔH </a:t>
            </a:r>
            <a:r>
              <a:rPr lang="en-US" sz="2400">
                <a:solidFill>
                  <a:schemeClr val="dk1"/>
                </a:solidFill>
                <a:latin typeface="Calibri"/>
                <a:ea typeface="Calibri"/>
                <a:cs typeface="Calibri"/>
                <a:sym typeface="Calibri"/>
              </a:rPr>
              <a:t>= -2803 kJ</a:t>
            </a:r>
            <a:endParaRPr baseline="30000" sz="2400">
              <a:solidFill>
                <a:schemeClr val="dk1"/>
              </a:solidFill>
              <a:latin typeface="Calibri"/>
              <a:ea typeface="Calibri"/>
              <a:cs typeface="Calibri"/>
              <a:sym typeface="Calibri"/>
            </a:endParaRPr>
          </a:p>
        </p:txBody>
      </p:sp>
      <p:sp>
        <p:nvSpPr>
          <p:cNvPr id="194" name="Google Shape;194;p9"/>
          <p:cNvSpPr txBox="1"/>
          <p:nvPr/>
        </p:nvSpPr>
        <p:spPr>
          <a:xfrm>
            <a:off x="647700" y="4400550"/>
            <a:ext cx="10972800" cy="16970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If they specify this is the enthalpy for 1 mole of glucose reacts with 6 moles of oxygen to produce 6 moles of carbon dioxide and 6 moles of water, 2803 kJ of energy is released to the surroundings then it would be in kJ mol</a:t>
            </a:r>
            <a:r>
              <a:rPr baseline="30000" lang="en-US" sz="2400">
                <a:solidFill>
                  <a:schemeClr val="dk1"/>
                </a:solidFill>
                <a:latin typeface="Calibri"/>
                <a:ea typeface="Calibri"/>
                <a:cs typeface="Calibri"/>
                <a:sym typeface="Calibri"/>
              </a:rPr>
              <a:t>-1</a:t>
            </a:r>
            <a:endParaRPr baseline="30000"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2020-06-23T12:34:32Z</dcterms:created>
  <dc:creator>Alison Barnes</dc:creator>
</cp:coreProperties>
</file>