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5" r:id="rId5"/>
    <p:sldId id="276" r:id="rId6"/>
    <p:sldId id="264" r:id="rId7"/>
    <p:sldId id="277" r:id="rId8"/>
    <p:sldId id="265" r:id="rId9"/>
    <p:sldId id="279" r:id="rId10"/>
    <p:sldId id="282" r:id="rId11"/>
    <p:sldId id="281" r:id="rId12"/>
    <p:sldId id="283" r:id="rId13"/>
    <p:sldId id="284" r:id="rId14"/>
    <p:sldId id="285" r:id="rId15"/>
    <p:sldId id="286" r:id="rId16"/>
    <p:sldId id="280" r:id="rId17"/>
    <p:sldId id="287" r:id="rId18"/>
    <p:sldId id="288" r:id="rId19"/>
    <p:sldId id="289" r:id="rId20"/>
    <p:sldId id="290" r:id="rId21"/>
    <p:sldId id="291" r:id="rId22"/>
    <p:sldId id="292" r:id="rId23"/>
    <p:sldId id="278" r:id="rId24"/>
    <p:sldId id="266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1282-8ED4-445D-B5BF-A3B921F52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19816-0D0F-4148-B62B-D627D3E1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B731-7CF3-4347-BDB7-58173B4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5074-7186-4CEB-96E2-C3F0950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1845-0C31-4D25-B61C-E30D6C0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68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7624-3037-437A-9DD1-885C1FF3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91ADA-37B2-46F2-B8C8-15959801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C373-A7CC-4532-BC32-8320BEB3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33E-F35D-4AEA-B413-356E98EF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DCEF-D0CF-4F36-88F0-1B085721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8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72A6D-6653-4FAD-B84B-2B32340F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E8B9B-F54A-4722-8F68-5FF94B9B7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5C13-FCEC-4BD1-8A23-FE4EB5E7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EABA-72A8-4673-9AE0-6024B06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CD2C-28D6-4FD9-8578-F89F1247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5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553-4AC6-4439-ABF1-B1FBCE4F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2D3B-90B4-4A14-AE6C-A9521A5A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7567-F2BF-42E0-908F-EECD9EBA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0E6F-2E8F-4CFD-92E5-EB39C289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DB03-D1FB-4156-80A3-F31FE8BF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4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3FE4-035D-422D-9C1F-C19A3B8E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2CFA2-40E8-4D45-9F67-E84B95B7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6EC4-ED67-48A9-9969-3956593C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9D29-9B60-4A47-9C6C-04AC542D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E147-09D7-4975-BA2E-4451A977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5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9F04-7251-4FC8-8A07-7A311ECD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1A7C-FFCD-4EED-8B93-643C71F31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34C1-FEF1-4926-91D4-E26B0202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3C8C4-DACE-4B7E-A70C-F26D1C9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E003-B2AA-48A3-AC59-464F6B0D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C4BC-E414-4A95-916C-C72BB7AF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1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75A7-84D0-474A-A149-9A4C9D5B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1E5E-B2E7-4827-AFF6-33E51D7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4291-3770-4885-931D-8163782F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7BD17-4A56-4133-AF04-8795B9471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C20D2-E26F-41BB-A8B9-C95250B3F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FF5BE-B4EA-4798-80A1-BE7ABB1A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8D473-434F-4342-941F-CFEB33D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B8842-88E4-428A-B4AA-B570D3F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2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A0FD-2666-4EA1-BDEE-5C4965DC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F735E-4A61-4DFA-BFE4-1BD8F113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A707-52A4-43BD-9284-9BA0EAA4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DFA8-1786-4D10-BA89-C92FF3B9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8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66785-BB4C-40AB-9F74-3F9C3994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DBBC-5F50-465A-9178-A9B0A634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67342-B95E-4CE5-A7F3-8D4994B2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2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435-1198-4938-A9DE-8267E425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7B32-CE64-4F93-B344-7E3015F6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81A74-9F26-4449-84D2-F69C52A2F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355-8591-47ED-BD76-50AF1916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86E69-DB72-4FAD-897A-56DAEF2C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11C5A-6D7D-4045-99C3-88D1140E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16E7-B9F5-4A06-970D-42A251B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A8837-52CF-44D7-B566-8F682B5A5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7E2C1-5453-4B18-B317-FA36E0E7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C1BA-68E1-42ED-BCE8-6C94612B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F691-EB9E-4773-B0A2-86EA0A8E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8201-ED7F-40D7-9656-70814A82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6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C1ED7-4B11-4F33-8B53-DB4F1288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EDBD-D2E7-4E5A-B643-89F76B18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347D-CE5A-4D56-8A4A-C7BA8F048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DE2D-2C5F-4A2E-9508-65377E9D2C3E}" type="datetimeFigureOut">
              <a:rPr lang="en-AU" smtClean="0"/>
              <a:t>18/05/2021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F48C-545A-4D45-B6B1-3550450B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6203-C4D9-4339-BD8D-85CB0F6B3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174D7-7947-48A1-84C0-C7BF0DE69D5F}"/>
              </a:ext>
            </a:extLst>
          </p:cNvPr>
          <p:cNvSpPr txBox="1"/>
          <p:nvPr/>
        </p:nvSpPr>
        <p:spPr>
          <a:xfrm>
            <a:off x="9031585" y="2005647"/>
            <a:ext cx="2910957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Fuels and stoichiometry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range, train, sign, bicycle&#10;&#10;Description automatically generated">
            <a:extLst>
              <a:ext uri="{FF2B5EF4-FFF2-40B4-BE49-F238E27FC236}">
                <a16:creationId xmlns:a16="http://schemas.microsoft.com/office/drawing/2014/main" id="{6923AEF9-FCB0-4040-A985-969C5D13D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3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0A951C-D105-4DD6-9142-61A27DA78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9"/>
          <a:stretch/>
        </p:blipFill>
        <p:spPr>
          <a:xfrm>
            <a:off x="0" y="1624965"/>
            <a:ext cx="7409251" cy="52330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crossing the Mole bridge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26422-EFD2-4D2A-9F57-A2824B32E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68" y="3125649"/>
            <a:ext cx="5452501" cy="17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mole ratios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DBDC1-4C18-47F1-9FDB-2EC2229375BE}"/>
              </a:ext>
            </a:extLst>
          </p:cNvPr>
          <p:cNvSpPr txBox="1"/>
          <p:nvPr/>
        </p:nvSpPr>
        <p:spPr>
          <a:xfrm>
            <a:off x="3295650" y="2315051"/>
            <a:ext cx="56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="1" dirty="0" err="1">
                <a:solidFill>
                  <a:srgbClr val="FF0000"/>
                </a:solidFill>
              </a:rPr>
              <a:t>A</a:t>
            </a:r>
            <a:r>
              <a:rPr lang="en-US" sz="3200" dirty="0"/>
              <a:t>  +  </a:t>
            </a:r>
            <a:r>
              <a:rPr lang="en-US" sz="3200" dirty="0" err="1"/>
              <a:t>b</a:t>
            </a:r>
            <a:r>
              <a:rPr lang="en-US" sz="3200" b="1" dirty="0" err="1"/>
              <a:t>B</a:t>
            </a:r>
            <a:r>
              <a:rPr lang="en-US" sz="3200" dirty="0"/>
              <a:t>   →  </a:t>
            </a:r>
            <a:r>
              <a:rPr lang="en-US" sz="3200" dirty="0" err="1">
                <a:solidFill>
                  <a:srgbClr val="00B050"/>
                </a:solidFill>
              </a:rPr>
              <a:t>c</a:t>
            </a:r>
            <a:r>
              <a:rPr lang="en-US" sz="3200" b="1" dirty="0" err="1">
                <a:solidFill>
                  <a:srgbClr val="00B050"/>
                </a:solidFill>
              </a:rPr>
              <a:t>C</a:t>
            </a:r>
            <a:r>
              <a:rPr lang="en-US" sz="3200" dirty="0"/>
              <a:t>   +   </a:t>
            </a:r>
            <a:r>
              <a:rPr lang="en-US" sz="3200" dirty="0" err="1">
                <a:solidFill>
                  <a:srgbClr val="0070C0"/>
                </a:solidFill>
              </a:rPr>
              <a:t>d</a:t>
            </a:r>
            <a:r>
              <a:rPr lang="en-US" sz="3200" b="1" dirty="0" err="1">
                <a:solidFill>
                  <a:srgbClr val="0070C0"/>
                </a:solidFill>
              </a:rPr>
              <a:t>D</a:t>
            </a:r>
            <a:endParaRPr lang="en-AU" sz="3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727AE-DAC7-4319-88F9-4490CED2975D}"/>
              </a:ext>
            </a:extLst>
          </p:cNvPr>
          <p:cNvSpPr txBox="1"/>
          <p:nvPr/>
        </p:nvSpPr>
        <p:spPr>
          <a:xfrm>
            <a:off x="212035" y="1676400"/>
            <a:ext cx="886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general representation of a chemical equation: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E9AE3-1C90-49A0-AAAE-F61744BA1F34}"/>
              </a:ext>
            </a:extLst>
          </p:cNvPr>
          <p:cNvSpPr txBox="1"/>
          <p:nvPr/>
        </p:nvSpPr>
        <p:spPr>
          <a:xfrm>
            <a:off x="6181725" y="3015767"/>
            <a:ext cx="542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C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/>
              <a:t> = the substances in the reaction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b, 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</a:t>
            </a:r>
            <a:r>
              <a:rPr lang="en-US" sz="2400" dirty="0"/>
              <a:t>   = the reaction coefficients</a:t>
            </a:r>
            <a:endParaRPr lang="en-AU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B46BAC-D0D1-4951-AB6A-CB78306030C0}"/>
              </a:ext>
            </a:extLst>
          </p:cNvPr>
          <p:cNvGrpSpPr/>
          <p:nvPr/>
        </p:nvGrpSpPr>
        <p:grpSpPr>
          <a:xfrm>
            <a:off x="1657350" y="4206105"/>
            <a:ext cx="8734425" cy="950888"/>
            <a:chOff x="1276350" y="4168963"/>
            <a:chExt cx="8734425" cy="9508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355233-932A-4665-BE2C-EF49BC21D4D7}"/>
                </a:ext>
              </a:extLst>
            </p:cNvPr>
            <p:cNvSpPr txBox="1"/>
            <p:nvPr/>
          </p:nvSpPr>
          <p:spPr>
            <a:xfrm>
              <a:off x="1371600" y="4168963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Moles of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 in the reaction</a:t>
              </a:r>
              <a:endParaRPr lang="en-AU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9657B8-FF58-4C30-8D75-72F9655D1ECC}"/>
                </a:ext>
              </a:extLst>
            </p:cNvPr>
            <p:cNvSpPr txBox="1"/>
            <p:nvPr/>
          </p:nvSpPr>
          <p:spPr>
            <a:xfrm>
              <a:off x="1371600" y="4630628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Moles of B in the reaction</a:t>
              </a:r>
              <a:endParaRPr lang="en-AU" sz="24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5C01B3-5FB0-4724-9AA1-7681B85F7066}"/>
                </a:ext>
              </a:extLst>
            </p:cNvPr>
            <p:cNvCxnSpPr/>
            <p:nvPr/>
          </p:nvCxnSpPr>
          <p:spPr>
            <a:xfrm>
              <a:off x="1276350" y="4630628"/>
              <a:ext cx="35242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FB279-3373-456D-AED8-E802CA26E881}"/>
                </a:ext>
              </a:extLst>
            </p:cNvPr>
            <p:cNvSpPr txBox="1"/>
            <p:nvPr/>
          </p:nvSpPr>
          <p:spPr>
            <a:xfrm>
              <a:off x="4895850" y="4383920"/>
              <a:ext cx="409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  <a:endParaRPr lang="en-AU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4A982-8B64-466D-A5B8-9A0E8BB25FF8}"/>
                </a:ext>
              </a:extLst>
            </p:cNvPr>
            <p:cNvSpPr txBox="1"/>
            <p:nvPr/>
          </p:nvSpPr>
          <p:spPr>
            <a:xfrm>
              <a:off x="5400675" y="4196521"/>
              <a:ext cx="461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coefficient of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 in the reaction</a:t>
              </a:r>
              <a:endParaRPr lang="en-AU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24605A-7270-432F-90FB-38382E3A6211}"/>
                </a:ext>
              </a:extLst>
            </p:cNvPr>
            <p:cNvSpPr txBox="1"/>
            <p:nvPr/>
          </p:nvSpPr>
          <p:spPr>
            <a:xfrm>
              <a:off x="5400674" y="4658186"/>
              <a:ext cx="410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coefficient of B in the reaction</a:t>
              </a:r>
              <a:endParaRPr lang="en-AU" sz="24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F386F3-F533-4028-A508-DCF135126AE1}"/>
                </a:ext>
              </a:extLst>
            </p:cNvPr>
            <p:cNvCxnSpPr>
              <a:cxnSpLocks/>
            </p:cNvCxnSpPr>
            <p:nvPr/>
          </p:nvCxnSpPr>
          <p:spPr>
            <a:xfrm>
              <a:off x="5305425" y="4658186"/>
              <a:ext cx="40862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9078F1-6177-4EBA-B4C4-7F8DBAEEF51D}"/>
                  </a:ext>
                </a:extLst>
              </p:cNvPr>
              <p:cNvSpPr txBox="1"/>
              <p:nvPr/>
            </p:nvSpPr>
            <p:spPr>
              <a:xfrm>
                <a:off x="4536680" y="5362533"/>
                <a:ext cx="128984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9078F1-6177-4EBA-B4C4-7F8DBAEE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680" y="5362533"/>
                <a:ext cx="1289840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23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mole ratios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94091A-64B6-4165-90E9-D420C1A0C5D2}"/>
              </a:ext>
            </a:extLst>
          </p:cNvPr>
          <p:cNvSpPr txBox="1"/>
          <p:nvPr/>
        </p:nvSpPr>
        <p:spPr>
          <a:xfrm>
            <a:off x="3295650" y="1731650"/>
            <a:ext cx="56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</a:t>
            </a:r>
            <a:r>
              <a:rPr lang="en-US" sz="3200" b="1" dirty="0" err="1">
                <a:solidFill>
                  <a:srgbClr val="FF0000"/>
                </a:solidFill>
              </a:rPr>
              <a:t>A</a:t>
            </a:r>
            <a:r>
              <a:rPr lang="en-US" sz="3200" dirty="0"/>
              <a:t>  +  </a:t>
            </a:r>
            <a:r>
              <a:rPr lang="en-US" sz="3200" dirty="0" err="1"/>
              <a:t>b</a:t>
            </a:r>
            <a:r>
              <a:rPr lang="en-US" sz="3200" b="1" dirty="0" err="1"/>
              <a:t>B</a:t>
            </a:r>
            <a:r>
              <a:rPr lang="en-US" sz="3200" dirty="0"/>
              <a:t>   →  </a:t>
            </a:r>
            <a:r>
              <a:rPr lang="en-US" sz="3200" dirty="0" err="1">
                <a:solidFill>
                  <a:srgbClr val="00B050"/>
                </a:solidFill>
              </a:rPr>
              <a:t>c</a:t>
            </a:r>
            <a:r>
              <a:rPr lang="en-US" sz="3200" b="1" dirty="0" err="1">
                <a:solidFill>
                  <a:srgbClr val="00B050"/>
                </a:solidFill>
              </a:rPr>
              <a:t>C</a:t>
            </a:r>
            <a:r>
              <a:rPr lang="en-US" sz="3200" dirty="0"/>
              <a:t>   +   </a:t>
            </a:r>
            <a:r>
              <a:rPr lang="en-US" sz="3200" dirty="0" err="1">
                <a:solidFill>
                  <a:srgbClr val="0070C0"/>
                </a:solidFill>
              </a:rPr>
              <a:t>d</a:t>
            </a:r>
            <a:r>
              <a:rPr lang="en-US" sz="3200" b="1" dirty="0" err="1">
                <a:solidFill>
                  <a:srgbClr val="0070C0"/>
                </a:solidFill>
              </a:rPr>
              <a:t>D</a:t>
            </a:r>
            <a:endParaRPr lang="en-AU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B5E7CA-56FA-461D-B74E-086B99F5DC5F}"/>
                  </a:ext>
                </a:extLst>
              </p:cNvPr>
              <p:cNvSpPr txBox="1"/>
              <p:nvPr/>
            </p:nvSpPr>
            <p:spPr>
              <a:xfrm>
                <a:off x="1555355" y="2535841"/>
                <a:ext cx="128984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B5E7CA-56FA-461D-B74E-086B99F5D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55" y="2535841"/>
                <a:ext cx="1289840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8C589F5-732A-446B-9920-7ADCA65486AF}"/>
              </a:ext>
            </a:extLst>
          </p:cNvPr>
          <p:cNvSpPr txBox="1"/>
          <p:nvPr/>
        </p:nvSpPr>
        <p:spPr>
          <a:xfrm>
            <a:off x="3552825" y="2753894"/>
            <a:ext cx="764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know the moles of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, we can calculate the moles of B</a:t>
            </a:r>
            <a:endParaRPr lang="en-AU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ADD31-F8E3-4723-BF7E-7DE3180D5F0B}"/>
              </a:ext>
            </a:extLst>
          </p:cNvPr>
          <p:cNvSpPr txBox="1"/>
          <p:nvPr/>
        </p:nvSpPr>
        <p:spPr>
          <a:xfrm>
            <a:off x="323849" y="3619500"/>
            <a:ext cx="1119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Rearranging this formula gives us a ways to calculated unknown amounts from known amounts: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125EE7-4033-4425-B19E-4DFE09344A60}"/>
                  </a:ext>
                </a:extLst>
              </p:cNvPr>
              <p:cNvSpPr txBox="1"/>
              <p:nvPr/>
            </p:nvSpPr>
            <p:spPr>
              <a:xfrm>
                <a:off x="1488573" y="4518634"/>
                <a:ext cx="2222468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125EE7-4033-4425-B19E-4DFE0934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73" y="4518634"/>
                <a:ext cx="2222468" cy="632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F65AF45-36D2-458B-BB89-6FCED9B75DB9}"/>
              </a:ext>
            </a:extLst>
          </p:cNvPr>
          <p:cNvSpPr txBox="1"/>
          <p:nvPr/>
        </p:nvSpPr>
        <p:spPr>
          <a:xfrm>
            <a:off x="3978809" y="4534330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27B874-4080-4B11-B5E9-F9D7DCF09124}"/>
                  </a:ext>
                </a:extLst>
              </p:cNvPr>
              <p:cNvSpPr txBox="1"/>
              <p:nvPr/>
            </p:nvSpPr>
            <p:spPr>
              <a:xfrm>
                <a:off x="4808552" y="4518634"/>
                <a:ext cx="2294346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27B874-4080-4B11-B5E9-F9D7DCF09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52" y="4518634"/>
                <a:ext cx="2294346" cy="6326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EC90A-70EC-4362-A03D-BD2161347D80}"/>
                  </a:ext>
                </a:extLst>
              </p:cNvPr>
              <p:cNvSpPr txBox="1"/>
              <p:nvPr/>
            </p:nvSpPr>
            <p:spPr>
              <a:xfrm>
                <a:off x="8044404" y="4515484"/>
                <a:ext cx="2222468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EC90A-70EC-4362-A03D-BD216134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04" y="4515484"/>
                <a:ext cx="2222468" cy="632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FBD35F8-3243-4E57-B52E-6063C9F24169}"/>
              </a:ext>
            </a:extLst>
          </p:cNvPr>
          <p:cNvSpPr txBox="1"/>
          <p:nvPr/>
        </p:nvSpPr>
        <p:spPr>
          <a:xfrm>
            <a:off x="7310969" y="4556692"/>
            <a:ext cx="5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  <a:endParaRPr lang="en-AU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EF014-695C-4C35-AAFA-B9DF0462B40D}"/>
              </a:ext>
            </a:extLst>
          </p:cNvPr>
          <p:cNvSpPr txBox="1"/>
          <p:nvPr/>
        </p:nvSpPr>
        <p:spPr>
          <a:xfrm>
            <a:off x="323849" y="5525353"/>
            <a:ext cx="1119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way we can calculate the amount of all the components of a reaction as long as we have the balance equation and know the amount of one substance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4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mole ratios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7812F-366D-4B08-B4B9-35EAE9AB0992}"/>
                  </a:ext>
                </a:extLst>
              </p:cNvPr>
              <p:cNvSpPr txBox="1"/>
              <p:nvPr/>
            </p:nvSpPr>
            <p:spPr>
              <a:xfrm>
                <a:off x="1788937" y="3199209"/>
                <a:ext cx="7956794" cy="894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7812F-366D-4B08-B4B9-35EAE9AB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37" y="3199209"/>
                <a:ext cx="7956794" cy="894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BD8F5A-DBA5-42D8-B9E2-220AB797A9BE}"/>
              </a:ext>
            </a:extLst>
          </p:cNvPr>
          <p:cNvSpPr txBox="1"/>
          <p:nvPr/>
        </p:nvSpPr>
        <p:spPr>
          <a:xfrm>
            <a:off x="212035" y="1847850"/>
            <a:ext cx="1155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can be simplified to the following relationship: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519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mole ratios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909C1-6E0E-4E0E-801C-EAD23C050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19" y="1562512"/>
            <a:ext cx="6157579" cy="1959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8196D2-AC4D-445D-B51F-EA2408BC468A}"/>
              </a:ext>
            </a:extLst>
          </p:cNvPr>
          <p:cNvSpPr/>
          <p:nvPr/>
        </p:nvSpPr>
        <p:spPr>
          <a:xfrm>
            <a:off x="212035" y="3667005"/>
            <a:ext cx="242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Practice question: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E2DBA-BC5B-48CC-ADEB-8AB10AEB962B}"/>
              </a:ext>
            </a:extLst>
          </p:cNvPr>
          <p:cNvSpPr txBox="1"/>
          <p:nvPr/>
        </p:nvSpPr>
        <p:spPr>
          <a:xfrm>
            <a:off x="1743075" y="4141326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Magnesium reacts with hydrochloric acid according to the following balanced chemical equation: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If two moles of Hydrochloric acid react with excess Magnesium, how many moles of hydrogen gas are produced?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0E103-831B-4395-B223-138FF15A692E}"/>
              </a:ext>
            </a:extLst>
          </p:cNvPr>
          <p:cNvSpPr txBox="1"/>
          <p:nvPr/>
        </p:nvSpPr>
        <p:spPr>
          <a:xfrm>
            <a:off x="3671887" y="501800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Mg</a:t>
            </a:r>
            <a:r>
              <a:rPr lang="en-US" sz="2400" baseline="-25000" dirty="0">
                <a:solidFill>
                  <a:srgbClr val="0070C0"/>
                </a:solidFill>
              </a:rPr>
              <a:t>(s)</a:t>
            </a:r>
            <a:r>
              <a:rPr lang="en-US" sz="2400" dirty="0">
                <a:solidFill>
                  <a:srgbClr val="0070C0"/>
                </a:solidFill>
              </a:rPr>
              <a:t>   +   2 HCl</a:t>
            </a:r>
            <a:r>
              <a:rPr lang="en-US" sz="2400" baseline="-25000" dirty="0">
                <a:solidFill>
                  <a:srgbClr val="0070C0"/>
                </a:solidFill>
              </a:rPr>
              <a:t>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→   MgCl</a:t>
            </a:r>
            <a:r>
              <a:rPr lang="en-US" sz="2400" baseline="-25000" dirty="0">
                <a:solidFill>
                  <a:srgbClr val="0070C0"/>
                </a:solidFill>
              </a:rPr>
              <a:t>2(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+   H</a:t>
            </a:r>
            <a:r>
              <a:rPr lang="en-US" sz="2400" baseline="-25000" dirty="0">
                <a:solidFill>
                  <a:srgbClr val="0070C0"/>
                </a:solidFill>
              </a:rPr>
              <a:t>2(g)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7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mole ratios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B2975-A74E-4951-83F3-F85CAE0FC9D6}"/>
              </a:ext>
            </a:extLst>
          </p:cNvPr>
          <p:cNvSpPr txBox="1"/>
          <p:nvPr/>
        </p:nvSpPr>
        <p:spPr>
          <a:xfrm>
            <a:off x="1538287" y="1610137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Magnesium reacts with hydrochloric acid according to the following balanced chemical equation: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If two moles of Hydrochloric acid react with excess Magnesium, how many moles of hydrogen gas are produced?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DAC3C-5F39-4F96-9597-41AFA194DF12}"/>
              </a:ext>
            </a:extLst>
          </p:cNvPr>
          <p:cNvSpPr txBox="1"/>
          <p:nvPr/>
        </p:nvSpPr>
        <p:spPr>
          <a:xfrm>
            <a:off x="3467099" y="248681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Mg</a:t>
            </a:r>
            <a:r>
              <a:rPr lang="en-US" sz="2400" baseline="-25000" dirty="0">
                <a:solidFill>
                  <a:srgbClr val="0070C0"/>
                </a:solidFill>
              </a:rPr>
              <a:t>(s)</a:t>
            </a:r>
            <a:r>
              <a:rPr lang="en-US" sz="2400" dirty="0">
                <a:solidFill>
                  <a:srgbClr val="0070C0"/>
                </a:solidFill>
              </a:rPr>
              <a:t>   +   2 HCl</a:t>
            </a:r>
            <a:r>
              <a:rPr lang="en-US" sz="2400" baseline="-25000" dirty="0">
                <a:solidFill>
                  <a:srgbClr val="0070C0"/>
                </a:solidFill>
              </a:rPr>
              <a:t>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→   MgCl</a:t>
            </a:r>
            <a:r>
              <a:rPr lang="en-US" sz="2400" baseline="-25000" dirty="0">
                <a:solidFill>
                  <a:srgbClr val="0070C0"/>
                </a:solidFill>
              </a:rPr>
              <a:t>2(</a:t>
            </a:r>
            <a:r>
              <a:rPr lang="en-US" sz="2400" baseline="-25000" dirty="0" err="1">
                <a:solidFill>
                  <a:srgbClr val="0070C0"/>
                </a:solidFill>
              </a:rPr>
              <a:t>aq</a:t>
            </a:r>
            <a:r>
              <a:rPr lang="en-US" sz="2400" baseline="-250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rgbClr val="0070C0"/>
                </a:solidFill>
              </a:rPr>
              <a:t>   +   H</a:t>
            </a:r>
            <a:r>
              <a:rPr lang="en-US" sz="2400" baseline="-25000" dirty="0">
                <a:solidFill>
                  <a:srgbClr val="0070C0"/>
                </a:solidFill>
              </a:rPr>
              <a:t>2(g)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CD0FB-E99A-4241-A5D1-EA7E2F5CCB26}"/>
              </a:ext>
            </a:extLst>
          </p:cNvPr>
          <p:cNvSpPr txBox="1"/>
          <p:nvPr/>
        </p:nvSpPr>
        <p:spPr>
          <a:xfrm>
            <a:off x="764485" y="4063777"/>
            <a:ext cx="229552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n(HCl) = 2.0 mol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n(H</a:t>
            </a:r>
            <a:r>
              <a:rPr lang="en-US" sz="2400" baseline="-25000" dirty="0"/>
              <a:t>2</a:t>
            </a:r>
            <a:r>
              <a:rPr lang="en-US" sz="2400" dirty="0"/>
              <a:t>) = ?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8CDE65-B205-4708-B3F1-9F2AE6D9B788}"/>
                  </a:ext>
                </a:extLst>
              </p:cNvPr>
              <p:cNvSpPr txBox="1"/>
              <p:nvPr/>
            </p:nvSpPr>
            <p:spPr>
              <a:xfrm>
                <a:off x="4248149" y="5004339"/>
                <a:ext cx="210807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2.0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8CDE65-B205-4708-B3F1-9F2AE6D9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49" y="5004339"/>
                <a:ext cx="210807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3324A-97BA-4A9D-9C91-186C1B73C94E}"/>
                  </a:ext>
                </a:extLst>
              </p:cNvPr>
              <p:cNvSpPr txBox="1"/>
              <p:nvPr/>
            </p:nvSpPr>
            <p:spPr>
              <a:xfrm>
                <a:off x="4126998" y="4090488"/>
                <a:ext cx="5652830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A3324A-97BA-4A9D-9C91-186C1B73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98" y="4090488"/>
                <a:ext cx="5652830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863C9F-01E9-4D2F-93F0-D0BFC3A7F7F5}"/>
                  </a:ext>
                </a:extLst>
              </p:cNvPr>
              <p:cNvSpPr txBox="1"/>
              <p:nvPr/>
            </p:nvSpPr>
            <p:spPr>
              <a:xfrm>
                <a:off x="4248149" y="5821710"/>
                <a:ext cx="22431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863C9F-01E9-4D2F-93F0-D0BFC3A7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49" y="5821710"/>
                <a:ext cx="2243178" cy="369332"/>
              </a:xfrm>
              <a:prstGeom prst="rect">
                <a:avLst/>
              </a:prstGeom>
              <a:blipFill>
                <a:blip r:embed="rId5"/>
                <a:stretch>
                  <a:fillRect l="-1630" r="-2717" b="-16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1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mass to mass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FCE32A1-A44B-41EB-B675-426D54AA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9" y="2669671"/>
            <a:ext cx="7860401" cy="39980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099228-8F9F-4E36-B083-D6C66EDDD65B}"/>
                  </a:ext>
                </a:extLst>
              </p:cNvPr>
              <p:cNvSpPr txBox="1"/>
              <p:nvPr/>
            </p:nvSpPr>
            <p:spPr>
              <a:xfrm>
                <a:off x="2458587" y="1727629"/>
                <a:ext cx="2638425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099228-8F9F-4E36-B083-D6C66EDD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87" y="1727629"/>
                <a:ext cx="2638425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D3D88E-D2E4-438A-9800-DCEB251EF6E8}"/>
              </a:ext>
            </a:extLst>
          </p:cNvPr>
          <p:cNvSpPr txBox="1"/>
          <p:nvPr/>
        </p:nvSpPr>
        <p:spPr>
          <a:xfrm>
            <a:off x="637036" y="1867100"/>
            <a:ext cx="263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Relevant equations: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29165D-ADBF-4C62-B730-5FC1FD49421F}"/>
                  </a:ext>
                </a:extLst>
              </p:cNvPr>
              <p:cNvSpPr txBox="1"/>
              <p:nvPr/>
            </p:nvSpPr>
            <p:spPr>
              <a:xfrm>
                <a:off x="5741392" y="1764480"/>
                <a:ext cx="5681362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29165D-ADBF-4C62-B730-5FC1FD49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392" y="1764480"/>
                <a:ext cx="5681362" cy="639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11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mass to mass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4F4A317-056D-4A31-BF92-5E5963F0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113" y="1619123"/>
            <a:ext cx="4550345" cy="23144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F4BBB1-B03B-4A30-AFCF-3A4DFC7A1443}"/>
              </a:ext>
            </a:extLst>
          </p:cNvPr>
          <p:cNvSpPr/>
          <p:nvPr/>
        </p:nvSpPr>
        <p:spPr>
          <a:xfrm>
            <a:off x="162959" y="1576006"/>
            <a:ext cx="726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Practice Question: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541F09-93EA-48D4-9265-3B41FCBC6FF1}"/>
              </a:ext>
            </a:extLst>
          </p:cNvPr>
          <p:cNvSpPr/>
          <p:nvPr/>
        </p:nvSpPr>
        <p:spPr>
          <a:xfrm>
            <a:off x="552450" y="2036736"/>
            <a:ext cx="6686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a reaction, 50.0 g of manganese(IV) oxide reacts with excess aluminum. Calculate the mass of manganese metal produced.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3 MnO</a:t>
            </a:r>
            <a:r>
              <a:rPr lang="en-US" sz="2400" baseline="-25000" dirty="0">
                <a:solidFill>
                  <a:srgbClr val="0070C0"/>
                </a:solidFill>
              </a:rPr>
              <a:t>2(s) </a:t>
            </a:r>
            <a:r>
              <a:rPr lang="en-US" sz="2400" dirty="0">
                <a:solidFill>
                  <a:srgbClr val="0070C0"/>
                </a:solidFill>
              </a:rPr>
              <a:t>+ 4 Al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→  3 Mn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+ 2 Al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en-US" sz="2400" baseline="-25000" dirty="0">
                <a:solidFill>
                  <a:srgbClr val="0070C0"/>
                </a:solidFill>
              </a:rPr>
              <a:t>3(s)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9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mass to mass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C080EBC-2A5D-4AEC-98D8-9FE22899A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113" y="1619123"/>
            <a:ext cx="4550345" cy="23144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A8BFC8-B6FC-4313-A8D1-C6F1BDC43226}"/>
              </a:ext>
            </a:extLst>
          </p:cNvPr>
          <p:cNvSpPr/>
          <p:nvPr/>
        </p:nvSpPr>
        <p:spPr>
          <a:xfrm>
            <a:off x="1372838" y="1313910"/>
            <a:ext cx="5460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 MnO</a:t>
            </a:r>
            <a:r>
              <a:rPr lang="en-US" sz="2400" baseline="-25000" dirty="0">
                <a:solidFill>
                  <a:srgbClr val="0070C0"/>
                </a:solidFill>
              </a:rPr>
              <a:t>2(s) </a:t>
            </a:r>
            <a:r>
              <a:rPr lang="en-US" sz="2400" dirty="0">
                <a:solidFill>
                  <a:srgbClr val="0070C0"/>
                </a:solidFill>
              </a:rPr>
              <a:t>+ 4 Al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→  3 Mn</a:t>
            </a:r>
            <a:r>
              <a:rPr lang="en-US" sz="2400" baseline="-25000" dirty="0">
                <a:solidFill>
                  <a:srgbClr val="0070C0"/>
                </a:solidFill>
              </a:rPr>
              <a:t>(s) </a:t>
            </a:r>
            <a:r>
              <a:rPr lang="en-US" sz="2400" dirty="0">
                <a:solidFill>
                  <a:srgbClr val="0070C0"/>
                </a:solidFill>
              </a:rPr>
              <a:t>+ 2 Al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en-US" sz="2400" baseline="-25000" dirty="0">
                <a:solidFill>
                  <a:srgbClr val="0070C0"/>
                </a:solidFill>
              </a:rPr>
              <a:t>3(s)</a:t>
            </a:r>
            <a:endParaRPr lang="en-AU" sz="2400" baseline="-25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E59D2-CC8C-4EC6-A133-1A63AE1AAE3A}"/>
              </a:ext>
            </a:extLst>
          </p:cNvPr>
          <p:cNvSpPr txBox="1"/>
          <p:nvPr/>
        </p:nvSpPr>
        <p:spPr>
          <a:xfrm>
            <a:off x="72677" y="2346486"/>
            <a:ext cx="2493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m(MnO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 = 50.0 g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3849A7-52E9-4EA6-B51A-51C66EA55DCB}"/>
              </a:ext>
            </a:extLst>
          </p:cNvPr>
          <p:cNvSpPr/>
          <p:nvPr/>
        </p:nvSpPr>
        <p:spPr>
          <a:xfrm>
            <a:off x="7547113" y="1735517"/>
            <a:ext cx="876300" cy="748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9EABE-2A7A-49F8-966B-B9D3932789F4}"/>
              </a:ext>
            </a:extLst>
          </p:cNvPr>
          <p:cNvSpPr txBox="1"/>
          <p:nvPr/>
        </p:nvSpPr>
        <p:spPr>
          <a:xfrm>
            <a:off x="72677" y="2753127"/>
            <a:ext cx="3359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n(MnO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) = ?</a:t>
            </a:r>
          </a:p>
          <a:p>
            <a:r>
              <a:rPr lang="en-US" sz="2400" dirty="0"/>
              <a:t>M(MnO</a:t>
            </a:r>
            <a:r>
              <a:rPr lang="en-US" sz="2400" baseline="-25000" dirty="0"/>
              <a:t>2</a:t>
            </a:r>
            <a:r>
              <a:rPr lang="en-US" sz="2400" dirty="0"/>
              <a:t>) = 86.94 g mol</a:t>
            </a:r>
            <a:r>
              <a:rPr lang="en-US" sz="2400" baseline="30000" dirty="0"/>
              <a:t>-1</a:t>
            </a:r>
            <a:endParaRPr lang="en-AU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A4DC1-462A-4513-8A25-752F210E1F67}"/>
                  </a:ext>
                </a:extLst>
              </p:cNvPr>
              <p:cNvSpPr txBox="1"/>
              <p:nvPr/>
            </p:nvSpPr>
            <p:spPr>
              <a:xfrm>
                <a:off x="3197910" y="2183988"/>
                <a:ext cx="2638425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A4DC1-462A-4513-8A25-752F210E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10" y="2183988"/>
                <a:ext cx="2638425" cy="722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CB87DC-FAAA-4E92-A156-5CDB376092E8}"/>
                  </a:ext>
                </a:extLst>
              </p:cNvPr>
              <p:cNvSpPr txBox="1"/>
              <p:nvPr/>
            </p:nvSpPr>
            <p:spPr>
              <a:xfrm>
                <a:off x="4371762" y="2137372"/>
                <a:ext cx="2638425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50.0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86.94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CB87DC-FAAA-4E92-A156-5CDB3760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62" y="2137372"/>
                <a:ext cx="2638425" cy="8156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32579D5-0E29-47CC-8175-DAB9DC500E6D}"/>
              </a:ext>
            </a:extLst>
          </p:cNvPr>
          <p:cNvSpPr/>
          <p:nvPr/>
        </p:nvSpPr>
        <p:spPr>
          <a:xfrm>
            <a:off x="3962233" y="2870102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n(MnO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) = 0.575 mol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2DE2E-3882-4FD3-A1A7-CE4BF6A6B4EC}"/>
              </a:ext>
            </a:extLst>
          </p:cNvPr>
          <p:cNvSpPr/>
          <p:nvPr/>
        </p:nvSpPr>
        <p:spPr>
          <a:xfrm>
            <a:off x="8728213" y="2946918"/>
            <a:ext cx="876300" cy="74809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81D41-D564-43F5-869C-064DE686FAEE}"/>
              </a:ext>
            </a:extLst>
          </p:cNvPr>
          <p:cNvSpPr/>
          <p:nvPr/>
        </p:nvSpPr>
        <p:spPr>
          <a:xfrm>
            <a:off x="76673" y="3759932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n(Mn)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519CB3-B856-498F-99D4-2C15DD321981}"/>
                  </a:ext>
                </a:extLst>
              </p:cNvPr>
              <p:cNvSpPr txBox="1"/>
              <p:nvPr/>
            </p:nvSpPr>
            <p:spPr>
              <a:xfrm>
                <a:off x="1802718" y="3679304"/>
                <a:ext cx="5681362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519CB3-B856-498F-99D4-2C15DD32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18" y="3679304"/>
                <a:ext cx="5681362" cy="639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EC898D-56D9-4233-BFA6-99CDA970C6A7}"/>
                  </a:ext>
                </a:extLst>
              </p:cNvPr>
              <p:cNvSpPr txBox="1"/>
              <p:nvPr/>
            </p:nvSpPr>
            <p:spPr>
              <a:xfrm>
                <a:off x="2508425" y="4345788"/>
                <a:ext cx="2136226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0.575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EC898D-56D9-4233-BFA6-99CDA970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25" y="4345788"/>
                <a:ext cx="2136226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E5DD6A-7BBB-484A-9F76-62839E214903}"/>
                  </a:ext>
                </a:extLst>
              </p:cNvPr>
              <p:cNvSpPr txBox="1"/>
              <p:nvPr/>
            </p:nvSpPr>
            <p:spPr>
              <a:xfrm>
                <a:off x="2508425" y="4966739"/>
                <a:ext cx="2247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𝑀𝑛</m:t>
                          </m:r>
                        </m:e>
                      </m:d>
                      <m:r>
                        <a:rPr lang="en-AU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0.575 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AU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E5DD6A-7BBB-484A-9F76-62839E21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25" y="4966739"/>
                <a:ext cx="2247731" cy="307777"/>
              </a:xfrm>
              <a:prstGeom prst="rect">
                <a:avLst/>
              </a:prstGeom>
              <a:blipFill>
                <a:blip r:embed="rId8"/>
                <a:stretch>
                  <a:fillRect l="-1084" r="-1897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601A13A-8407-47C9-AB0C-F1C1893CFB67}"/>
              </a:ext>
            </a:extLst>
          </p:cNvPr>
          <p:cNvSpPr/>
          <p:nvPr/>
        </p:nvSpPr>
        <p:spPr>
          <a:xfrm>
            <a:off x="10261738" y="2870718"/>
            <a:ext cx="876300" cy="74809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63D08-60F5-4D50-8DD3-2BA62F0C994C}"/>
              </a:ext>
            </a:extLst>
          </p:cNvPr>
          <p:cNvSpPr/>
          <p:nvPr/>
        </p:nvSpPr>
        <p:spPr>
          <a:xfrm>
            <a:off x="25262" y="5439484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m(Mn)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F6517B-5A37-437F-A163-107851EF40FB}"/>
                  </a:ext>
                </a:extLst>
              </p:cNvPr>
              <p:cNvSpPr txBox="1"/>
              <p:nvPr/>
            </p:nvSpPr>
            <p:spPr>
              <a:xfrm>
                <a:off x="3551406" y="5518945"/>
                <a:ext cx="1555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F6517B-5A37-437F-A163-107851EF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406" y="5518945"/>
                <a:ext cx="1555298" cy="369332"/>
              </a:xfrm>
              <a:prstGeom prst="rect">
                <a:avLst/>
              </a:prstGeom>
              <a:blipFill>
                <a:blip r:embed="rId9"/>
                <a:stretch>
                  <a:fillRect l="-1961" r="-313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77E87-77D8-46D5-8314-C4DBE159FE0B}"/>
                  </a:ext>
                </a:extLst>
              </p:cNvPr>
              <p:cNvSpPr txBox="1"/>
              <p:nvPr/>
            </p:nvSpPr>
            <p:spPr>
              <a:xfrm>
                <a:off x="3916250" y="5909713"/>
                <a:ext cx="22244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0.575</m:t>
                      </m:r>
                      <m: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54.94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77E87-77D8-46D5-8314-C4DBE159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50" y="5909713"/>
                <a:ext cx="2224455" cy="369332"/>
              </a:xfrm>
              <a:prstGeom prst="rect">
                <a:avLst/>
              </a:prstGeom>
              <a:blipFill>
                <a:blip r:embed="rId10"/>
                <a:stretch>
                  <a:fillRect l="-1096" r="-3288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E43281F-E309-470D-B210-DDB07E16295E}"/>
              </a:ext>
            </a:extLst>
          </p:cNvPr>
          <p:cNvSpPr/>
          <p:nvPr/>
        </p:nvSpPr>
        <p:spPr>
          <a:xfrm>
            <a:off x="0" y="5761070"/>
            <a:ext cx="2975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M(Mn) = 54.94 g mol</a:t>
            </a:r>
            <a:r>
              <a:rPr lang="en-US" sz="2400" baseline="30000" dirty="0"/>
              <a:t>-1</a:t>
            </a:r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27BD4-0051-4183-A907-650A779CA7FD}"/>
              </a:ext>
            </a:extLst>
          </p:cNvPr>
          <p:cNvSpPr/>
          <p:nvPr/>
        </p:nvSpPr>
        <p:spPr>
          <a:xfrm>
            <a:off x="1372839" y="1750882"/>
            <a:ext cx="1010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50.0 g </a:t>
            </a:r>
            <a:endParaRPr lang="en-AU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8679B3-931A-4BDE-A395-2E99319ECED8}"/>
              </a:ext>
            </a:extLst>
          </p:cNvPr>
          <p:cNvSpPr/>
          <p:nvPr/>
        </p:nvSpPr>
        <p:spPr>
          <a:xfrm>
            <a:off x="3962233" y="175088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=? </a:t>
            </a:r>
            <a:endParaRPr lang="en-AU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A154E-E4A3-4DC7-94CD-5FCEF879E808}"/>
              </a:ext>
            </a:extLst>
          </p:cNvPr>
          <p:cNvSpPr/>
          <p:nvPr/>
        </p:nvSpPr>
        <p:spPr>
          <a:xfrm>
            <a:off x="3000757" y="630729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m(Mn) = 31.6 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71BBCC-9F8E-464B-86EC-E365DD37397C}"/>
              </a:ext>
            </a:extLst>
          </p:cNvPr>
          <p:cNvSpPr/>
          <p:nvPr/>
        </p:nvSpPr>
        <p:spPr>
          <a:xfrm>
            <a:off x="11221158" y="1750882"/>
            <a:ext cx="876300" cy="7480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496D4-7DD0-421C-8FD4-9012E691F638}"/>
              </a:ext>
            </a:extLst>
          </p:cNvPr>
          <p:cNvSpPr txBox="1"/>
          <p:nvPr/>
        </p:nvSpPr>
        <p:spPr>
          <a:xfrm>
            <a:off x="6565390" y="6218021"/>
            <a:ext cx="5267325" cy="461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31.6 g of manganese would be produced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33" grpId="0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particles to particles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455D9A2E-F1E2-47C7-AF1C-6E7105B52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98" y="3046411"/>
            <a:ext cx="9654838" cy="330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8E9B2-4717-43C6-A375-710250AE8CE5}"/>
              </a:ext>
            </a:extLst>
          </p:cNvPr>
          <p:cNvSpPr txBox="1"/>
          <p:nvPr/>
        </p:nvSpPr>
        <p:spPr>
          <a:xfrm>
            <a:off x="107261" y="1441173"/>
            <a:ext cx="263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Relevant equations: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D26D05-FC59-41DF-8845-770E12C31E59}"/>
                  </a:ext>
                </a:extLst>
              </p:cNvPr>
              <p:cNvSpPr txBox="1"/>
              <p:nvPr/>
            </p:nvSpPr>
            <p:spPr>
              <a:xfrm>
                <a:off x="5372099" y="1986958"/>
                <a:ext cx="5782865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D26D05-FC59-41DF-8845-770E12C31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99" y="1986958"/>
                <a:ext cx="5782865" cy="639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072D5-2F31-4E52-A18A-7A3AA4F13C0F}"/>
                  </a:ext>
                </a:extLst>
              </p:cNvPr>
              <p:cNvSpPr txBox="1"/>
              <p:nvPr/>
            </p:nvSpPr>
            <p:spPr>
              <a:xfrm>
                <a:off x="453148" y="1913399"/>
                <a:ext cx="483870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6.022 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1023</m:t>
                          </m:r>
                        </m:den>
                      </m:f>
                    </m:oMath>
                  </m:oMathPara>
                </a14:m>
                <a:endParaRPr lang="en-AU" sz="24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072D5-2F31-4E52-A18A-7A3AA4F1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8" y="1913399"/>
                <a:ext cx="4838700" cy="781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27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Outline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CC4FC-0C67-4DCC-A68A-357623693877}"/>
              </a:ext>
            </a:extLst>
          </p:cNvPr>
          <p:cNvSpPr txBox="1"/>
          <p:nvPr/>
        </p:nvSpPr>
        <p:spPr>
          <a:xfrm>
            <a:off x="1066800" y="1905000"/>
            <a:ext cx="81057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Composition of fuels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Energy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 to stoichiometry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7699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particles to particles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11" name="Picture 10" descr="A picture containing device&#10;&#10;Description automatically generated">
            <a:extLst>
              <a:ext uri="{FF2B5EF4-FFF2-40B4-BE49-F238E27FC236}">
                <a16:creationId xmlns:a16="http://schemas.microsoft.com/office/drawing/2014/main" id="{BC10D675-76DD-447B-AE7C-225AA42B9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74" y="1610137"/>
            <a:ext cx="5487952" cy="18814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7DF173-34E1-4ECA-A704-F3BD89826247}"/>
              </a:ext>
            </a:extLst>
          </p:cNvPr>
          <p:cNvSpPr/>
          <p:nvPr/>
        </p:nvSpPr>
        <p:spPr>
          <a:xfrm>
            <a:off x="162959" y="1576006"/>
            <a:ext cx="726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Practice Question: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F214F7-C21E-4301-AF1A-9EEF64967234}"/>
              </a:ext>
            </a:extLst>
          </p:cNvPr>
          <p:cNvSpPr/>
          <p:nvPr/>
        </p:nvSpPr>
        <p:spPr>
          <a:xfrm>
            <a:off x="440408" y="1950681"/>
            <a:ext cx="5845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How many molecules of carbon disulfide will react with 4.21 x 10</a:t>
            </a:r>
            <a:r>
              <a:rPr lang="en-US" sz="2400" baseline="30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19 </a:t>
            </a:r>
            <a:r>
              <a:rPr lang="en-US" sz="24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of oxygen at STP?</a:t>
            </a:r>
            <a:endParaRPr lang="en-AU" sz="24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BBD1-CD2D-4024-96E8-1B02509F53FB}"/>
              </a:ext>
            </a:extLst>
          </p:cNvPr>
          <p:cNvSpPr/>
          <p:nvPr/>
        </p:nvSpPr>
        <p:spPr>
          <a:xfrm>
            <a:off x="805188" y="3151010"/>
            <a:ext cx="5480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___ CS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      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+    ___ 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→     ___ CO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+    ___ SO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endParaRPr lang="en-AU" sz="20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9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particles to particles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B9072872-B92D-4A94-BE32-68548E7B3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74" y="1610137"/>
            <a:ext cx="5487952" cy="1881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437C65-B712-478F-9F8A-BFA7B84902C2}"/>
              </a:ext>
            </a:extLst>
          </p:cNvPr>
          <p:cNvSpPr/>
          <p:nvPr/>
        </p:nvSpPr>
        <p:spPr>
          <a:xfrm>
            <a:off x="615654" y="1510747"/>
            <a:ext cx="5480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___ CS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      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+    ___ 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→     ___ CO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   +    ___ SO</a:t>
            </a:r>
            <a:r>
              <a:rPr lang="en-US" sz="2000" baseline="-25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endParaRPr lang="en-AU" sz="20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B23AB-09BE-449F-ACA9-883BAF88854A}"/>
              </a:ext>
            </a:extLst>
          </p:cNvPr>
          <p:cNvSpPr txBox="1"/>
          <p:nvPr/>
        </p:nvSpPr>
        <p:spPr>
          <a:xfrm>
            <a:off x="2095500" y="1469748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CC7AC-779A-432E-A0C0-D8A59383B96B}"/>
              </a:ext>
            </a:extLst>
          </p:cNvPr>
          <p:cNvSpPr txBox="1"/>
          <p:nvPr/>
        </p:nvSpPr>
        <p:spPr>
          <a:xfrm>
            <a:off x="5188692" y="1469748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AU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6E25E-C3D4-4A51-893B-99F4D4F6FD0D}"/>
              </a:ext>
            </a:extLst>
          </p:cNvPr>
          <p:cNvSpPr/>
          <p:nvPr/>
        </p:nvSpPr>
        <p:spPr>
          <a:xfrm>
            <a:off x="1904376" y="1951856"/>
            <a:ext cx="1335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4.21 x 10</a:t>
            </a:r>
            <a:r>
              <a:rPr lang="en-US" sz="2000" baseline="30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19 </a:t>
            </a:r>
          </a:p>
          <a:p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</a:t>
            </a:r>
            <a:endParaRPr lang="en-AU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30188-FB1B-48CA-AA69-44FA81A70FA6}"/>
              </a:ext>
            </a:extLst>
          </p:cNvPr>
          <p:cNvSpPr/>
          <p:nvPr/>
        </p:nvSpPr>
        <p:spPr>
          <a:xfrm>
            <a:off x="292917" y="1951856"/>
            <a:ext cx="1335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?</a:t>
            </a:r>
            <a:endParaRPr lang="en-US" sz="2000" baseline="30000" dirty="0">
              <a:solidFill>
                <a:srgbClr val="0070C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</a:t>
            </a:r>
            <a:endParaRPr lang="en-AU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B87FC0-06F6-4E87-8E46-6BCB832CC487}"/>
              </a:ext>
            </a:extLst>
          </p:cNvPr>
          <p:cNvSpPr/>
          <p:nvPr/>
        </p:nvSpPr>
        <p:spPr>
          <a:xfrm>
            <a:off x="7057100" y="2781561"/>
            <a:ext cx="876300" cy="7480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1499C3-F10D-428A-9E8E-5D23502D09C8}"/>
                  </a:ext>
                </a:extLst>
              </p:cNvPr>
              <p:cNvSpPr/>
              <p:nvPr/>
            </p:nvSpPr>
            <p:spPr>
              <a:xfrm>
                <a:off x="56374" y="3064656"/>
                <a:ext cx="3001912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𝑂</m:t>
                          </m:r>
                          <m:r>
                            <a:rPr lang="en-US" sz="2400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=4.21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1019</m:t>
                      </m:r>
                    </m:oMath>
                  </m:oMathPara>
                </a14:m>
                <a:endParaRPr lang="en-AU" sz="2400" baseline="30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1499C3-F10D-428A-9E8E-5D23502D0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4" y="3064656"/>
                <a:ext cx="3001912" cy="453137"/>
              </a:xfrm>
              <a:prstGeom prst="rect">
                <a:avLst/>
              </a:prstGeom>
              <a:blipFill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22766B-86A4-4892-8665-23506A4F62EA}"/>
                  </a:ext>
                </a:extLst>
              </p:cNvPr>
              <p:cNvSpPr txBox="1"/>
              <p:nvPr/>
            </p:nvSpPr>
            <p:spPr>
              <a:xfrm>
                <a:off x="-682887" y="3596562"/>
                <a:ext cx="3126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rgbClr val="00B050"/>
                              </a:solidFill>
                              <a:sym typeface="Wingdings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00B050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en-GB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22766B-86A4-4892-8665-23506A4F6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887" y="3596562"/>
                <a:ext cx="3126049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13DED76C-DE0D-4C2C-A5A8-CA506DC87EF5}"/>
              </a:ext>
            </a:extLst>
          </p:cNvPr>
          <p:cNvSpPr/>
          <p:nvPr/>
        </p:nvSpPr>
        <p:spPr>
          <a:xfrm>
            <a:off x="8259133" y="1701297"/>
            <a:ext cx="876300" cy="74809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5484D2-527C-4635-9472-CB6818DD405B}"/>
                  </a:ext>
                </a:extLst>
              </p:cNvPr>
              <p:cNvSpPr txBox="1"/>
              <p:nvPr/>
            </p:nvSpPr>
            <p:spPr>
              <a:xfrm>
                <a:off x="2233524" y="3644629"/>
                <a:ext cx="4838700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4.21 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1019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6.022 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1023</m:t>
                          </m:r>
                        </m:den>
                      </m:f>
                    </m:oMath>
                  </m:oMathPara>
                </a14:m>
                <a:endParaRPr lang="en-AU" sz="24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5484D2-527C-4635-9472-CB6818DD4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524" y="3644629"/>
                <a:ext cx="4838700" cy="785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8B599-D980-497D-BFC0-DF7401611F02}"/>
              </a:ext>
            </a:extLst>
          </p:cNvPr>
          <p:cNvGrpSpPr/>
          <p:nvPr/>
        </p:nvGrpSpPr>
        <p:grpSpPr>
          <a:xfrm>
            <a:off x="2790825" y="4445743"/>
            <a:ext cx="5142575" cy="471190"/>
            <a:chOff x="2790825" y="4445743"/>
            <a:chExt cx="5142575" cy="471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6BEB6A-A3A1-4B8B-B9B8-DF6139951114}"/>
                    </a:ext>
                  </a:extLst>
                </p:cNvPr>
                <p:cNvSpPr txBox="1"/>
                <p:nvPr/>
              </p:nvSpPr>
              <p:spPr>
                <a:xfrm>
                  <a:off x="2790825" y="4445743"/>
                  <a:ext cx="14044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00B050"/>
                                </a:solidFill>
                                <a:sym typeface="Wingdings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0B050"/>
                                </a:solidFill>
                                <a:sym typeface="Wingdings"/>
                              </a:rPr>
                              <m:t>2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203058-D6E1-4C3C-93ED-4C8A4DC3F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825" y="4445743"/>
                  <a:ext cx="140445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8B0C4D-ED62-4A23-81DB-45AB0BD6E60C}"/>
                </a:ext>
              </a:extLst>
            </p:cNvPr>
            <p:cNvSpPr txBox="1"/>
            <p:nvPr/>
          </p:nvSpPr>
          <p:spPr>
            <a:xfrm>
              <a:off x="3986659" y="4455268"/>
              <a:ext cx="3946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6.99 x 10</a:t>
              </a:r>
              <a:r>
                <a:rPr lang="en-US" sz="2400" baseline="30000" dirty="0">
                  <a:solidFill>
                    <a:srgbClr val="00B050"/>
                  </a:solidFill>
                </a:rPr>
                <a:t>-5</a:t>
              </a:r>
              <a:r>
                <a:rPr lang="en-US" sz="2400" dirty="0">
                  <a:solidFill>
                    <a:srgbClr val="00B050"/>
                  </a:solidFill>
                </a:rPr>
                <a:t> mol</a:t>
              </a:r>
              <a:endParaRPr lang="en-AU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F2D70CF-8E3E-4053-8A3B-EB59F804425F}"/>
              </a:ext>
            </a:extLst>
          </p:cNvPr>
          <p:cNvSpPr/>
          <p:nvPr/>
        </p:nvSpPr>
        <p:spPr>
          <a:xfrm>
            <a:off x="9716458" y="1663197"/>
            <a:ext cx="876300" cy="74809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7B0AEA-BA59-42E0-A1C0-0775F4090B50}"/>
                  </a:ext>
                </a:extLst>
              </p:cNvPr>
              <p:cNvSpPr txBox="1"/>
              <p:nvPr/>
            </p:nvSpPr>
            <p:spPr>
              <a:xfrm>
                <a:off x="-43864" y="5103130"/>
                <a:ext cx="1848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CS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7030A0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? </m:t>
                      </m:r>
                    </m:oMath>
                  </m:oMathPara>
                </a14:m>
                <a:endParaRPr lang="en-GB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7B0AEA-BA59-42E0-A1C0-0775F409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64" y="5103130"/>
                <a:ext cx="1848002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4E662-687E-43A9-903D-4EAA68B99E5B}"/>
                  </a:ext>
                </a:extLst>
              </p:cNvPr>
              <p:cNvSpPr txBox="1"/>
              <p:nvPr/>
            </p:nvSpPr>
            <p:spPr>
              <a:xfrm>
                <a:off x="2011898" y="4976320"/>
                <a:ext cx="5782865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e>
                      </m:d>
                      <m:r>
                        <a:rPr lang="en-A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𝑢𝑛𝑘𝑛𝑜𝑤𝑛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𝑐𝑜𝑒𝑓𝑓𝑖𝑐𝑖𝑒𝑛𝑡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4E662-687E-43A9-903D-4EAA68B99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898" y="4976320"/>
                <a:ext cx="5782865" cy="639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84DDD-0F33-442C-9B88-6A23D5048D53}"/>
                  </a:ext>
                </a:extLst>
              </p:cNvPr>
              <p:cNvSpPr txBox="1"/>
              <p:nvPr/>
            </p:nvSpPr>
            <p:spPr>
              <a:xfrm>
                <a:off x="2889539" y="5615406"/>
                <a:ext cx="2571345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CS</m:t>
                          </m:r>
                          <m:r>
                            <m:rPr>
                              <m:nor/>
                            </m:rPr>
                            <a:rPr lang="en-US" sz="2000" baseline="-25000" dirty="0">
                              <a:solidFill>
                                <a:srgbClr val="7030A0"/>
                              </a:solidFill>
                              <a:sym typeface="Wingdings"/>
                            </a:rPr>
                            <m:t>2</m:t>
                          </m:r>
                        </m:e>
                      </m:d>
                      <m:r>
                        <a:rPr lang="en-AU" sz="20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7030A0"/>
                          </a:solidFill>
                        </a:rPr>
                        <m:t>6.99 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7030A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7030A0"/>
                          </a:solidFill>
                        </a:rPr>
                        <m:t> 10−5</m:t>
                      </m:r>
                    </m:oMath>
                  </m:oMathPara>
                </a14:m>
                <a:endParaRPr lang="en-AU" sz="2000" baseline="30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84DDD-0F33-442C-9B88-6A23D504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39" y="5615406"/>
                <a:ext cx="2571345" cy="578235"/>
              </a:xfrm>
              <a:prstGeom prst="rect">
                <a:avLst/>
              </a:prstGeom>
              <a:blipFill>
                <a:blip r:embed="rId10"/>
                <a:stretch>
                  <a:fillRect r="-11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D81063F-97CF-42F2-B368-9E0A2895BB59}"/>
              </a:ext>
            </a:extLst>
          </p:cNvPr>
          <p:cNvSpPr txBox="1"/>
          <p:nvPr/>
        </p:nvSpPr>
        <p:spPr>
          <a:xfrm>
            <a:off x="5355720" y="5706680"/>
            <a:ext cx="394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= 2.33 x 10</a:t>
            </a:r>
            <a:r>
              <a:rPr lang="en-US" sz="2400" baseline="30000" dirty="0">
                <a:solidFill>
                  <a:srgbClr val="7030A0"/>
                </a:solidFill>
              </a:rPr>
              <a:t>-5</a:t>
            </a:r>
            <a:r>
              <a:rPr lang="en-US" sz="2400" dirty="0">
                <a:solidFill>
                  <a:srgbClr val="7030A0"/>
                </a:solidFill>
              </a:rPr>
              <a:t> mol</a:t>
            </a:r>
            <a:endParaRPr lang="en-AU" sz="2400" dirty="0">
              <a:solidFill>
                <a:srgbClr val="7030A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C49421-0447-4341-A817-F0DBBE243A07}"/>
              </a:ext>
            </a:extLst>
          </p:cNvPr>
          <p:cNvSpPr/>
          <p:nvPr/>
        </p:nvSpPr>
        <p:spPr>
          <a:xfrm>
            <a:off x="10683544" y="2802077"/>
            <a:ext cx="876300" cy="7480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4EBE82-C396-49AC-87E7-B95E2D90488D}"/>
                  </a:ext>
                </a:extLst>
              </p:cNvPr>
              <p:cNvSpPr/>
              <p:nvPr/>
            </p:nvSpPr>
            <p:spPr>
              <a:xfrm>
                <a:off x="-73736" y="6382579"/>
                <a:ext cx="176099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𝐶𝑆</m:t>
                          </m:r>
                          <m:r>
                            <a:rPr lang="en-US" sz="2400" b="0" i="1" baseline="-250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?</m:t>
                      </m:r>
                    </m:oMath>
                  </m:oMathPara>
                </a14:m>
                <a:endParaRPr lang="en-AU" sz="2400" baseline="30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84EBE82-C396-49AC-87E7-B95E2D90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36" y="6382579"/>
                <a:ext cx="1760995" cy="453137"/>
              </a:xfrm>
              <a:prstGeom prst="rect">
                <a:avLst/>
              </a:prstGeom>
              <a:blipFill>
                <a:blip r:embed="rId11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24EF29-0E06-4188-9880-FE895BE2A97D}"/>
                  </a:ext>
                </a:extLst>
              </p:cNvPr>
              <p:cNvSpPr txBox="1"/>
              <p:nvPr/>
            </p:nvSpPr>
            <p:spPr>
              <a:xfrm>
                <a:off x="2067466" y="2719129"/>
                <a:ext cx="483870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6.022 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1023</m:t>
                          </m:r>
                        </m:den>
                      </m:f>
                    </m:oMath>
                  </m:oMathPara>
                </a14:m>
                <a:endParaRPr lang="en-AU" sz="2400" baseline="-25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24EF29-0E06-4188-9880-FE895BE2A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466" y="2719129"/>
                <a:ext cx="4838700" cy="7813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4E4484-76DB-4739-BA00-A3F6131EFDA3}"/>
                  </a:ext>
                </a:extLst>
              </p:cNvPr>
              <p:cNvSpPr txBox="1"/>
              <p:nvPr/>
            </p:nvSpPr>
            <p:spPr>
              <a:xfrm>
                <a:off x="2800645" y="6400800"/>
                <a:ext cx="29776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6.022 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 1023 </m:t>
                      </m:r>
                    </m:oMath>
                  </m:oMathPara>
                </a14:m>
                <a:endParaRPr lang="en-AU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4E4484-76DB-4739-BA00-A3F6131E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45" y="6400800"/>
                <a:ext cx="2977678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47B16B-BCC1-4DF5-BDDE-B2554DA14D3C}"/>
                  </a:ext>
                </a:extLst>
              </p:cNvPr>
              <p:cNvSpPr txBox="1"/>
              <p:nvPr/>
            </p:nvSpPr>
            <p:spPr>
              <a:xfrm>
                <a:off x="5073020" y="6397625"/>
                <a:ext cx="29776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1.40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C000"/>
                          </a:solidFill>
                        </a:rPr>
                        <m:t> 1019 </m:t>
                      </m:r>
                    </m:oMath>
                  </m:oMathPara>
                </a14:m>
                <a:endParaRPr lang="en-AU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47B16B-BCC1-4DF5-BDDE-B2554DA1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20" y="6397625"/>
                <a:ext cx="297767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BDF92ED-CFE2-4E55-8184-435DBCCED726}"/>
              </a:ext>
            </a:extLst>
          </p:cNvPr>
          <p:cNvSpPr/>
          <p:nvPr/>
        </p:nvSpPr>
        <p:spPr>
          <a:xfrm>
            <a:off x="7547113" y="6356350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molecules of CS</a:t>
            </a:r>
            <a:r>
              <a:rPr lang="en-US" sz="2400" baseline="-25000" dirty="0">
                <a:solidFill>
                  <a:srgbClr val="FFC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endParaRPr lang="en-AU" sz="2400" baseline="-25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5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/>
      <p:bldP spid="16" grpId="0"/>
      <p:bldP spid="17" grpId="0" animBg="1"/>
      <p:bldP spid="18" grpId="0"/>
      <p:bldP spid="22" grpId="0" animBg="1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summary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09B7BE0-9C59-440D-A1F7-C2EE97D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658D7-3497-4B11-9A21-F91DED5480E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58CE5D-D8EF-4AA7-BFBE-CC297FF50896}"/>
              </a:ext>
            </a:extLst>
          </p:cNvPr>
          <p:cNvSpPr/>
          <p:nvPr/>
        </p:nvSpPr>
        <p:spPr>
          <a:xfrm>
            <a:off x="6096000" y="-2794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BB25FE-FDCF-45AE-8F1A-50D27BCAF509}"/>
              </a:ext>
            </a:extLst>
          </p:cNvPr>
          <p:cNvSpPr/>
          <p:nvPr/>
        </p:nvSpPr>
        <p:spPr>
          <a:xfrm>
            <a:off x="1502879" y="465709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27DF07-BD62-4360-B388-8F7520CCD776}"/>
              </a:ext>
            </a:extLst>
          </p:cNvPr>
          <p:cNvSpPr/>
          <p:nvPr/>
        </p:nvSpPr>
        <p:spPr>
          <a:xfrm>
            <a:off x="1505778" y="5249291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F7B6AE-C3D5-4A0A-96F1-BC3402F2F979}"/>
              </a:ext>
            </a:extLst>
          </p:cNvPr>
          <p:cNvSpPr/>
          <p:nvPr/>
        </p:nvSpPr>
        <p:spPr>
          <a:xfrm>
            <a:off x="3978552" y="297635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F93FC11-03FF-445D-B5AD-0B5308BF935A}"/>
              </a:ext>
            </a:extLst>
          </p:cNvPr>
          <p:cNvSpPr/>
          <p:nvPr/>
        </p:nvSpPr>
        <p:spPr>
          <a:xfrm rot="2343196">
            <a:off x="2636843" y="213794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51533A1-04C7-463F-A78E-4F2D50F02AE7}"/>
              </a:ext>
            </a:extLst>
          </p:cNvPr>
          <p:cNvSpPr/>
          <p:nvPr/>
        </p:nvSpPr>
        <p:spPr>
          <a:xfrm rot="2393009" flipH="1">
            <a:off x="2541642" y="2307886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80F237D-85D2-45F7-A446-4DBE3EBDE97A}"/>
              </a:ext>
            </a:extLst>
          </p:cNvPr>
          <p:cNvSpPr/>
          <p:nvPr/>
        </p:nvSpPr>
        <p:spPr>
          <a:xfrm rot="18966127">
            <a:off x="2475401" y="463372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3C8821-E4F2-4528-B7F8-D2ADF1608614}"/>
              </a:ext>
            </a:extLst>
          </p:cNvPr>
          <p:cNvSpPr/>
          <p:nvPr/>
        </p:nvSpPr>
        <p:spPr>
          <a:xfrm rot="18916066" flipH="1">
            <a:off x="2607357" y="4783760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9C1419-A205-42EC-A1EE-33AFB9FE6602}"/>
              </a:ext>
            </a:extLst>
          </p:cNvPr>
          <p:cNvSpPr txBox="1"/>
          <p:nvPr/>
        </p:nvSpPr>
        <p:spPr>
          <a:xfrm>
            <a:off x="1574599" y="832560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Mass (g)</a:t>
            </a:r>
            <a:endParaRPr lang="en-AU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EB7348-70BE-45AB-B8AE-2E9D7A32C0A2}"/>
              </a:ext>
            </a:extLst>
          </p:cNvPr>
          <p:cNvSpPr txBox="1"/>
          <p:nvPr/>
        </p:nvSpPr>
        <p:spPr>
          <a:xfrm>
            <a:off x="1563767" y="5628095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Particles</a:t>
            </a:r>
            <a:endParaRPr lang="en-AU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D269B-6955-447A-8E24-2AEA29B91C56}"/>
              </a:ext>
            </a:extLst>
          </p:cNvPr>
          <p:cNvSpPr txBox="1"/>
          <p:nvPr/>
        </p:nvSpPr>
        <p:spPr>
          <a:xfrm>
            <a:off x="4156845" y="3165053"/>
            <a:ext cx="131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Moles (mol)</a:t>
            </a:r>
            <a:endParaRPr lang="en-AU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65429-1804-4439-933A-6AA65DFB02F7}"/>
              </a:ext>
            </a:extLst>
          </p:cNvPr>
          <p:cNvSpPr txBox="1"/>
          <p:nvPr/>
        </p:nvSpPr>
        <p:spPr>
          <a:xfrm rot="2427798">
            <a:off x="2597427" y="186517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5">
                    <a:lumMod val="50000"/>
                  </a:schemeClr>
                </a:solidFill>
              </a:rPr>
              <a:t>÷ by molar mass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07E9BB-C198-4C62-AF48-F5EF0600F366}"/>
              </a:ext>
            </a:extLst>
          </p:cNvPr>
          <p:cNvSpPr txBox="1"/>
          <p:nvPr/>
        </p:nvSpPr>
        <p:spPr>
          <a:xfrm rot="2427798">
            <a:off x="2126805" y="2374261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molar mass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18B846-2F8C-4665-9DA7-FC498A1BABA3}"/>
              </a:ext>
            </a:extLst>
          </p:cNvPr>
          <p:cNvSpPr txBox="1"/>
          <p:nvPr/>
        </p:nvSpPr>
        <p:spPr>
          <a:xfrm rot="18871200">
            <a:off x="2226992" y="4363258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6.02 x 10</a:t>
            </a:r>
            <a:r>
              <a:rPr lang="en-AU" sz="2000" b="1" baseline="30000" dirty="0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C2BEC3-6DD8-460B-8DD2-F4AB6A934303}"/>
              </a:ext>
            </a:extLst>
          </p:cNvPr>
          <p:cNvSpPr txBox="1"/>
          <p:nvPr/>
        </p:nvSpPr>
        <p:spPr>
          <a:xfrm rot="18871200">
            <a:off x="2706365" y="4794617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6.02 x 10</a:t>
            </a:r>
            <a:r>
              <a:rPr lang="en-AU" sz="2000" b="1" baseline="30000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AFF687-CE27-4A1E-817A-6DB6972D5AF3}"/>
              </a:ext>
            </a:extLst>
          </p:cNvPr>
          <p:cNvSpPr txBox="1"/>
          <p:nvPr/>
        </p:nvSpPr>
        <p:spPr>
          <a:xfrm>
            <a:off x="3230585" y="179992"/>
            <a:ext cx="257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Known substance</a:t>
            </a:r>
            <a:endParaRPr lang="en-AU" sz="2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2336F1-57C8-4BDB-A21E-97AA0044E8B8}"/>
              </a:ext>
            </a:extLst>
          </p:cNvPr>
          <p:cNvSpPr/>
          <p:nvPr/>
        </p:nvSpPr>
        <p:spPr>
          <a:xfrm>
            <a:off x="9101759" y="465709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8674CF-E070-4CAA-B209-397B54A5ED59}"/>
              </a:ext>
            </a:extLst>
          </p:cNvPr>
          <p:cNvSpPr/>
          <p:nvPr/>
        </p:nvSpPr>
        <p:spPr>
          <a:xfrm>
            <a:off x="7065563" y="2864866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01EF37-2635-4915-A185-A3BC626BBEA1}"/>
              </a:ext>
            </a:extLst>
          </p:cNvPr>
          <p:cNvSpPr/>
          <p:nvPr/>
        </p:nvSpPr>
        <p:spPr>
          <a:xfrm>
            <a:off x="9109167" y="5264157"/>
            <a:ext cx="1200150" cy="1143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D81DE0-4F32-47DD-856F-6B0DFB27DC09}"/>
              </a:ext>
            </a:extLst>
          </p:cNvPr>
          <p:cNvSpPr txBox="1"/>
          <p:nvPr/>
        </p:nvSpPr>
        <p:spPr>
          <a:xfrm>
            <a:off x="9144000" y="832560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Mass (g)</a:t>
            </a:r>
            <a:endParaRPr lang="en-AU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639867-EC2F-4878-B3F5-4A4AE854FA93}"/>
              </a:ext>
            </a:extLst>
          </p:cNvPr>
          <p:cNvSpPr txBox="1"/>
          <p:nvPr/>
        </p:nvSpPr>
        <p:spPr>
          <a:xfrm>
            <a:off x="9174044" y="5628095"/>
            <a:ext cx="13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Particles</a:t>
            </a:r>
            <a:endParaRPr lang="en-AU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64212-E10B-4B0C-A9F5-63F0ED77F426}"/>
              </a:ext>
            </a:extLst>
          </p:cNvPr>
          <p:cNvSpPr txBox="1"/>
          <p:nvPr/>
        </p:nvSpPr>
        <p:spPr>
          <a:xfrm>
            <a:off x="7251838" y="3082423"/>
            <a:ext cx="131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Moles (mol)</a:t>
            </a:r>
            <a:endParaRPr lang="en-AU" sz="2000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10FC9F7-2576-4673-94A9-EA78977A63A7}"/>
              </a:ext>
            </a:extLst>
          </p:cNvPr>
          <p:cNvSpPr/>
          <p:nvPr/>
        </p:nvSpPr>
        <p:spPr>
          <a:xfrm>
            <a:off x="5273618" y="3307157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75A802A0-D39A-4422-B621-3CB7CC3BD7FA}"/>
              </a:ext>
            </a:extLst>
          </p:cNvPr>
          <p:cNvSpPr/>
          <p:nvPr/>
        </p:nvSpPr>
        <p:spPr>
          <a:xfrm flipH="1">
            <a:off x="5256225" y="3540011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2C079F-95FB-49F0-84F5-E98D3CBDDC21}"/>
              </a:ext>
            </a:extLst>
          </p:cNvPr>
          <p:cNvSpPr txBox="1"/>
          <p:nvPr/>
        </p:nvSpPr>
        <p:spPr>
          <a:xfrm>
            <a:off x="5244134" y="2896017"/>
            <a:ext cx="20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</a:t>
            </a:r>
            <a:r>
              <a:rPr lang="en-AU" sz="2000" b="1" dirty="0">
                <a:solidFill>
                  <a:srgbClr val="002060"/>
                </a:solidFill>
              </a:rPr>
              <a:t> by mole ratio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11BFB-6D9C-4312-A2F4-131DA5D198AD}"/>
              </a:ext>
            </a:extLst>
          </p:cNvPr>
          <p:cNvSpPr txBox="1"/>
          <p:nvPr/>
        </p:nvSpPr>
        <p:spPr>
          <a:xfrm>
            <a:off x="5380741" y="3728432"/>
            <a:ext cx="200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coefficient from balanced equation</a:t>
            </a:r>
            <a:endParaRPr lang="en-AU" sz="20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874752E-7F84-454A-A54D-1D5AE8E99255}"/>
              </a:ext>
            </a:extLst>
          </p:cNvPr>
          <p:cNvSpPr/>
          <p:nvPr/>
        </p:nvSpPr>
        <p:spPr>
          <a:xfrm rot="2829866">
            <a:off x="7821635" y="465696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770A00E-2DAE-4DE1-AC73-E621023CFA22}"/>
              </a:ext>
            </a:extLst>
          </p:cNvPr>
          <p:cNvSpPr/>
          <p:nvPr/>
        </p:nvSpPr>
        <p:spPr>
          <a:xfrm rot="2814655" flipH="1">
            <a:off x="7679366" y="4802994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34CE9E-DED5-4753-8B2E-34F2F4894AA7}"/>
              </a:ext>
            </a:extLst>
          </p:cNvPr>
          <p:cNvSpPr txBox="1"/>
          <p:nvPr/>
        </p:nvSpPr>
        <p:spPr>
          <a:xfrm rot="18526186">
            <a:off x="7913866" y="196328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5">
                    <a:lumMod val="50000"/>
                  </a:schemeClr>
                </a:solidFill>
              </a:rPr>
              <a:t>÷ by molar mass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849DFA-1842-4CD3-9F7F-DEC52060E837}"/>
              </a:ext>
            </a:extLst>
          </p:cNvPr>
          <p:cNvSpPr txBox="1"/>
          <p:nvPr/>
        </p:nvSpPr>
        <p:spPr>
          <a:xfrm rot="18697898">
            <a:off x="7401837" y="1557085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molar mass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0FDB5C9-D3F2-49E8-BCDB-A19A5A7F6F09}"/>
              </a:ext>
            </a:extLst>
          </p:cNvPr>
          <p:cNvSpPr/>
          <p:nvPr/>
        </p:nvSpPr>
        <p:spPr>
          <a:xfrm rot="18716392">
            <a:off x="7677391" y="207168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F35676C-CD67-43DC-BD97-C537DE6F04DD}"/>
              </a:ext>
            </a:extLst>
          </p:cNvPr>
          <p:cNvSpPr/>
          <p:nvPr/>
        </p:nvSpPr>
        <p:spPr>
          <a:xfrm rot="18681747" flipH="1">
            <a:off x="7809347" y="2221723"/>
            <a:ext cx="1723198" cy="121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72517F-186C-4591-856C-754A121859FC}"/>
              </a:ext>
            </a:extLst>
          </p:cNvPr>
          <p:cNvSpPr txBox="1"/>
          <p:nvPr/>
        </p:nvSpPr>
        <p:spPr>
          <a:xfrm rot="2958288">
            <a:off x="7517443" y="4927306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</a:rPr>
              <a:t>÷ by 6.02 x 10</a:t>
            </a:r>
            <a:r>
              <a:rPr lang="en-AU" sz="2000" b="1" baseline="30000" dirty="0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AAC5E9-7718-4D87-86BE-37CC639E0816}"/>
              </a:ext>
            </a:extLst>
          </p:cNvPr>
          <p:cNvSpPr txBox="1"/>
          <p:nvPr/>
        </p:nvSpPr>
        <p:spPr>
          <a:xfrm rot="2820606">
            <a:off x="7983789" y="4457140"/>
            <a:ext cx="191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x by 6.02 x 10</a:t>
            </a:r>
            <a:r>
              <a:rPr lang="en-AU" sz="2000" b="1" baseline="30000" dirty="0">
                <a:solidFill>
                  <a:srgbClr val="7030A0"/>
                </a:solidFill>
              </a:rPr>
              <a:t>23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552153-12C5-4ECB-B4A2-0AD04E47ED8E}"/>
              </a:ext>
            </a:extLst>
          </p:cNvPr>
          <p:cNvSpPr txBox="1"/>
          <p:nvPr/>
        </p:nvSpPr>
        <p:spPr>
          <a:xfrm>
            <a:off x="6345777" y="175515"/>
            <a:ext cx="257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Unknown substance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96135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Comparing fuels – Carbon emission values</a:t>
            </a:r>
            <a:endParaRPr lang="en-AU" sz="2800" dirty="0"/>
          </a:p>
        </p:txBody>
      </p:sp>
      <p:pic>
        <p:nvPicPr>
          <p:cNvPr id="7" name="Picture 6" descr="A picture containing sitting, table, blue, small&#10;&#10;Description automatically generated">
            <a:extLst>
              <a:ext uri="{FF2B5EF4-FFF2-40B4-BE49-F238E27FC236}">
                <a16:creationId xmlns:a16="http://schemas.microsoft.com/office/drawing/2014/main" id="{1EE87695-E6A7-4FAC-ADD8-6FCBFD7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70" y="-1"/>
            <a:ext cx="2932430" cy="1642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7E2A2-4C6F-4D7C-AF8F-DD91FB817719}"/>
              </a:ext>
            </a:extLst>
          </p:cNvPr>
          <p:cNvSpPr txBox="1"/>
          <p:nvPr/>
        </p:nvSpPr>
        <p:spPr>
          <a:xfrm>
            <a:off x="504825" y="1746512"/>
            <a:ext cx="11049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Carbon emission values usually expressed as the mass of carbon dioxide produced in grams (g) per megajoule (MJ) of energy released when the fuel is burnt.</a:t>
            </a:r>
            <a:endParaRPr lang="en-A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8431F-3AB7-4B83-A99A-851CD94E8E01}"/>
              </a:ext>
            </a:extLst>
          </p:cNvPr>
          <p:cNvSpPr txBox="1"/>
          <p:nvPr/>
        </p:nvSpPr>
        <p:spPr>
          <a:xfrm>
            <a:off x="3209925" y="3198167"/>
            <a:ext cx="529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Carbon emission values in g(CO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) MJ</a:t>
            </a:r>
            <a:r>
              <a:rPr lang="en-US" sz="2400" baseline="30000" dirty="0">
                <a:solidFill>
                  <a:srgbClr val="0070C0"/>
                </a:solidFill>
              </a:rPr>
              <a:t>-1</a:t>
            </a:r>
            <a:endParaRPr lang="en-AU" sz="2400" baseline="30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5AEBF-75A0-40D5-B177-839F6D9FAD4A}"/>
              </a:ext>
            </a:extLst>
          </p:cNvPr>
          <p:cNvSpPr txBox="1"/>
          <p:nvPr/>
        </p:nvSpPr>
        <p:spPr>
          <a:xfrm>
            <a:off x="504825" y="3968417"/>
            <a:ext cx="1144905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Considering carbon emission values is important for countries that are signatures to the Kyoto Protocol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Kyoto Protocol – sets binding carbon emission reduction targets for 37 </a:t>
            </a:r>
            <a:r>
              <a:rPr lang="en-US" sz="2400" dirty="0" err="1"/>
              <a:t>industrialised</a:t>
            </a:r>
            <a:r>
              <a:rPr lang="en-US" sz="2400" dirty="0"/>
              <a:t> countries.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0722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Comparing fuels</a:t>
            </a:r>
            <a:endParaRPr lang="en-AU" sz="2800" dirty="0"/>
          </a:p>
        </p:txBody>
      </p:sp>
      <p:pic>
        <p:nvPicPr>
          <p:cNvPr id="7" name="Picture 6" descr="A picture containing sitting, table, blue, small&#10;&#10;Description automatically generated">
            <a:extLst>
              <a:ext uri="{FF2B5EF4-FFF2-40B4-BE49-F238E27FC236}">
                <a16:creationId xmlns:a16="http://schemas.microsoft.com/office/drawing/2014/main" id="{1EE87695-E6A7-4FAC-ADD8-6FCBFD7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70" y="-1"/>
            <a:ext cx="2932430" cy="1642161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4500D39-E211-488B-936C-6B7C54820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13726"/>
              </p:ext>
            </p:extLst>
          </p:nvPr>
        </p:nvGraphicFramePr>
        <p:xfrm>
          <a:off x="638175" y="1785035"/>
          <a:ext cx="1091565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550">
                  <a:extLst>
                    <a:ext uri="{9D8B030D-6E8A-4147-A177-3AD203B41FA5}">
                      <a16:colId xmlns:a16="http://schemas.microsoft.com/office/drawing/2014/main" val="2109609214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4023640898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2788100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Type of fuel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Fuel value (heating value)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Carbon emission value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6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Coal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 – 30 MJ kg</a:t>
                      </a:r>
                      <a:r>
                        <a:rPr lang="en-US" sz="2400" baseline="30000" dirty="0"/>
                        <a:t>-1</a:t>
                      </a:r>
                      <a:r>
                        <a:rPr lang="en-US" sz="2400" dirty="0"/>
                        <a:t> (black coal)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90 – 95 g(CO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) MJ</a:t>
                      </a:r>
                      <a:r>
                        <a:rPr lang="en-US" sz="2400" baseline="30000" dirty="0"/>
                        <a:t>-1</a:t>
                      </a:r>
                      <a:endParaRPr lang="en-AU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Natural gas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47 MJ kg</a:t>
                      </a:r>
                      <a:r>
                        <a:rPr lang="en-US" sz="2400" baseline="30000" dirty="0"/>
                        <a:t>-1</a:t>
                      </a:r>
                      <a:r>
                        <a:rPr lang="en-US" sz="2400" dirty="0"/>
                        <a:t>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51 g(CO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) MJ</a:t>
                      </a:r>
                      <a:r>
                        <a:rPr lang="en-US" sz="2400" baseline="30000" dirty="0"/>
                        <a:t>-1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Liquified petroleum gas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 MJ kg</a:t>
                      </a:r>
                      <a:r>
                        <a:rPr lang="en-US" sz="2400" baseline="30000" dirty="0"/>
                        <a:t>-1</a:t>
                      </a:r>
                      <a:r>
                        <a:rPr lang="en-US" sz="2400" dirty="0"/>
                        <a:t>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59 g(CO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) MJ</a:t>
                      </a:r>
                      <a:r>
                        <a:rPr lang="en-US" sz="2400" baseline="30000" dirty="0"/>
                        <a:t>-1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Petrol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 MJ kg</a:t>
                      </a:r>
                      <a:r>
                        <a:rPr lang="en-US" sz="2400" baseline="30000" dirty="0"/>
                        <a:t>-1</a:t>
                      </a:r>
                      <a:r>
                        <a:rPr lang="en-US" sz="2400" dirty="0"/>
                        <a:t>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 g(CO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) MJ</a:t>
                      </a:r>
                      <a:r>
                        <a:rPr lang="en-US" sz="2400" baseline="30000" dirty="0"/>
                        <a:t>-1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Diesel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46 MJ kg</a:t>
                      </a:r>
                      <a:r>
                        <a:rPr lang="en-US" sz="2400" baseline="30000" dirty="0"/>
                        <a:t>-1</a:t>
                      </a:r>
                      <a:r>
                        <a:rPr lang="en-US" sz="2400" dirty="0"/>
                        <a:t>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 g(CO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) MJ</a:t>
                      </a:r>
                      <a:r>
                        <a:rPr lang="en-US" sz="2400" baseline="30000" dirty="0"/>
                        <a:t>-1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929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67DB72-6DC0-4FA5-BA6D-419F0D227FAC}"/>
              </a:ext>
            </a:extLst>
          </p:cNvPr>
          <p:cNvSpPr txBox="1"/>
          <p:nvPr/>
        </p:nvSpPr>
        <p:spPr>
          <a:xfrm>
            <a:off x="1052512" y="4794935"/>
            <a:ext cx="10086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Coal is the cheapest but has the highest carbon emission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NG lowest carbon emission value, but is difficult to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LPG easier to transport safely but has a lower fuel value per </a:t>
            </a:r>
            <a:r>
              <a:rPr lang="en-US" sz="2400" dirty="0" err="1"/>
              <a:t>litre</a:t>
            </a:r>
            <a:r>
              <a:rPr lang="en-US" sz="2400" dirty="0"/>
              <a:t> (26 MJ L</a:t>
            </a:r>
            <a:r>
              <a:rPr lang="en-US" sz="2400" baseline="30000" dirty="0"/>
              <a:t>-1</a:t>
            </a:r>
            <a:r>
              <a:rPr lang="en-US" sz="2400" dirty="0"/>
              <a:t>) compared to petrol (34 MJ L</a:t>
            </a:r>
            <a:r>
              <a:rPr lang="en-US" sz="2400" baseline="30000" dirty="0"/>
              <a:t>-1</a:t>
            </a:r>
            <a:r>
              <a:rPr lang="en-US" sz="2400" dirty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957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Choosing a fuel</a:t>
            </a:r>
            <a:endParaRPr lang="en-A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3E918-53F7-46C6-90E9-676E429B467D}"/>
              </a:ext>
            </a:extLst>
          </p:cNvPr>
          <p:cNvSpPr txBox="1"/>
          <p:nvPr/>
        </p:nvSpPr>
        <p:spPr>
          <a:xfrm>
            <a:off x="319087" y="1474470"/>
            <a:ext cx="1155382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Fuel needs to be fit for 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Factors to consider: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Energy released per unit mass or volume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Availability and cost of fuel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Ease of transport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Hazards to people and the environment associated with its use and its waste products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Social, economic, cultural and political values that can affect the choice of the fuel</a:t>
            </a: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9B84D-CB49-438A-8C72-7043E3F1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going work</a:t>
            </a:r>
            <a:endParaRPr lang="en-A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3E918-53F7-46C6-90E9-676E429B467D}"/>
              </a:ext>
            </a:extLst>
          </p:cNvPr>
          <p:cNvSpPr txBox="1"/>
          <p:nvPr/>
        </p:nvSpPr>
        <p:spPr>
          <a:xfrm>
            <a:off x="455488" y="2135535"/>
            <a:ext cx="545306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Pearson 11.3 review and the chapter 11 review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STAWA sets 17 and 18</a:t>
            </a: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9B84D-CB49-438A-8C72-7043E3F1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D2B4A9C-4E1C-4355-8097-6B32234D5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0" y="2237135"/>
            <a:ext cx="5084003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Comparing fuels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AA066-A29A-42AB-8FA0-05881F362F25}"/>
              </a:ext>
            </a:extLst>
          </p:cNvPr>
          <p:cNvSpPr txBox="1"/>
          <p:nvPr/>
        </p:nvSpPr>
        <p:spPr>
          <a:xfrm>
            <a:off x="352425" y="1325674"/>
            <a:ext cx="112014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 important considerations: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value, sometimes called heat value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Carbon emissions</a:t>
            </a:r>
            <a:endParaRPr lang="en-AU" sz="2400" dirty="0"/>
          </a:p>
        </p:txBody>
      </p:sp>
      <p:pic>
        <p:nvPicPr>
          <p:cNvPr id="7" name="Picture 6" descr="A picture containing sitting, table, blue, small&#10;&#10;Description automatically generated">
            <a:extLst>
              <a:ext uri="{FF2B5EF4-FFF2-40B4-BE49-F238E27FC236}">
                <a16:creationId xmlns:a16="http://schemas.microsoft.com/office/drawing/2014/main" id="{1EE87695-E6A7-4FAC-ADD8-6FCBFD7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70" y="-1"/>
            <a:ext cx="2932430" cy="1642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B3017-6855-4079-91EF-697B88EBAA58}"/>
              </a:ext>
            </a:extLst>
          </p:cNvPr>
          <p:cNvSpPr txBox="1"/>
          <p:nvPr/>
        </p:nvSpPr>
        <p:spPr>
          <a:xfrm>
            <a:off x="761999" y="3276600"/>
            <a:ext cx="4886325" cy="15696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Fuel value – a way of comparing the energy available from the complete combustion of equal masses or volumes of different fuels.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5C204-6A8F-4D04-9924-F57FBC286636}"/>
              </a:ext>
            </a:extLst>
          </p:cNvPr>
          <p:cNvSpPr txBox="1"/>
          <p:nvPr/>
        </p:nvSpPr>
        <p:spPr>
          <a:xfrm>
            <a:off x="6448424" y="3276600"/>
            <a:ext cx="4886325" cy="15696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Carbon emission value – compare the amount of carbon dioxide gas produced for a given amount of energy.</a:t>
            </a:r>
            <a:endParaRPr lang="en-AU" sz="2400" dirty="0"/>
          </a:p>
        </p:txBody>
      </p:sp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E37FC067-4975-42C4-B983-8AA0ECBE5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2" y="5008306"/>
            <a:ext cx="4561114" cy="159639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CC58DE2-ACA3-49BB-AAC4-A73FC71B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1" y="5040812"/>
            <a:ext cx="2441169" cy="162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5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Composition of fuels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AA066-A29A-42AB-8FA0-05881F362F25}"/>
              </a:ext>
            </a:extLst>
          </p:cNvPr>
          <p:cNvSpPr txBox="1"/>
          <p:nvPr/>
        </p:nvSpPr>
        <p:spPr>
          <a:xfrm>
            <a:off x="369842" y="1642160"/>
            <a:ext cx="112014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amount of carbon in a fuel influences how much energy is released, the amount of oxygen required to do a complete combustion reaction and how much carbon dioxide is produced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to be able to calculate the percentage carbon composition of the fuel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covered calculating percentage composition in a previous 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7" name="Picture 6" descr="A picture containing sitting, table, blue, small&#10;&#10;Description automatically generated">
            <a:extLst>
              <a:ext uri="{FF2B5EF4-FFF2-40B4-BE49-F238E27FC236}">
                <a16:creationId xmlns:a16="http://schemas.microsoft.com/office/drawing/2014/main" id="{1EE87695-E6A7-4FAC-ADD8-6FCBFD7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70" y="-1"/>
            <a:ext cx="2932430" cy="16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Composition of fuels</a:t>
            </a:r>
            <a:endParaRPr lang="en-AU" sz="2800" dirty="0"/>
          </a:p>
        </p:txBody>
      </p:sp>
      <p:pic>
        <p:nvPicPr>
          <p:cNvPr id="7" name="Picture 6" descr="A picture containing sitting, table, blue, small&#10;&#10;Description automatically generated">
            <a:extLst>
              <a:ext uri="{FF2B5EF4-FFF2-40B4-BE49-F238E27FC236}">
                <a16:creationId xmlns:a16="http://schemas.microsoft.com/office/drawing/2014/main" id="{1EE87695-E6A7-4FAC-ADD8-6FCBFD7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70" y="-1"/>
            <a:ext cx="2932430" cy="1642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A1B64-173A-47DF-8FA3-A8746EC145B2}"/>
              </a:ext>
            </a:extLst>
          </p:cNvPr>
          <p:cNvSpPr txBox="1"/>
          <p:nvPr/>
        </p:nvSpPr>
        <p:spPr>
          <a:xfrm>
            <a:off x="294640" y="1278608"/>
            <a:ext cx="1143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Two types of questions: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Carbon content in coal (or other raw material, e.g. crude oil, natural gas)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The carbon content of pure compounds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10EF7F-787E-4425-80EB-EC578A6D6554}"/>
                  </a:ext>
                </a:extLst>
              </p:cNvPr>
              <p:cNvSpPr txBox="1"/>
              <p:nvPr/>
            </p:nvSpPr>
            <p:spPr>
              <a:xfrm>
                <a:off x="1493520" y="2435436"/>
                <a:ext cx="9753600" cy="136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FF0000"/>
                    </a:solidFill>
                  </a:rPr>
                  <a:t>Calculate the mass of carbon in 1600 tonnes of brown coal that has a carbon content of 75.0 %</a:t>
                </a:r>
              </a:p>
              <a:p>
                <a:pPr algn="ctr"/>
                <a:r>
                  <a:rPr lang="en-AU" sz="2400" dirty="0">
                    <a:solidFill>
                      <a:srgbClr val="FF0000"/>
                    </a:solidFill>
                  </a:rPr>
                  <a:t>m(C)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75.0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x 1600 = 1120 tonnes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10EF7F-787E-4425-80EB-EC578A6D6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2435436"/>
                <a:ext cx="9753600" cy="1360885"/>
              </a:xfrm>
              <a:prstGeom prst="rect">
                <a:avLst/>
              </a:prstGeom>
              <a:blipFill>
                <a:blip r:embed="rId3"/>
                <a:stretch>
                  <a:fillRect l="-938" t="-3587" r="-188" b="-40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279A81-5070-482F-BDF0-2F9BFE42CC7A}"/>
                  </a:ext>
                </a:extLst>
              </p:cNvPr>
              <p:cNvSpPr txBox="1"/>
              <p:nvPr/>
            </p:nvSpPr>
            <p:spPr>
              <a:xfrm>
                <a:off x="1493520" y="4325596"/>
                <a:ext cx="10403840" cy="2474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Need to be able to convert a name (e.g. octane) into a formula (C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8</a:t>
                </a:r>
                <a:r>
                  <a:rPr lang="en-US" sz="2400" dirty="0">
                    <a:solidFill>
                      <a:srgbClr val="FF0000"/>
                    </a:solidFill>
                  </a:rPr>
                  <a:t>H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18</a:t>
                </a:r>
                <a:r>
                  <a:rPr lang="en-US" sz="2400" dirty="0">
                    <a:solidFill>
                      <a:srgbClr val="FF0000"/>
                    </a:solidFill>
                  </a:rPr>
                  <a:t>). Then use the relative molecular mass to calculate the percentage of carbon present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%(C)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𝑐𝑎𝑟𝑏𝑜𝑛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𝑎𝑡𝑜𝑚𝑠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12.01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𝑟𝑒𝑙𝑎𝑡𝑖𝑣𝑒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𝑚𝑜𝑙𝑒𝑐𝑢𝑙𝑎𝑟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𝑚𝑎𝑠𝑠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x 100</a:t>
                </a:r>
              </a:p>
              <a:p>
                <a:pPr algn="ctr"/>
                <a:endParaRPr lang="en-AU" sz="2400" dirty="0">
                  <a:solidFill>
                    <a:srgbClr val="FF0000"/>
                  </a:solidFill>
                </a:endParaRPr>
              </a:p>
              <a:p>
                <a:r>
                  <a:rPr lang="en-AU" sz="2400" dirty="0">
                    <a:solidFill>
                      <a:srgbClr val="FF0000"/>
                    </a:solidFill>
                  </a:rPr>
                  <a:t>Then as in part (1) use the % to find the mass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279A81-5070-482F-BDF0-2F9BFE42C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4325596"/>
                <a:ext cx="10403840" cy="2474588"/>
              </a:xfrm>
              <a:prstGeom prst="rect">
                <a:avLst/>
              </a:prstGeom>
              <a:blipFill>
                <a:blip r:embed="rId4"/>
                <a:stretch>
                  <a:fillRect l="-879" t="-1970" b="-46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9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Energy content– Fuel values</a:t>
            </a:r>
            <a:endParaRPr lang="en-AU" sz="2800" dirty="0"/>
          </a:p>
        </p:txBody>
      </p:sp>
      <p:pic>
        <p:nvPicPr>
          <p:cNvPr id="7" name="Picture 6" descr="A picture containing sitting, table, blue, small&#10;&#10;Description automatically generated">
            <a:extLst>
              <a:ext uri="{FF2B5EF4-FFF2-40B4-BE49-F238E27FC236}">
                <a16:creationId xmlns:a16="http://schemas.microsoft.com/office/drawing/2014/main" id="{1EE87695-E6A7-4FAC-ADD8-6FCBFD7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70" y="-1"/>
            <a:ext cx="2932430" cy="1642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D5ABD1-ACD7-4C3B-85A5-35D0F74AFCB3}"/>
              </a:ext>
            </a:extLst>
          </p:cNvPr>
          <p:cNvSpPr txBox="1"/>
          <p:nvPr/>
        </p:nvSpPr>
        <p:spPr>
          <a:xfrm>
            <a:off x="419099" y="1642160"/>
            <a:ext cx="113538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Fuel value for a pure compound can be calculated from the standard heat of combustion for the fuel, </a:t>
            </a:r>
            <a:r>
              <a:rPr lang="el-GR" sz="2400" dirty="0">
                <a:solidFill>
                  <a:srgbClr val="0070C0"/>
                </a:solidFill>
              </a:rPr>
              <a:t>Δ</a:t>
            </a:r>
            <a:r>
              <a:rPr lang="en-US" sz="2400" dirty="0" err="1">
                <a:solidFill>
                  <a:srgbClr val="0070C0"/>
                </a:solidFill>
              </a:rPr>
              <a:t>Hc</a:t>
            </a:r>
            <a:r>
              <a:rPr lang="en-US" sz="2400" dirty="0"/>
              <a:t>, and the molar mass, </a:t>
            </a: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/>
              <a:t>, of the fuel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B1AA3A-4B24-4D2F-AAFF-BE1DB8BAA046}"/>
                  </a:ext>
                </a:extLst>
              </p:cNvPr>
              <p:cNvSpPr txBox="1"/>
              <p:nvPr/>
            </p:nvSpPr>
            <p:spPr>
              <a:xfrm>
                <a:off x="1667510" y="3028047"/>
                <a:ext cx="429021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𝐹𝑢𝑒𝑙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𝑐𝑜𝑚𝑝𝑜𝑢𝑛𝑑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B1AA3A-4B24-4D2F-AAFF-BE1DB8BAA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10" y="3028047"/>
                <a:ext cx="429021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3A23313-2494-4390-A4E3-C418C9D0D663}"/>
              </a:ext>
            </a:extLst>
          </p:cNvPr>
          <p:cNvSpPr txBox="1"/>
          <p:nvPr/>
        </p:nvSpPr>
        <p:spPr>
          <a:xfrm>
            <a:off x="2376487" y="3995593"/>
            <a:ext cx="852487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400" dirty="0"/>
              <a:t>Δ</a:t>
            </a:r>
            <a:r>
              <a:rPr lang="en-US" sz="2400" dirty="0" err="1"/>
              <a:t>Hc</a:t>
            </a:r>
            <a:r>
              <a:rPr lang="en-US" sz="2400" dirty="0"/>
              <a:t> = standard heat of combustion of 1 mol of the fuel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 = molar mass of the fuel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999A2-978F-4CB8-A4A5-600CED3B870F}"/>
              </a:ext>
            </a:extLst>
          </p:cNvPr>
          <p:cNvSpPr txBox="1"/>
          <p:nvPr/>
        </p:nvSpPr>
        <p:spPr>
          <a:xfrm>
            <a:off x="333374" y="5262468"/>
            <a:ext cx="1170622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However, most fuels are mixtures, so it is more accurate to determine </a:t>
            </a:r>
            <a:r>
              <a:rPr lang="el-GR" sz="2400" dirty="0"/>
              <a:t>Δ</a:t>
            </a:r>
            <a:r>
              <a:rPr lang="en-US" sz="2400" dirty="0" err="1"/>
              <a:t>Hc</a:t>
            </a:r>
            <a:r>
              <a:rPr lang="en-US" sz="2400" dirty="0"/>
              <a:t> experimentally.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Higher fuel values means handling less mass of fuel for the same energy output.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131FD-C520-4698-BA7D-139CA3C946DB}"/>
              </a:ext>
            </a:extLst>
          </p:cNvPr>
          <p:cNvSpPr txBox="1"/>
          <p:nvPr/>
        </p:nvSpPr>
        <p:spPr>
          <a:xfrm>
            <a:off x="7134224" y="3028047"/>
            <a:ext cx="505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Units: kJ g</a:t>
            </a:r>
            <a:r>
              <a:rPr lang="en-US" sz="2400" baseline="30000" dirty="0">
                <a:solidFill>
                  <a:srgbClr val="0070C0"/>
                </a:solidFill>
              </a:rPr>
              <a:t>-1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but also other units e.g. MJ kg</a:t>
            </a:r>
            <a:r>
              <a:rPr lang="en-US" sz="2400" baseline="30000" dirty="0">
                <a:solidFill>
                  <a:srgbClr val="0070C0"/>
                </a:solidFill>
              </a:rPr>
              <a:t>-1</a:t>
            </a:r>
            <a:r>
              <a:rPr lang="en-US" sz="2400" dirty="0">
                <a:solidFill>
                  <a:srgbClr val="0070C0"/>
                </a:solidFill>
              </a:rPr>
              <a:t>, MJ L</a:t>
            </a:r>
            <a:r>
              <a:rPr lang="en-US" sz="2400" baseline="30000" dirty="0">
                <a:solidFill>
                  <a:srgbClr val="0070C0"/>
                </a:solidFill>
              </a:rPr>
              <a:t>-1</a:t>
            </a:r>
            <a:endParaRPr lang="en-AU" sz="24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3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Energy content– Fuel values</a:t>
            </a:r>
            <a:endParaRPr lang="en-AU" sz="2800" dirty="0"/>
          </a:p>
        </p:txBody>
      </p:sp>
      <p:pic>
        <p:nvPicPr>
          <p:cNvPr id="7" name="Picture 6" descr="A picture containing sitting, table, blue, small&#10;&#10;Description automatically generated">
            <a:extLst>
              <a:ext uri="{FF2B5EF4-FFF2-40B4-BE49-F238E27FC236}">
                <a16:creationId xmlns:a16="http://schemas.microsoft.com/office/drawing/2014/main" id="{1EE87695-E6A7-4FAC-ADD8-6FCBFD7F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70" y="-1"/>
            <a:ext cx="2932430" cy="1642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D5ABD1-ACD7-4C3B-85A5-35D0F74AFCB3}"/>
              </a:ext>
            </a:extLst>
          </p:cNvPr>
          <p:cNvSpPr txBox="1"/>
          <p:nvPr/>
        </p:nvSpPr>
        <p:spPr>
          <a:xfrm>
            <a:off x="419099" y="1642160"/>
            <a:ext cx="113538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can also be useful to calculate the amount of energy released per mole of pure fuel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Recall  - that we can use n = m/M to convert between mass and moles of compound using the molar mass (which we can calculate using the periodic table and the relative atomic mass of the elements)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B1AA3A-4B24-4D2F-AAFF-BE1DB8BAA046}"/>
                  </a:ext>
                </a:extLst>
              </p:cNvPr>
              <p:cNvSpPr txBox="1"/>
              <p:nvPr/>
            </p:nvSpPr>
            <p:spPr>
              <a:xfrm>
                <a:off x="3457657" y="2789090"/>
                <a:ext cx="3390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400" b="0" dirty="0">
                    <a:solidFill>
                      <a:srgbClr val="0070C0"/>
                    </a:solidFill>
                  </a:rPr>
                  <a:t>Energy released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Hc</m:t>
                    </m:r>
                  </m:oMath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B1AA3A-4B24-4D2F-AAFF-BE1DB8BAA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57" y="2789090"/>
                <a:ext cx="3390736" cy="369332"/>
              </a:xfrm>
              <a:prstGeom prst="rect">
                <a:avLst/>
              </a:prstGeom>
              <a:blipFill>
                <a:blip r:embed="rId3"/>
                <a:stretch>
                  <a:fillRect l="-5396" t="-26667" r="-2338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3A23313-2494-4390-A4E3-C418C9D0D663}"/>
              </a:ext>
            </a:extLst>
          </p:cNvPr>
          <p:cNvSpPr txBox="1"/>
          <p:nvPr/>
        </p:nvSpPr>
        <p:spPr>
          <a:xfrm>
            <a:off x="2624137" y="3301858"/>
            <a:ext cx="852487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400" dirty="0"/>
              <a:t>Δ</a:t>
            </a:r>
            <a:r>
              <a:rPr lang="en-US" sz="2400" dirty="0" err="1"/>
              <a:t>Hc</a:t>
            </a:r>
            <a:r>
              <a:rPr lang="en-US" sz="2400" dirty="0"/>
              <a:t> = standard heat of combustion of 1 mol of the fuel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 = molar mass of the fuel</a:t>
            </a:r>
            <a:endParaRPr lang="en-A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131FD-C520-4698-BA7D-139CA3C946DB}"/>
              </a:ext>
            </a:extLst>
          </p:cNvPr>
          <p:cNvSpPr txBox="1"/>
          <p:nvPr/>
        </p:nvSpPr>
        <p:spPr>
          <a:xfrm>
            <a:off x="8372474" y="2773850"/>
            <a:ext cx="505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Units: kJ</a:t>
            </a:r>
          </a:p>
        </p:txBody>
      </p:sp>
    </p:spTree>
    <p:extLst>
      <p:ext uri="{BB962C8B-B14F-4D97-AF65-F5344CB8AC3E}">
        <p14:creationId xmlns:p14="http://schemas.microsoft.com/office/powerpoint/2010/main" val="10338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2F99-8932-4976-95EA-334105F124C5}"/>
              </a:ext>
            </a:extLst>
          </p:cNvPr>
          <p:cNvSpPr txBox="1"/>
          <p:nvPr/>
        </p:nvSpPr>
        <p:spPr>
          <a:xfrm>
            <a:off x="353006" y="1474470"/>
            <a:ext cx="1102995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Stoichiometry – pronounced “</a:t>
            </a:r>
            <a:r>
              <a:rPr lang="en-US" sz="2400" dirty="0" err="1"/>
              <a:t>Stoy</a:t>
            </a:r>
            <a:r>
              <a:rPr lang="en-US" sz="2400" dirty="0"/>
              <a:t>-KEE-om-</a:t>
            </a:r>
            <a:r>
              <a:rPr lang="en-US" sz="2400" dirty="0" err="1"/>
              <a:t>Metry</a:t>
            </a:r>
            <a:r>
              <a:rPr lang="en-US" sz="2400" dirty="0"/>
              <a:t>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Stoichiometry is the study of the relationship between the amounts of each reagents in a chemical reaction.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will look at how we use a balanced chemical equation to determine the relative amounts of reagents and products involved in the reaction. This will require calculations involving: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Mole to mole calculations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Mass to mole calculations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Mole to particle calculations</a:t>
            </a:r>
            <a:endParaRPr lang="en-AU" sz="2400" dirty="0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42BC966A-2CE8-4DBB-9F8D-1BD2D0124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44" y="4534772"/>
            <a:ext cx="4264111" cy="2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1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692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Stoichiometry – Balancing chemical equations</a:t>
            </a:r>
            <a:endParaRPr lang="en-AU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9D36D-5E29-4E3C-B35F-1E13695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8AC54-15CB-4CD7-AAFF-55445A4A7BE8}"/>
              </a:ext>
            </a:extLst>
          </p:cNvPr>
          <p:cNvSpPr txBox="1"/>
          <p:nvPr/>
        </p:nvSpPr>
        <p:spPr>
          <a:xfrm>
            <a:off x="352425" y="1510747"/>
            <a:ext cx="113538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first step is to write and balance the chemical equation – For an in-depth review see the presentation on </a:t>
            </a:r>
            <a:r>
              <a:rPr lang="en-US" sz="2400" dirty="0" err="1"/>
              <a:t>Onenote</a:t>
            </a:r>
            <a:r>
              <a:rPr lang="en-US" sz="2400" dirty="0"/>
              <a:t> “Balancing chemical equations” (this is considered as essential prior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Steps to balancing a chemical equation: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7F83D-49BC-4088-8E50-4C6D8B8875A8}"/>
              </a:ext>
            </a:extLst>
          </p:cNvPr>
          <p:cNvSpPr txBox="1"/>
          <p:nvPr/>
        </p:nvSpPr>
        <p:spPr>
          <a:xfrm>
            <a:off x="1286510" y="4072229"/>
            <a:ext cx="9982200" cy="22510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If you are given a word equation, convert this into a formula equation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Count the number of atoms on each side of the equation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Adjust the numbers by changing the </a:t>
            </a:r>
            <a:r>
              <a:rPr lang="en-US" sz="2400" u="sng" dirty="0">
                <a:solidFill>
                  <a:srgbClr val="0070C0"/>
                </a:solidFill>
              </a:rPr>
              <a:t>coefficients</a:t>
            </a:r>
            <a:r>
              <a:rPr lang="en-US" sz="2400" dirty="0">
                <a:solidFill>
                  <a:srgbClr val="0070C0"/>
                </a:solidFill>
              </a:rPr>
              <a:t> in front of the substances until the atom count on each size balances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5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1644</Words>
  <Application>Microsoft Office PowerPoint</Application>
  <PresentationFormat>Widescreen</PresentationFormat>
  <Paragraphs>222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36</cp:revision>
  <dcterms:created xsi:type="dcterms:W3CDTF">2020-06-28T04:06:24Z</dcterms:created>
  <dcterms:modified xsi:type="dcterms:W3CDTF">2021-05-18T14:40:24Z</dcterms:modified>
</cp:coreProperties>
</file>