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  <p:sldId id="265" r:id="rId9"/>
    <p:sldId id="264" r:id="rId10"/>
    <p:sldId id="268" r:id="rId11"/>
    <p:sldId id="267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B05D-D068-496D-98D4-F5D3835DF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F2979-CC37-4A23-957C-3A910BABF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9189-59CD-4113-8689-C60D4BA2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1464-3DEF-4074-9C10-226585FC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0CC2D-FED2-4132-923A-9855A156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8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F9DB-09E2-4409-8E7C-E937A4F5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9E48A-2ABD-45B8-B238-2619F67FC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0318-7E51-44D2-BDC2-98565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465C-F70E-45A9-A311-6704358D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AE4A2-1A60-4646-A6B0-914C9717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30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967F6-CBDA-497C-8652-3BE32E17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7FFA6-64C0-4BE4-860D-62B50DC4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CFD5-A9A3-4D6F-BC83-AF6893B8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8043-D5B0-4F77-9375-0EBA5D68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7F950-29F7-4A07-B065-F9E873B0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95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72F5-5B5F-4A88-8495-BE0602DD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769A-42CD-4F6F-B9F4-58810E8B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2B20-53FE-4866-A82E-D504622C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7038-FCD4-4884-8776-9659FA8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A5D6-01E8-4DA9-A07E-7D19F32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686B-DB14-4F41-8EB0-DE684FD4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5D9A-8CDC-49CD-8AE0-FD433BD0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EF7C-818A-4B1E-8688-98D6B425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AF8F-B49F-496A-9564-969A1150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6D85-2F74-45D7-8B0D-66F08489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0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7058-AE6F-4E2C-8F6D-83CF2470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95A3-E3FE-418B-B24F-8F97F50DB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11741-75F2-4A3F-942D-D8AB8D9BB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DE06-B254-4099-9A4D-08244915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CF536-B523-4F38-BC97-71A0988F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4D12-4CE0-4103-B247-C0B9E26A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67EE-D582-46DD-8FEF-C5736714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5C627-0B24-425A-91EC-6A6C6980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D3BBE-30C0-4A90-8ECE-A815E912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2B161-E142-4EAF-8BE5-533DE701E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2D3C9-51A2-4C2B-A9F3-A709E4AFF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EC10B-7865-4D79-85D8-A5434503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A60DD-0690-4E4F-B488-383959C4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31091-81BC-4B46-9FC6-8392CD47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6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6D63-A3CA-4A03-A077-DCF54618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30E6F-AF3C-4DC6-9C21-3EAF81A2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345B8-24E7-4961-9B7A-F7E3E73E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8B722-61C0-4539-934D-A6963531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48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ADA2D-7D85-435E-82EA-597E8274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2C3D8-6E4F-4B66-B979-A4AD16F3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16B-15BE-48D6-88B6-613E189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32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1ED0-CFDF-4CED-86E0-B34EF0F0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326E-1125-45A8-BBCF-D57F50B1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70CD2-657F-4B91-9F8A-04F82D94A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03C58-9C48-4EC5-8F30-8F8C2433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2BF8-1872-450F-B5D7-C595179A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BCEF5-3257-484E-96E5-BE3CC0CD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04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D699-C9D2-41F1-B807-51705807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B9E1F-E47A-4F76-8F3F-A64BF63F6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D3D62-8F18-4BEB-88AB-030E94311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CB9EE-A4C7-44E2-866E-41CEE6F6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92FB9-96EF-4DA0-A298-7978FEB8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B834-9101-462A-93A5-77E13960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6112A-2456-4505-9613-3371914D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0307-EFC4-40D3-B35C-E484BDACD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C3FC1-6109-44F5-A3D9-69216A365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FD37-4CD9-4A54-90E3-BBE979487FC0}" type="datetimeFigureOut">
              <a:rPr lang="en-AU" smtClean="0"/>
              <a:t>27/04/2020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5F4B-EC58-425D-9D9D-77E72F81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2295-7FF7-4BFB-A48C-2D840FC53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0F3E-25F7-4CA5-AC36-BA294DC6C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3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A3TZJ2em6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het.colorado.edu/en/simulation/balancing-chemical-equations" TargetMode="External"/><Relationship Id="rId4" Type="http://schemas.openxmlformats.org/officeDocument/2006/relationships/hyperlink" Target="https://www.youtube.com/watch?v=eNsVaUCzvL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water, outdoor, sitting, chair&#10;&#10;Description automatically generated">
            <a:extLst>
              <a:ext uri="{FF2B5EF4-FFF2-40B4-BE49-F238E27FC236}">
                <a16:creationId xmlns:a16="http://schemas.microsoft.com/office/drawing/2014/main" id="{E34D449B-D743-4777-90F3-97C767A47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1173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9C187-39D9-4665-B92E-FAE19277D6AE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Balancing chemical equations</a:t>
            </a:r>
          </a:p>
        </p:txBody>
      </p:sp>
    </p:spTree>
    <p:extLst>
      <p:ext uri="{BB962C8B-B14F-4D97-AF65-F5344CB8AC3E}">
        <p14:creationId xmlns:p14="http://schemas.microsoft.com/office/powerpoint/2010/main" val="292577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24430-22C0-4533-836D-7866DCC82EA5}"/>
              </a:ext>
            </a:extLst>
          </p:cNvPr>
          <p:cNvSpPr txBox="1"/>
          <p:nvPr/>
        </p:nvSpPr>
        <p:spPr>
          <a:xfrm>
            <a:off x="110836" y="193964"/>
            <a:ext cx="114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Chemical 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3C467-B37B-431D-AEF0-CFEBAFAA28E2}"/>
              </a:ext>
            </a:extLst>
          </p:cNvPr>
          <p:cNvSpPr txBox="1"/>
          <p:nvPr/>
        </p:nvSpPr>
        <p:spPr>
          <a:xfrm>
            <a:off x="3228975" y="1835958"/>
            <a:ext cx="69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</a:t>
            </a:r>
            <a:r>
              <a:rPr lang="en-GB" sz="2800" baseline="-25000" dirty="0"/>
              <a:t>(s)</a:t>
            </a:r>
            <a:r>
              <a:rPr lang="en-GB" sz="2800" dirty="0"/>
              <a:t>  +      O</a:t>
            </a:r>
            <a:r>
              <a:rPr lang="en-GB" sz="2800" baseline="-25000" dirty="0"/>
              <a:t>2(g)</a:t>
            </a:r>
            <a:r>
              <a:rPr lang="en-GB" sz="2800" dirty="0"/>
              <a:t>  </a:t>
            </a:r>
            <a:r>
              <a:rPr lang="en-GB" sz="2800" dirty="0">
                <a:sym typeface="Symbol" panose="05050102010706020507" pitchFamily="18" charset="2"/>
              </a:rPr>
              <a:t>       </a:t>
            </a:r>
            <a:r>
              <a:rPr lang="en-GB" sz="2800" dirty="0" err="1">
                <a:sym typeface="Symbol" panose="05050102010706020507" pitchFamily="18" charset="2"/>
              </a:rPr>
              <a:t>CaO</a:t>
            </a:r>
            <a:r>
              <a:rPr lang="en-GB" sz="2800" baseline="-25000" dirty="0">
                <a:sym typeface="Symbol" panose="05050102010706020507" pitchFamily="18" charset="2"/>
              </a:rPr>
              <a:t>(s)</a:t>
            </a:r>
            <a:endParaRPr lang="en-GB" sz="28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DDB87-7FD0-40CB-9BC7-D5608C12C4EA}"/>
              </a:ext>
            </a:extLst>
          </p:cNvPr>
          <p:cNvSpPr txBox="1"/>
          <p:nvPr/>
        </p:nvSpPr>
        <p:spPr>
          <a:xfrm>
            <a:off x="3228975" y="2749824"/>
            <a:ext cx="4996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 = 1</a:t>
            </a:r>
          </a:p>
          <a:p>
            <a:r>
              <a:rPr lang="en-GB" sz="2800" dirty="0"/>
              <a:t>O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9E2E2-3895-4ED4-933F-B574CEF54A42}"/>
              </a:ext>
            </a:extLst>
          </p:cNvPr>
          <p:cNvSpPr txBox="1"/>
          <p:nvPr/>
        </p:nvSpPr>
        <p:spPr>
          <a:xfrm>
            <a:off x="6252512" y="2749824"/>
            <a:ext cx="296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 = </a:t>
            </a:r>
            <a:r>
              <a:rPr lang="en-GB" sz="2800" strike="sngStrike" dirty="0"/>
              <a:t>1</a:t>
            </a:r>
            <a:r>
              <a:rPr lang="en-GB" sz="2800" dirty="0"/>
              <a:t>  </a:t>
            </a:r>
            <a:r>
              <a:rPr lang="en-GB" sz="2800" dirty="0">
                <a:solidFill>
                  <a:srgbClr val="FF0000"/>
                </a:solidFill>
              </a:rPr>
              <a:t>2</a:t>
            </a:r>
            <a:endParaRPr lang="en-GB" sz="2800" dirty="0"/>
          </a:p>
          <a:p>
            <a:r>
              <a:rPr lang="en-GB" sz="2800" dirty="0"/>
              <a:t>O = </a:t>
            </a:r>
            <a:r>
              <a:rPr lang="en-GB" sz="2800" strike="sngStrike" dirty="0"/>
              <a:t>1</a:t>
            </a:r>
            <a:r>
              <a:rPr lang="en-GB" sz="2800" dirty="0"/>
              <a:t>  </a:t>
            </a:r>
            <a:r>
              <a:rPr lang="en-GB" sz="2800" dirty="0">
                <a:solidFill>
                  <a:srgbClr val="FF0000"/>
                </a:solidFill>
              </a:rPr>
              <a:t>2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CFBB3-0AF3-4992-9A41-0D91BD3975CA}"/>
              </a:ext>
            </a:extLst>
          </p:cNvPr>
          <p:cNvSpPr txBox="1"/>
          <p:nvPr/>
        </p:nvSpPr>
        <p:spPr>
          <a:xfrm>
            <a:off x="321469" y="983647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Add coefficients to balance the equation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4F594-CC7E-44E2-BC26-399EB1F304F3}"/>
              </a:ext>
            </a:extLst>
          </p:cNvPr>
          <p:cNvSpPr txBox="1"/>
          <p:nvPr/>
        </p:nvSpPr>
        <p:spPr>
          <a:xfrm>
            <a:off x="6136481" y="1835958"/>
            <a:ext cx="98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945B5-7A73-4FD1-BD75-FC9FCDF86968}"/>
              </a:ext>
            </a:extLst>
          </p:cNvPr>
          <p:cNvSpPr txBox="1"/>
          <p:nvPr/>
        </p:nvSpPr>
        <p:spPr>
          <a:xfrm>
            <a:off x="6252513" y="2749824"/>
            <a:ext cx="296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 = 1</a:t>
            </a:r>
          </a:p>
          <a:p>
            <a:r>
              <a:rPr lang="en-GB" sz="2800" dirty="0"/>
              <a:t>O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9D173-ABDE-4BD3-B06F-C2F10D1F42EF}"/>
              </a:ext>
            </a:extLst>
          </p:cNvPr>
          <p:cNvSpPr txBox="1"/>
          <p:nvPr/>
        </p:nvSpPr>
        <p:spPr>
          <a:xfrm>
            <a:off x="2914650" y="1835958"/>
            <a:ext cx="14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BD8C9-47CB-41A3-BA79-C37FEE2C2512}"/>
              </a:ext>
            </a:extLst>
          </p:cNvPr>
          <p:cNvSpPr txBox="1"/>
          <p:nvPr/>
        </p:nvSpPr>
        <p:spPr>
          <a:xfrm>
            <a:off x="3228974" y="2749823"/>
            <a:ext cx="4996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 = </a:t>
            </a:r>
            <a:r>
              <a:rPr lang="en-GB" sz="2800" strike="sngStrike" dirty="0"/>
              <a:t>1</a:t>
            </a:r>
            <a:r>
              <a:rPr lang="en-GB" sz="2800" dirty="0"/>
              <a:t>  </a:t>
            </a:r>
            <a:r>
              <a:rPr lang="en-GB" sz="2800" dirty="0">
                <a:solidFill>
                  <a:srgbClr val="FF0000"/>
                </a:solidFill>
              </a:rPr>
              <a:t>2</a:t>
            </a:r>
            <a:endParaRPr lang="en-GB" sz="2800" dirty="0"/>
          </a:p>
          <a:p>
            <a:r>
              <a:rPr lang="en-GB" sz="2800" dirty="0"/>
              <a:t>O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1617D-F81F-40B5-A54C-001D56A04454}"/>
              </a:ext>
            </a:extLst>
          </p:cNvPr>
          <p:cNvSpPr txBox="1"/>
          <p:nvPr/>
        </p:nvSpPr>
        <p:spPr>
          <a:xfrm>
            <a:off x="321469" y="4443413"/>
            <a:ext cx="105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Double check the number of atoms on both sides of the equation balance </a:t>
            </a:r>
          </a:p>
        </p:txBody>
      </p:sp>
      <p:pic>
        <p:nvPicPr>
          <p:cNvPr id="12" name="Picture 11" descr="A picture containing water, sitting, table, wooden&#10;&#10;Description automatically generated">
            <a:extLst>
              <a:ext uri="{FF2B5EF4-FFF2-40B4-BE49-F238E27FC236}">
                <a16:creationId xmlns:a16="http://schemas.microsoft.com/office/drawing/2014/main" id="{ED57359F-05C2-4BDB-B488-9F9F22637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-17936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0DC39-5130-4438-AE6E-01CF51E09FDC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 Questions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water, sitting, table, wooden&#10;&#10;Description automatically generated">
            <a:extLst>
              <a:ext uri="{FF2B5EF4-FFF2-40B4-BE49-F238E27FC236}">
                <a16:creationId xmlns:a16="http://schemas.microsoft.com/office/drawing/2014/main" id="{6FD228CD-279B-4ED6-A275-B7E583B7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004642"/>
            <a:ext cx="5455917" cy="28419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C01F020D-1AB4-48F5-883C-3B7CC95CA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1" b="1930"/>
          <a:stretch/>
        </p:blipFill>
        <p:spPr>
          <a:xfrm>
            <a:off x="6445073" y="3439641"/>
            <a:ext cx="5455917" cy="19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7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50982D-0B22-4148-A7BC-7983C93046AD}"/>
              </a:ext>
            </a:extLst>
          </p:cNvPr>
          <p:cNvGrpSpPr/>
          <p:nvPr/>
        </p:nvGrpSpPr>
        <p:grpSpPr>
          <a:xfrm>
            <a:off x="2402025" y="1079335"/>
            <a:ext cx="7249172" cy="3359315"/>
            <a:chOff x="894979" y="1252469"/>
            <a:chExt cx="7871334" cy="31921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E8C469-2D2A-4E7F-8B61-2AF5EDA11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81" b="4023"/>
            <a:stretch/>
          </p:blipFill>
          <p:spPr>
            <a:xfrm>
              <a:off x="894979" y="1252469"/>
              <a:ext cx="7871334" cy="137146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CAC153-56A1-4F89-8320-FB0027B98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130" y="2444104"/>
              <a:ext cx="5144219" cy="200052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7DA8330-AF5F-4216-A87C-505E60578F08}"/>
              </a:ext>
            </a:extLst>
          </p:cNvPr>
          <p:cNvSpPr txBox="1"/>
          <p:nvPr/>
        </p:nvSpPr>
        <p:spPr>
          <a:xfrm>
            <a:off x="85083" y="139065"/>
            <a:ext cx="463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Practice Questions 2</a:t>
            </a:r>
          </a:p>
        </p:txBody>
      </p:sp>
    </p:spTree>
    <p:extLst>
      <p:ext uri="{BB962C8B-B14F-4D97-AF65-F5344CB8AC3E}">
        <p14:creationId xmlns:p14="http://schemas.microsoft.com/office/powerpoint/2010/main" val="404391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DA8330-AF5F-4216-A87C-505E60578F08}"/>
              </a:ext>
            </a:extLst>
          </p:cNvPr>
          <p:cNvSpPr txBox="1"/>
          <p:nvPr/>
        </p:nvSpPr>
        <p:spPr>
          <a:xfrm>
            <a:off x="85083" y="139065"/>
            <a:ext cx="463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Answers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5A032-E345-4482-99ED-779941473EF5}"/>
              </a:ext>
            </a:extLst>
          </p:cNvPr>
          <p:cNvSpPr txBox="1"/>
          <p:nvPr/>
        </p:nvSpPr>
        <p:spPr>
          <a:xfrm>
            <a:off x="6096000" y="1428754"/>
            <a:ext cx="58769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Practice Questions 2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a)  P</a:t>
            </a:r>
            <a:r>
              <a:rPr lang="en-US" sz="2400" baseline="-25000" dirty="0"/>
              <a:t>4</a:t>
            </a:r>
            <a:r>
              <a:rPr lang="en-US" sz="2400" dirty="0"/>
              <a:t>   + 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 O</a:t>
            </a:r>
            <a:r>
              <a:rPr lang="en-US" sz="2400" baseline="-25000" dirty="0"/>
              <a:t>2</a:t>
            </a:r>
            <a:r>
              <a:rPr lang="en-US" sz="2400" dirty="0"/>
              <a:t>  → 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P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5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b)  </a:t>
            </a:r>
            <a:r>
              <a:rPr lang="en-AU" sz="2400" dirty="0">
                <a:solidFill>
                  <a:srgbClr val="FF0000"/>
                </a:solidFill>
              </a:rPr>
              <a:t>2</a:t>
            </a:r>
            <a:r>
              <a:rPr lang="en-AU" sz="2400" dirty="0"/>
              <a:t> KClO</a:t>
            </a:r>
            <a:r>
              <a:rPr lang="en-AU" sz="2400" baseline="-25000" dirty="0"/>
              <a:t>3</a:t>
            </a:r>
            <a:r>
              <a:rPr lang="en-AU" sz="2400" dirty="0"/>
              <a:t> </a:t>
            </a:r>
            <a:r>
              <a:rPr lang="en-US" sz="2400" dirty="0"/>
              <a:t>→ 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 err="1"/>
              <a:t>KCl</a:t>
            </a:r>
            <a:r>
              <a:rPr lang="en-US" sz="2400" dirty="0"/>
              <a:t>   + 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O</a:t>
            </a:r>
            <a:r>
              <a:rPr lang="en-US" sz="2400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c)  </a:t>
            </a:r>
            <a:r>
              <a:rPr lang="en-US" sz="2400" dirty="0" err="1"/>
              <a:t>BaO</a:t>
            </a:r>
            <a:r>
              <a:rPr lang="en-US" sz="2400" dirty="0"/>
              <a:t>   + 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HNO</a:t>
            </a:r>
            <a:r>
              <a:rPr lang="en-US" sz="2400" baseline="-25000" dirty="0"/>
              <a:t>3</a:t>
            </a:r>
            <a:r>
              <a:rPr lang="en-US" sz="2400" dirty="0"/>
              <a:t> →   Ba(NO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  <a:r>
              <a:rPr lang="en-US" sz="2400" baseline="-25000" dirty="0"/>
              <a:t>2</a:t>
            </a:r>
            <a:r>
              <a:rPr lang="en-US" sz="2400" dirty="0"/>
              <a:t>   +  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d) 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Pb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-25000" dirty="0"/>
              <a:t>4</a:t>
            </a:r>
            <a:r>
              <a:rPr lang="en-US" sz="2400" dirty="0"/>
              <a:t> →  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 </a:t>
            </a:r>
            <a:r>
              <a:rPr lang="en-US" sz="2400" dirty="0" err="1"/>
              <a:t>PbO</a:t>
            </a:r>
            <a:r>
              <a:rPr lang="en-US" sz="2400" dirty="0"/>
              <a:t> + O</a:t>
            </a:r>
            <a:r>
              <a:rPr lang="en-US" sz="2400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e)  </a:t>
            </a:r>
            <a:r>
              <a:rPr lang="en-AU" sz="2400" dirty="0">
                <a:solidFill>
                  <a:srgbClr val="FF0000"/>
                </a:solidFill>
              </a:rPr>
              <a:t>2</a:t>
            </a:r>
            <a:r>
              <a:rPr lang="en-AU" sz="2400" dirty="0"/>
              <a:t> Pb(NO</a:t>
            </a:r>
            <a:r>
              <a:rPr lang="en-AU" sz="2400" baseline="-25000" dirty="0"/>
              <a:t>3</a:t>
            </a:r>
            <a:r>
              <a:rPr lang="en-AU" sz="2400" dirty="0"/>
              <a:t>)</a:t>
            </a:r>
            <a:r>
              <a:rPr lang="en-AU" sz="2400" baseline="-25000" dirty="0"/>
              <a:t>2</a:t>
            </a:r>
            <a:r>
              <a:rPr lang="en-AU" sz="2400" dirty="0"/>
              <a:t> </a:t>
            </a:r>
            <a:r>
              <a:rPr lang="en-US" sz="2400" dirty="0"/>
              <a:t>→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 err="1"/>
              <a:t>PbO</a:t>
            </a:r>
            <a:r>
              <a:rPr lang="en-US" sz="2400" dirty="0"/>
              <a:t>   + 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 NO</a:t>
            </a:r>
            <a:r>
              <a:rPr lang="en-US" sz="2400" baseline="-25000" dirty="0"/>
              <a:t>2</a:t>
            </a:r>
            <a:r>
              <a:rPr lang="en-US" sz="2400" dirty="0"/>
              <a:t>   +   O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CD6AF4-2D35-4ED2-B449-1F36A3A3A7EE}"/>
              </a:ext>
            </a:extLst>
          </p:cNvPr>
          <p:cNvCxnSpPr/>
          <p:nvPr/>
        </p:nvCxnSpPr>
        <p:spPr>
          <a:xfrm>
            <a:off x="5715000" y="1495425"/>
            <a:ext cx="0" cy="464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2F299E-820D-4BC1-8947-F8FAD9B56869}"/>
              </a:ext>
            </a:extLst>
          </p:cNvPr>
          <p:cNvGrpSpPr/>
          <p:nvPr/>
        </p:nvGrpSpPr>
        <p:grpSpPr>
          <a:xfrm>
            <a:off x="52700" y="2217538"/>
            <a:ext cx="5455917" cy="1971991"/>
            <a:chOff x="0" y="2293734"/>
            <a:chExt cx="5455917" cy="1971991"/>
          </a:xfrm>
        </p:grpSpPr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366DD654-FB31-4FF1-B9AB-DE6247E3A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21" b="1930"/>
            <a:stretch/>
          </p:blipFill>
          <p:spPr>
            <a:xfrm>
              <a:off x="0" y="2293734"/>
              <a:ext cx="5455917" cy="1971991"/>
            </a:xfrm>
            <a:prstGeom prst="rect">
              <a:avLst/>
            </a:prstGeom>
          </p:spPr>
        </p:pic>
        <p:pic>
          <p:nvPicPr>
            <p:cNvPr id="11" name="Graphic 10" descr="Badge Tick">
              <a:extLst>
                <a:ext uri="{FF2B5EF4-FFF2-40B4-BE49-F238E27FC236}">
                  <a16:creationId xmlns:a16="http://schemas.microsoft.com/office/drawing/2014/main" id="{0CBB8B28-CDEB-4DF5-BFB8-96F0AA604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2775" y="2679660"/>
              <a:ext cx="428625" cy="428625"/>
            </a:xfrm>
            <a:prstGeom prst="rect">
              <a:avLst/>
            </a:prstGeom>
          </p:spPr>
        </p:pic>
        <p:pic>
          <p:nvPicPr>
            <p:cNvPr id="12" name="Graphic 11" descr="Badge Tick">
              <a:extLst>
                <a:ext uri="{FF2B5EF4-FFF2-40B4-BE49-F238E27FC236}">
                  <a16:creationId xmlns:a16="http://schemas.microsoft.com/office/drawing/2014/main" id="{57A19786-BF89-4EA5-B056-49B3FB078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75721" y="3000375"/>
              <a:ext cx="428625" cy="428625"/>
            </a:xfrm>
            <a:prstGeom prst="rect">
              <a:avLst/>
            </a:prstGeom>
          </p:spPr>
        </p:pic>
        <p:pic>
          <p:nvPicPr>
            <p:cNvPr id="13" name="Graphic 12" descr="Badge Tick">
              <a:extLst>
                <a:ext uri="{FF2B5EF4-FFF2-40B4-BE49-F238E27FC236}">
                  <a16:creationId xmlns:a16="http://schemas.microsoft.com/office/drawing/2014/main" id="{303713A5-3F09-4B06-89F7-9C523AC7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61334" y="3390900"/>
              <a:ext cx="428625" cy="428625"/>
            </a:xfrm>
            <a:prstGeom prst="rect">
              <a:avLst/>
            </a:prstGeom>
          </p:spPr>
        </p:pic>
        <p:pic>
          <p:nvPicPr>
            <p:cNvPr id="15" name="Graphic 14" descr="Shield Cross">
              <a:extLst>
                <a:ext uri="{FF2B5EF4-FFF2-40B4-BE49-F238E27FC236}">
                  <a16:creationId xmlns:a16="http://schemas.microsoft.com/office/drawing/2014/main" id="{55ADA627-41B2-499D-87F9-C90C9E32E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93425" y="3724720"/>
              <a:ext cx="410921" cy="410921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6724135-CFF9-41E2-94FB-29ECBB45FD13}"/>
              </a:ext>
            </a:extLst>
          </p:cNvPr>
          <p:cNvSpPr/>
          <p:nvPr/>
        </p:nvSpPr>
        <p:spPr>
          <a:xfrm>
            <a:off x="52154" y="1495425"/>
            <a:ext cx="272850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Practice Questions 1</a:t>
            </a:r>
          </a:p>
        </p:txBody>
      </p:sp>
    </p:spTree>
    <p:extLst>
      <p:ext uri="{BB962C8B-B14F-4D97-AF65-F5344CB8AC3E}">
        <p14:creationId xmlns:p14="http://schemas.microsoft.com/office/powerpoint/2010/main" val="244623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24430-22C0-4533-836D-7866DCC82EA5}"/>
              </a:ext>
            </a:extLst>
          </p:cNvPr>
          <p:cNvSpPr txBox="1"/>
          <p:nvPr/>
        </p:nvSpPr>
        <p:spPr>
          <a:xfrm>
            <a:off x="110836" y="193964"/>
            <a:ext cx="114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Need more practice?</a:t>
            </a:r>
          </a:p>
        </p:txBody>
      </p:sp>
      <p:pic>
        <p:nvPicPr>
          <p:cNvPr id="12" name="Picture 11" descr="A picture containing water, sitting, table, wooden&#10;&#10;Description automatically generated">
            <a:extLst>
              <a:ext uri="{FF2B5EF4-FFF2-40B4-BE49-F238E27FC236}">
                <a16:creationId xmlns:a16="http://schemas.microsoft.com/office/drawing/2014/main" id="{ED57359F-05C2-4BDB-B488-9F9F22637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-17936"/>
            <a:ext cx="2962275" cy="1543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767BF5-7B89-4DEA-A335-07A16AC04955}"/>
              </a:ext>
            </a:extLst>
          </p:cNvPr>
          <p:cNvSpPr txBox="1"/>
          <p:nvPr/>
        </p:nvSpPr>
        <p:spPr>
          <a:xfrm>
            <a:off x="528637" y="1525114"/>
            <a:ext cx="1113472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 SEQTA and OneNote classroom there are three worksheets on balancing chemical equations with answers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Guiding videos (</a:t>
            </a:r>
            <a:r>
              <a:rPr lang="en-US" sz="2400" dirty="0" err="1"/>
              <a:t>youtube</a:t>
            </a:r>
            <a:r>
              <a:rPr lang="en-US" sz="2400" dirty="0"/>
              <a:t>) on the topic: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https://www.youtube.com/watch?v=yA3TZJ2em6g</a:t>
            </a:r>
            <a:r>
              <a:rPr lang="en-US" sz="2400" dirty="0"/>
              <a:t> (intro to balancing equations)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https://www.youtube.com/watch?v=eNsVaUCzvLA</a:t>
            </a:r>
            <a:r>
              <a:rPr lang="en-US" sz="2400" dirty="0"/>
              <a:t> (practice questions with worked answers)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Play a </a:t>
            </a:r>
            <a:r>
              <a:rPr lang="en-US" sz="2400" dirty="0" err="1"/>
              <a:t>Phet</a:t>
            </a:r>
            <a:r>
              <a:rPr lang="en-US" sz="2400" dirty="0"/>
              <a:t> game: </a:t>
            </a:r>
            <a:r>
              <a:rPr lang="en-US" sz="2400" dirty="0">
                <a:hlinkClick r:id="rId5"/>
              </a:rPr>
              <a:t>https://phet.colorado.edu/en/simulation/balancing-chemical-equations</a:t>
            </a:r>
            <a:r>
              <a:rPr lang="en-US" sz="2400" dirty="0"/>
              <a:t>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0263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12563-B7AB-4F5D-A977-3FAB91A5BC86}"/>
              </a:ext>
            </a:extLst>
          </p:cNvPr>
          <p:cNvSpPr txBox="1"/>
          <p:nvPr/>
        </p:nvSpPr>
        <p:spPr>
          <a:xfrm>
            <a:off x="110836" y="193964"/>
            <a:ext cx="114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Chemical 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93A8F-1D66-49AD-AD5B-C81D261AB657}"/>
              </a:ext>
            </a:extLst>
          </p:cNvPr>
          <p:cNvSpPr txBox="1"/>
          <p:nvPr/>
        </p:nvSpPr>
        <p:spPr>
          <a:xfrm>
            <a:off x="637309" y="1080655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a chemical equation?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4ACD-0658-4EEC-8D12-298F06EC9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46" r="3726"/>
          <a:stretch/>
        </p:blipFill>
        <p:spPr>
          <a:xfrm>
            <a:off x="1486376" y="2619375"/>
            <a:ext cx="7164705" cy="1755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59C635-4985-4D68-B6CA-E9B2415606EA}"/>
              </a:ext>
            </a:extLst>
          </p:cNvPr>
          <p:cNvSpPr txBox="1"/>
          <p:nvPr/>
        </p:nvSpPr>
        <p:spPr>
          <a:xfrm>
            <a:off x="8540721" y="2884169"/>
            <a:ext cx="422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reactants </a:t>
            </a:r>
          </a:p>
        </p:txBody>
      </p:sp>
      <p:sp>
        <p:nvSpPr>
          <p:cNvPr id="6" name="Left Arrow 7">
            <a:extLst>
              <a:ext uri="{FF2B5EF4-FFF2-40B4-BE49-F238E27FC236}">
                <a16:creationId xmlns:a16="http://schemas.microsoft.com/office/drawing/2014/main" id="{A5C733A3-641E-4518-8029-1ECED7D104EF}"/>
              </a:ext>
            </a:extLst>
          </p:cNvPr>
          <p:cNvSpPr/>
          <p:nvPr/>
        </p:nvSpPr>
        <p:spPr>
          <a:xfrm>
            <a:off x="6930736" y="3121602"/>
            <a:ext cx="1579418" cy="185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8">
            <a:extLst>
              <a:ext uri="{FF2B5EF4-FFF2-40B4-BE49-F238E27FC236}">
                <a16:creationId xmlns:a16="http://schemas.microsoft.com/office/drawing/2014/main" id="{98E27D3C-73E8-47C0-B1C3-42125DC60112}"/>
              </a:ext>
            </a:extLst>
          </p:cNvPr>
          <p:cNvSpPr/>
          <p:nvPr/>
        </p:nvSpPr>
        <p:spPr>
          <a:xfrm rot="511898">
            <a:off x="7044878" y="3652996"/>
            <a:ext cx="1579418" cy="185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B3CDC-9226-43DD-9735-6B63283D81B5}"/>
              </a:ext>
            </a:extLst>
          </p:cNvPr>
          <p:cNvSpPr txBox="1"/>
          <p:nvPr/>
        </p:nvSpPr>
        <p:spPr>
          <a:xfrm>
            <a:off x="8651081" y="3550168"/>
            <a:ext cx="422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products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64955-E6EA-4DBD-AB02-88CD5E9C23CB}"/>
              </a:ext>
            </a:extLst>
          </p:cNvPr>
          <p:cNvSpPr txBox="1"/>
          <p:nvPr/>
        </p:nvSpPr>
        <p:spPr>
          <a:xfrm>
            <a:off x="4823060" y="4953146"/>
            <a:ext cx="422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‘rearrange to form’ </a:t>
            </a:r>
          </a:p>
        </p:txBody>
      </p:sp>
      <p:sp>
        <p:nvSpPr>
          <p:cNvPr id="10" name="Left Arrow 12">
            <a:extLst>
              <a:ext uri="{FF2B5EF4-FFF2-40B4-BE49-F238E27FC236}">
                <a16:creationId xmlns:a16="http://schemas.microsoft.com/office/drawing/2014/main" id="{0320BDF5-C690-4A39-B6BD-E32032DECBC9}"/>
              </a:ext>
            </a:extLst>
          </p:cNvPr>
          <p:cNvSpPr/>
          <p:nvPr/>
        </p:nvSpPr>
        <p:spPr>
          <a:xfrm rot="2389324">
            <a:off x="3764785" y="4641182"/>
            <a:ext cx="1072437" cy="2315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water, sitting, table, wooden&#10;&#10;Description automatically generated">
            <a:extLst>
              <a:ext uri="{FF2B5EF4-FFF2-40B4-BE49-F238E27FC236}">
                <a16:creationId xmlns:a16="http://schemas.microsoft.com/office/drawing/2014/main" id="{53F7C44F-5F4C-442E-9FDD-15607C820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-17936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F53E5-ACEB-47D8-B34D-BE9B20E4837A}"/>
              </a:ext>
            </a:extLst>
          </p:cNvPr>
          <p:cNvSpPr txBox="1"/>
          <p:nvPr/>
        </p:nvSpPr>
        <p:spPr>
          <a:xfrm>
            <a:off x="614363" y="971550"/>
            <a:ext cx="1099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Word and formula 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9BD96-C261-42EF-90E7-DDFD622173FA}"/>
              </a:ext>
            </a:extLst>
          </p:cNvPr>
          <p:cNvSpPr txBox="1"/>
          <p:nvPr/>
        </p:nvSpPr>
        <p:spPr>
          <a:xfrm>
            <a:off x="3581400" y="1626026"/>
            <a:ext cx="416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reactants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 products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5A7B5-DBC0-4AAE-977D-0BA0DC08A1E4}"/>
              </a:ext>
            </a:extLst>
          </p:cNvPr>
          <p:cNvSpPr/>
          <p:nvPr/>
        </p:nvSpPr>
        <p:spPr>
          <a:xfrm>
            <a:off x="614363" y="3299829"/>
            <a:ext cx="1114814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ea typeface="Calibri" panose="020F0502020204030204" pitchFamily="34" charset="0"/>
                <a:cs typeface="Times New Roman" panose="02020603050405020304" pitchFamily="18" charset="0"/>
              </a:rPr>
              <a:t>Magnesium metal  +  Lead nitrate solution </a:t>
            </a:r>
            <a:r>
              <a:rPr lang="en-AU" sz="24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AU" sz="2400" dirty="0">
                <a:ea typeface="Calibri" panose="020F0502020204030204" pitchFamily="34" charset="0"/>
                <a:cs typeface="Times New Roman" panose="02020603050405020304" pitchFamily="18" charset="0"/>
              </a:rPr>
              <a:t>  Magnesium nitrate solution  +  Lead metal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7DE73-0B08-4E62-88C6-5E88F0B54E47}"/>
              </a:ext>
            </a:extLst>
          </p:cNvPr>
          <p:cNvSpPr txBox="1"/>
          <p:nvPr/>
        </p:nvSpPr>
        <p:spPr>
          <a:xfrm>
            <a:off x="614363" y="2500313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Word equation: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F2C7B-3FD4-4D99-B6D3-AF398A7EB677}"/>
              </a:ext>
            </a:extLst>
          </p:cNvPr>
          <p:cNvSpPr txBox="1"/>
          <p:nvPr/>
        </p:nvSpPr>
        <p:spPr>
          <a:xfrm>
            <a:off x="614363" y="4125186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Write the formula equation: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09A5-543F-4244-92BC-7CB2619C825F}"/>
              </a:ext>
            </a:extLst>
          </p:cNvPr>
          <p:cNvSpPr txBox="1"/>
          <p:nvPr/>
        </p:nvSpPr>
        <p:spPr>
          <a:xfrm>
            <a:off x="2757488" y="4729143"/>
            <a:ext cx="75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Mg</a:t>
            </a:r>
            <a:r>
              <a:rPr lang="en-GB" sz="2800" baseline="-25000" dirty="0"/>
              <a:t>(s)</a:t>
            </a:r>
            <a:r>
              <a:rPr lang="en-GB" sz="2800" dirty="0"/>
              <a:t>  +  </a:t>
            </a:r>
            <a:r>
              <a:rPr lang="en-GB" sz="2800" dirty="0" err="1"/>
              <a:t>Pb</a:t>
            </a:r>
            <a:r>
              <a:rPr lang="en-GB" sz="2800" dirty="0"/>
              <a:t>(NO</a:t>
            </a:r>
            <a:r>
              <a:rPr lang="en-GB" sz="2800" baseline="-25000" dirty="0"/>
              <a:t>3</a:t>
            </a:r>
            <a:r>
              <a:rPr lang="en-GB" sz="2800" dirty="0"/>
              <a:t>)</a:t>
            </a:r>
            <a:r>
              <a:rPr lang="en-GB" sz="2800" baseline="-25000" dirty="0"/>
              <a:t>2(</a:t>
            </a:r>
            <a:r>
              <a:rPr lang="en-GB" sz="2800" baseline="-25000" dirty="0" err="1"/>
              <a:t>aq</a:t>
            </a:r>
            <a:r>
              <a:rPr lang="en-GB" sz="2800" baseline="-25000" dirty="0"/>
              <a:t>)</a:t>
            </a:r>
            <a:r>
              <a:rPr lang="en-GB" sz="2800" dirty="0"/>
              <a:t>  </a:t>
            </a:r>
            <a:r>
              <a:rPr lang="en-GB" sz="2800" dirty="0">
                <a:sym typeface="Symbol" panose="05050102010706020507" pitchFamily="18" charset="2"/>
              </a:rPr>
              <a:t>   Mg(NO</a:t>
            </a:r>
            <a:r>
              <a:rPr lang="en-GB" sz="2800" baseline="-25000" dirty="0">
                <a:sym typeface="Symbol" panose="05050102010706020507" pitchFamily="18" charset="2"/>
              </a:rPr>
              <a:t>3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r>
              <a:rPr lang="en-GB" sz="2800" baseline="-25000" dirty="0">
                <a:sym typeface="Symbol" panose="05050102010706020507" pitchFamily="18" charset="2"/>
              </a:rPr>
              <a:t>2(</a:t>
            </a:r>
            <a:r>
              <a:rPr lang="en-GB" sz="2800" baseline="-25000" dirty="0" err="1">
                <a:sym typeface="Symbol" panose="05050102010706020507" pitchFamily="18" charset="2"/>
              </a:rPr>
              <a:t>aq</a:t>
            </a:r>
            <a:r>
              <a:rPr lang="en-GB" sz="2800" baseline="-25000" dirty="0">
                <a:sym typeface="Symbol" panose="05050102010706020507" pitchFamily="18" charset="2"/>
              </a:rPr>
              <a:t>)</a:t>
            </a:r>
            <a:r>
              <a:rPr lang="en-GB" sz="2800" dirty="0">
                <a:sym typeface="Symbol" panose="05050102010706020507" pitchFamily="18" charset="2"/>
              </a:rPr>
              <a:t> + </a:t>
            </a:r>
            <a:r>
              <a:rPr lang="en-GB" sz="2800" dirty="0" err="1">
                <a:sym typeface="Symbol" panose="05050102010706020507" pitchFamily="18" charset="2"/>
              </a:rPr>
              <a:t>Pb</a:t>
            </a:r>
            <a:r>
              <a:rPr lang="en-GB" sz="2800" baseline="-25000" dirty="0">
                <a:sym typeface="Symbol" panose="05050102010706020507" pitchFamily="18" charset="2"/>
              </a:rPr>
              <a:t>(s)</a:t>
            </a:r>
            <a:endParaRPr lang="en-GB" sz="2800" baseline="-25000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951FF74-E11D-45D4-9902-CDF2518F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41550C-EDAA-4009-9DD1-6F2A79247A27}" type="slidenum">
              <a:rPr lang="en-GB" smtClean="0"/>
              <a:t>3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E20BD-855D-4516-A47E-E93C61223173}"/>
              </a:ext>
            </a:extLst>
          </p:cNvPr>
          <p:cNvSpPr txBox="1"/>
          <p:nvPr/>
        </p:nvSpPr>
        <p:spPr>
          <a:xfrm>
            <a:off x="110836" y="193964"/>
            <a:ext cx="114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Chemical Equations</a:t>
            </a:r>
          </a:p>
        </p:txBody>
      </p:sp>
      <p:pic>
        <p:nvPicPr>
          <p:cNvPr id="10" name="Picture 9" descr="A picture containing water, sitting, table, wooden&#10;&#10;Description automatically generated">
            <a:extLst>
              <a:ext uri="{FF2B5EF4-FFF2-40B4-BE49-F238E27FC236}">
                <a16:creationId xmlns:a16="http://schemas.microsoft.com/office/drawing/2014/main" id="{EED17D51-ED79-451E-8640-76AED90B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-17936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DF9FF-51DD-4C91-A91B-AAF6C708773C}"/>
              </a:ext>
            </a:extLst>
          </p:cNvPr>
          <p:cNvSpPr/>
          <p:nvPr/>
        </p:nvSpPr>
        <p:spPr>
          <a:xfrm>
            <a:off x="757238" y="1914156"/>
            <a:ext cx="97155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Mg 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(s)</a:t>
            </a: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	+     Zn(NO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2800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aq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  Mg(NO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2800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aq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  +    Zn </a:t>
            </a:r>
            <a:r>
              <a:rPr lang="en-A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(s)</a:t>
            </a:r>
            <a:endParaRPr lang="en-GB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1C960-08CF-4DCB-94A9-D968557470C3}"/>
              </a:ext>
            </a:extLst>
          </p:cNvPr>
          <p:cNvSpPr txBox="1"/>
          <p:nvPr/>
        </p:nvSpPr>
        <p:spPr>
          <a:xfrm>
            <a:off x="110836" y="193964"/>
            <a:ext cx="114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Chemical Equations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893C3-41B6-432A-94F3-ABB82B4E8D68}"/>
              </a:ext>
            </a:extLst>
          </p:cNvPr>
          <p:cNvSpPr txBox="1"/>
          <p:nvPr/>
        </p:nvSpPr>
        <p:spPr>
          <a:xfrm>
            <a:off x="342900" y="3141265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Write the word equation: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43D27-31D3-4588-9C51-49724B59EB42}"/>
              </a:ext>
            </a:extLst>
          </p:cNvPr>
          <p:cNvSpPr txBox="1"/>
          <p:nvPr/>
        </p:nvSpPr>
        <p:spPr>
          <a:xfrm>
            <a:off x="342900" y="1115615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Formula equation: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2B8EA-05C3-4365-B890-FD4F5858EA5C}"/>
              </a:ext>
            </a:extLst>
          </p:cNvPr>
          <p:cNvSpPr/>
          <p:nvPr/>
        </p:nvSpPr>
        <p:spPr>
          <a:xfrm>
            <a:off x="928688" y="4031498"/>
            <a:ext cx="11044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ea typeface="Calibri" panose="020F0502020204030204" pitchFamily="34" charset="0"/>
              </a:rPr>
              <a:t>Magnesium metal  +  Zinc nitrate solution  </a:t>
            </a:r>
            <a:r>
              <a:rPr lang="en-AU" sz="2400" dirty="0">
                <a:ea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AU" sz="2400" dirty="0">
                <a:ea typeface="Calibri" panose="020F0502020204030204" pitchFamily="34" charset="0"/>
              </a:rPr>
              <a:t>  Magnesium nitrate solution +  zinc </a:t>
            </a:r>
            <a:endParaRPr lang="en-GB" sz="2400" dirty="0"/>
          </a:p>
        </p:txBody>
      </p:sp>
      <p:pic>
        <p:nvPicPr>
          <p:cNvPr id="7" name="Picture 6" descr="A picture containing water, sitting, table, wooden&#10;&#10;Description automatically generated">
            <a:extLst>
              <a:ext uri="{FF2B5EF4-FFF2-40B4-BE49-F238E27FC236}">
                <a16:creationId xmlns:a16="http://schemas.microsoft.com/office/drawing/2014/main" id="{750C4AF7-92C1-4D83-9AE9-7DB9AE6D8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-17936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1A0DB-AE73-4A26-AC48-7D9FC8EEC361}"/>
              </a:ext>
            </a:extLst>
          </p:cNvPr>
          <p:cNvSpPr txBox="1"/>
          <p:nvPr/>
        </p:nvSpPr>
        <p:spPr>
          <a:xfrm>
            <a:off x="110836" y="193964"/>
            <a:ext cx="114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Chemical 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5EE76-6B11-4B8A-927F-7CCE57A20A4F}"/>
              </a:ext>
            </a:extLst>
          </p:cNvPr>
          <p:cNvSpPr txBox="1"/>
          <p:nvPr/>
        </p:nvSpPr>
        <p:spPr>
          <a:xfrm>
            <a:off x="757238" y="1028700"/>
            <a:ext cx="1047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Showing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AFF4A-5566-483A-AC3F-1F603D00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67" y="1740326"/>
            <a:ext cx="7847175" cy="70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97283-F966-467B-9BAF-585A4E69B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6" b="18309"/>
          <a:stretch/>
        </p:blipFill>
        <p:spPr>
          <a:xfrm>
            <a:off x="1483409" y="4590644"/>
            <a:ext cx="7554033" cy="509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FC076-D38B-4831-AE24-77D121092A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73"/>
          <a:stretch/>
        </p:blipFill>
        <p:spPr>
          <a:xfrm>
            <a:off x="2644396" y="2523421"/>
            <a:ext cx="4938915" cy="1843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00865-A1FA-4647-A7AD-61F561FF8D4A}"/>
              </a:ext>
            </a:extLst>
          </p:cNvPr>
          <p:cNvSpPr txBox="1"/>
          <p:nvPr/>
        </p:nvSpPr>
        <p:spPr>
          <a:xfrm>
            <a:off x="2644396" y="5633711"/>
            <a:ext cx="4129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Solid </a:t>
            </a:r>
            <a:r>
              <a:rPr lang="en-GB" sz="2800" dirty="0" err="1">
                <a:solidFill>
                  <a:srgbClr val="FF0000"/>
                </a:solidFill>
              </a:rPr>
              <a:t>NaCl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BC3A2-E5BC-4971-A45C-D82ABD28AFD6}"/>
              </a:ext>
            </a:extLst>
          </p:cNvPr>
          <p:cNvSpPr txBox="1"/>
          <p:nvPr/>
        </p:nvSpPr>
        <p:spPr>
          <a:xfrm>
            <a:off x="7058025" y="5871450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</a:rPr>
              <a:t>NaCl</a:t>
            </a:r>
            <a:r>
              <a:rPr lang="en-GB" sz="2800" dirty="0">
                <a:solidFill>
                  <a:srgbClr val="FF0000"/>
                </a:solidFill>
              </a:rPr>
              <a:t> dissolved in water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4601FC3-30BD-45C7-9606-CC74DA98CC9F}"/>
              </a:ext>
            </a:extLst>
          </p:cNvPr>
          <p:cNvSpPr/>
          <p:nvPr/>
        </p:nvSpPr>
        <p:spPr>
          <a:xfrm rot="20232983">
            <a:off x="4550952" y="5377133"/>
            <a:ext cx="1657350" cy="271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1BADE530-178D-41C7-84C1-361BB4D5C9AF}"/>
              </a:ext>
            </a:extLst>
          </p:cNvPr>
          <p:cNvSpPr/>
          <p:nvPr/>
        </p:nvSpPr>
        <p:spPr>
          <a:xfrm rot="5400000" flipV="1">
            <a:off x="7770080" y="5325121"/>
            <a:ext cx="659443" cy="257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water, sitting, table, wooden&#10;&#10;Description automatically generated">
            <a:extLst>
              <a:ext uri="{FF2B5EF4-FFF2-40B4-BE49-F238E27FC236}">
                <a16:creationId xmlns:a16="http://schemas.microsoft.com/office/drawing/2014/main" id="{7B437909-92DD-4470-B49D-B0E9A5937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-17936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561EA-EB3E-4715-BB96-B58A3183D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5" b="16279"/>
          <a:stretch/>
        </p:blipFill>
        <p:spPr>
          <a:xfrm>
            <a:off x="0" y="1481189"/>
            <a:ext cx="5481746" cy="501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0FAAD3-B290-416B-836B-2F70A9ECA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7" b="4284"/>
          <a:stretch/>
        </p:blipFill>
        <p:spPr>
          <a:xfrm>
            <a:off x="358429" y="2684951"/>
            <a:ext cx="5985453" cy="883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81D6A7-8476-4723-B1B7-52D9D7D3E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58"/>
          <a:stretch/>
        </p:blipFill>
        <p:spPr>
          <a:xfrm>
            <a:off x="6591475" y="486351"/>
            <a:ext cx="5449060" cy="45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46B446-C12A-44E6-86ED-823D6DDC2A01}"/>
              </a:ext>
            </a:extLst>
          </p:cNvPr>
          <p:cNvSpPr txBox="1"/>
          <p:nvPr/>
        </p:nvSpPr>
        <p:spPr>
          <a:xfrm>
            <a:off x="110836" y="193964"/>
            <a:ext cx="114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Chemical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023BD-E3EE-4CAC-9F18-2F7C6498C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" b="11538"/>
          <a:stretch/>
        </p:blipFill>
        <p:spPr>
          <a:xfrm>
            <a:off x="514387" y="5290817"/>
            <a:ext cx="8206144" cy="876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6B255B-FA04-42AC-B33F-0CBFB28FD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5" b="7149"/>
          <a:stretch/>
        </p:blipFill>
        <p:spPr>
          <a:xfrm>
            <a:off x="1133366" y="778739"/>
            <a:ext cx="9111312" cy="2724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A776C-A377-46C1-9820-9946B5918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30" b="5446"/>
          <a:stretch/>
        </p:blipFill>
        <p:spPr>
          <a:xfrm>
            <a:off x="514387" y="3767713"/>
            <a:ext cx="7267684" cy="81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6D77B-17C7-411E-9EEC-D4088425ECEE}"/>
              </a:ext>
            </a:extLst>
          </p:cNvPr>
          <p:cNvSpPr txBox="1"/>
          <p:nvPr/>
        </p:nvSpPr>
        <p:spPr>
          <a:xfrm>
            <a:off x="9929813" y="5498155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subscript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2CEA9-D1B3-4BD2-8F9A-D447A3B1F8C3}"/>
              </a:ext>
            </a:extLst>
          </p:cNvPr>
          <p:cNvSpPr txBox="1"/>
          <p:nvPr/>
        </p:nvSpPr>
        <p:spPr>
          <a:xfrm>
            <a:off x="8466859" y="4705923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coefficient</a:t>
            </a: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1B254721-7361-4A1D-86CB-F38AEC137E94}"/>
              </a:ext>
            </a:extLst>
          </p:cNvPr>
          <p:cNvSpPr/>
          <p:nvPr/>
        </p:nvSpPr>
        <p:spPr>
          <a:xfrm rot="10800000">
            <a:off x="7283019" y="4929780"/>
            <a:ext cx="1183840" cy="3610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52571BE3-C464-4DDA-BB2E-3ECE486458BF}"/>
              </a:ext>
            </a:extLst>
          </p:cNvPr>
          <p:cNvSpPr/>
          <p:nvPr/>
        </p:nvSpPr>
        <p:spPr>
          <a:xfrm>
            <a:off x="8115300" y="5637905"/>
            <a:ext cx="1700213" cy="194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9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8DD51-F80B-479B-B47F-9EE44E4A5FA0}"/>
              </a:ext>
            </a:extLst>
          </p:cNvPr>
          <p:cNvSpPr txBox="1"/>
          <p:nvPr/>
        </p:nvSpPr>
        <p:spPr>
          <a:xfrm>
            <a:off x="110836" y="193964"/>
            <a:ext cx="114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Chemical 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B1FE3-D311-4491-B5B1-6DC46EFEB3B1}"/>
              </a:ext>
            </a:extLst>
          </p:cNvPr>
          <p:cNvSpPr txBox="1"/>
          <p:nvPr/>
        </p:nvSpPr>
        <p:spPr>
          <a:xfrm>
            <a:off x="300038" y="1474064"/>
            <a:ext cx="72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Balancing chemical equations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9C18D-1370-4FAF-9130-C36163F8BE0B}"/>
              </a:ext>
            </a:extLst>
          </p:cNvPr>
          <p:cNvSpPr txBox="1"/>
          <p:nvPr/>
        </p:nvSpPr>
        <p:spPr>
          <a:xfrm>
            <a:off x="823047" y="2078604"/>
            <a:ext cx="10787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Calcium metal (Ca) reacts with oxygen gas (O</a:t>
            </a:r>
            <a:r>
              <a:rPr lang="en-GB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) to produce solid calcium oxide (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CaO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FAF2B-D468-49A5-96A0-75021BC6485A}"/>
              </a:ext>
            </a:extLst>
          </p:cNvPr>
          <p:cNvSpPr txBox="1"/>
          <p:nvPr/>
        </p:nvSpPr>
        <p:spPr>
          <a:xfrm>
            <a:off x="3921919" y="2764464"/>
            <a:ext cx="343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reactants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 products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1B9FF-2CB6-4D46-A188-2783F3655D52}"/>
              </a:ext>
            </a:extLst>
          </p:cNvPr>
          <p:cNvSpPr txBox="1"/>
          <p:nvPr/>
        </p:nvSpPr>
        <p:spPr>
          <a:xfrm>
            <a:off x="300038" y="3393677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Write the word equation: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E82E2-F57B-4281-B616-93DCDCEA2DD7}"/>
              </a:ext>
            </a:extLst>
          </p:cNvPr>
          <p:cNvSpPr txBox="1"/>
          <p:nvPr/>
        </p:nvSpPr>
        <p:spPr>
          <a:xfrm>
            <a:off x="2383632" y="4035252"/>
            <a:ext cx="994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calcium + oxygen gas </a:t>
            </a:r>
            <a:r>
              <a:rPr lang="en-GB" sz="2800" dirty="0">
                <a:sym typeface="Symbol" panose="05050102010706020507" pitchFamily="18" charset="2"/>
              </a:rPr>
              <a:t> calcium oxide</a:t>
            </a:r>
            <a:r>
              <a:rPr lang="en-GB" sz="28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23D53-B6F8-403E-8142-7DDCC1CD03D8}"/>
              </a:ext>
            </a:extLst>
          </p:cNvPr>
          <p:cNvSpPr txBox="1"/>
          <p:nvPr/>
        </p:nvSpPr>
        <p:spPr>
          <a:xfrm>
            <a:off x="264319" y="4888660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Write the formula equation: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C629C-7B87-445F-B93C-A0356B099EB6}"/>
              </a:ext>
            </a:extLst>
          </p:cNvPr>
          <p:cNvSpPr txBox="1"/>
          <p:nvPr/>
        </p:nvSpPr>
        <p:spPr>
          <a:xfrm>
            <a:off x="3600450" y="5574520"/>
            <a:ext cx="69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</a:t>
            </a:r>
            <a:r>
              <a:rPr lang="en-GB" sz="2800" baseline="-25000" dirty="0"/>
              <a:t>(s)</a:t>
            </a:r>
            <a:r>
              <a:rPr lang="en-GB" sz="2800" dirty="0"/>
              <a:t>  +  O</a:t>
            </a:r>
            <a:r>
              <a:rPr lang="en-GB" sz="2800" baseline="-25000" dirty="0"/>
              <a:t>2(g)</a:t>
            </a:r>
            <a:r>
              <a:rPr lang="en-GB" sz="2800" dirty="0"/>
              <a:t>  </a:t>
            </a:r>
            <a:r>
              <a:rPr lang="en-GB" sz="2800" dirty="0">
                <a:sym typeface="Symbol" panose="05050102010706020507" pitchFamily="18" charset="2"/>
              </a:rPr>
              <a:t>  </a:t>
            </a:r>
            <a:r>
              <a:rPr lang="en-GB" sz="2800" dirty="0" err="1">
                <a:sym typeface="Symbol" panose="05050102010706020507" pitchFamily="18" charset="2"/>
              </a:rPr>
              <a:t>CaO</a:t>
            </a:r>
            <a:r>
              <a:rPr lang="en-GB" sz="2800" baseline="-25000" dirty="0">
                <a:sym typeface="Symbol" panose="05050102010706020507" pitchFamily="18" charset="2"/>
              </a:rPr>
              <a:t>(s)</a:t>
            </a:r>
            <a:endParaRPr lang="en-GB" sz="2800" baseline="-25000" dirty="0"/>
          </a:p>
        </p:txBody>
      </p:sp>
      <p:pic>
        <p:nvPicPr>
          <p:cNvPr id="10" name="Picture 9" descr="A picture containing water, sitting, table, wooden&#10;&#10;Description automatically generated">
            <a:extLst>
              <a:ext uri="{FF2B5EF4-FFF2-40B4-BE49-F238E27FC236}">
                <a16:creationId xmlns:a16="http://schemas.microsoft.com/office/drawing/2014/main" id="{D37786C5-3245-46DF-8E79-A56E1D73B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-17936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7F61C-D115-403A-B846-C525E804D166}"/>
              </a:ext>
            </a:extLst>
          </p:cNvPr>
          <p:cNvSpPr txBox="1"/>
          <p:nvPr/>
        </p:nvSpPr>
        <p:spPr>
          <a:xfrm>
            <a:off x="110836" y="921498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Write the formula equation: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E4C62-4D7D-4FF4-8F4B-BEAB581859AF}"/>
              </a:ext>
            </a:extLst>
          </p:cNvPr>
          <p:cNvSpPr txBox="1"/>
          <p:nvPr/>
        </p:nvSpPr>
        <p:spPr>
          <a:xfrm>
            <a:off x="3228975" y="1650220"/>
            <a:ext cx="69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</a:t>
            </a:r>
            <a:r>
              <a:rPr lang="en-GB" sz="2800" baseline="-25000" dirty="0"/>
              <a:t>(s)</a:t>
            </a:r>
            <a:r>
              <a:rPr lang="en-GB" sz="2800" dirty="0"/>
              <a:t>  +  O</a:t>
            </a:r>
            <a:r>
              <a:rPr lang="en-GB" sz="2800" baseline="-25000" dirty="0"/>
              <a:t>2(g)</a:t>
            </a:r>
            <a:r>
              <a:rPr lang="en-GB" sz="2800" dirty="0"/>
              <a:t>  </a:t>
            </a:r>
            <a:r>
              <a:rPr lang="en-GB" sz="2800" dirty="0">
                <a:sym typeface="Symbol" panose="05050102010706020507" pitchFamily="18" charset="2"/>
              </a:rPr>
              <a:t>  </a:t>
            </a:r>
            <a:r>
              <a:rPr lang="en-GB" sz="2800" dirty="0" err="1">
                <a:sym typeface="Symbol" panose="05050102010706020507" pitchFamily="18" charset="2"/>
              </a:rPr>
              <a:t>CaO</a:t>
            </a:r>
            <a:r>
              <a:rPr lang="en-GB" sz="2800" baseline="-25000" dirty="0">
                <a:sym typeface="Symbol" panose="05050102010706020507" pitchFamily="18" charset="2"/>
              </a:rPr>
              <a:t>(s)</a:t>
            </a:r>
            <a:endParaRPr lang="en-GB" sz="28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612C7-D03A-4793-AEF4-C0246C38D928}"/>
              </a:ext>
            </a:extLst>
          </p:cNvPr>
          <p:cNvSpPr txBox="1"/>
          <p:nvPr/>
        </p:nvSpPr>
        <p:spPr>
          <a:xfrm>
            <a:off x="110836" y="2688385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Do an atom count: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86889-6FBE-435E-B36D-828D04C22DD8}"/>
              </a:ext>
            </a:extLst>
          </p:cNvPr>
          <p:cNvSpPr txBox="1"/>
          <p:nvPr/>
        </p:nvSpPr>
        <p:spPr>
          <a:xfrm>
            <a:off x="3427375" y="3150050"/>
            <a:ext cx="4996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 = 1</a:t>
            </a:r>
          </a:p>
          <a:p>
            <a:r>
              <a:rPr lang="en-GB" sz="2800" dirty="0"/>
              <a:t>O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3ADA8-7854-455C-B1EA-742D4B1F2073}"/>
              </a:ext>
            </a:extLst>
          </p:cNvPr>
          <p:cNvSpPr txBox="1"/>
          <p:nvPr/>
        </p:nvSpPr>
        <p:spPr>
          <a:xfrm>
            <a:off x="110836" y="4455272"/>
            <a:ext cx="581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Is the equation balanced?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83B90-A3BD-4E2F-99E3-C2C67E815D33}"/>
              </a:ext>
            </a:extLst>
          </p:cNvPr>
          <p:cNvSpPr txBox="1"/>
          <p:nvPr/>
        </p:nvSpPr>
        <p:spPr>
          <a:xfrm>
            <a:off x="3427375" y="5147769"/>
            <a:ext cx="695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No, not enough oxygen on the product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34CF1-A126-44AB-B821-61D5B352DEC1}"/>
              </a:ext>
            </a:extLst>
          </p:cNvPr>
          <p:cNvSpPr txBox="1"/>
          <p:nvPr/>
        </p:nvSpPr>
        <p:spPr>
          <a:xfrm>
            <a:off x="5692756" y="3150050"/>
            <a:ext cx="296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 = 1</a:t>
            </a:r>
          </a:p>
          <a:p>
            <a:r>
              <a:rPr lang="en-GB" sz="2800" dirty="0"/>
              <a:t>O = 1</a:t>
            </a:r>
          </a:p>
        </p:txBody>
      </p:sp>
      <p:pic>
        <p:nvPicPr>
          <p:cNvPr id="9" name="Picture 8" descr="A picture containing water, sitting, table, wooden&#10;&#10;Description automatically generated">
            <a:extLst>
              <a:ext uri="{FF2B5EF4-FFF2-40B4-BE49-F238E27FC236}">
                <a16:creationId xmlns:a16="http://schemas.microsoft.com/office/drawing/2014/main" id="{1DBD9242-D7A1-4405-998B-311A2F3A0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-17936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457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9</cp:revision>
  <dcterms:created xsi:type="dcterms:W3CDTF">2020-04-21T10:29:29Z</dcterms:created>
  <dcterms:modified xsi:type="dcterms:W3CDTF">2020-04-27T05:20:41Z</dcterms:modified>
</cp:coreProperties>
</file>