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7" r:id="rId3"/>
    <p:sldId id="288" r:id="rId4"/>
    <p:sldId id="289" r:id="rId5"/>
    <p:sldId id="258" r:id="rId6"/>
    <p:sldId id="259" r:id="rId7"/>
    <p:sldId id="270" r:id="rId8"/>
    <p:sldId id="279" r:id="rId9"/>
    <p:sldId id="260" r:id="rId10"/>
    <p:sldId id="278" r:id="rId11"/>
    <p:sldId id="277" r:id="rId12"/>
    <p:sldId id="284" r:id="rId13"/>
    <p:sldId id="280" r:id="rId14"/>
    <p:sldId id="276" r:id="rId15"/>
    <p:sldId id="283" r:id="rId16"/>
    <p:sldId id="263" r:id="rId17"/>
    <p:sldId id="264" r:id="rId18"/>
    <p:sldId id="265" r:id="rId19"/>
    <p:sldId id="266" r:id="rId20"/>
    <p:sldId id="285" r:id="rId21"/>
    <p:sldId id="290" r:id="rId22"/>
    <p:sldId id="29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FF9900"/>
    <a:srgbClr val="663300"/>
    <a:srgbClr val="894400"/>
    <a:srgbClr val="A45100"/>
    <a:srgbClr val="B75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05" d="100"/>
          <a:sy n="105" d="100"/>
        </p:scale>
        <p:origin x="14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74512-C27E-494A-B638-8AD7A8EA34D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191D127-CFFF-4F7E-92B6-7F58F6A9438D}" type="datetimeFigureOut">
              <a:rPr lang="en-US"/>
              <a:pPr>
                <a:defRPr/>
              </a:pPr>
              <a:t>5/31/2021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6869A8-EEBE-407D-A5D4-83FFE6FE5EE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2FC71EF-4B08-4D85-B4E7-8796774F1F7D}" type="slidenum">
              <a:rPr lang="en-US" altLang="en-US" sz="1200">
                <a:latin typeface="Times" panose="02020603050405020304" pitchFamily="18" charset="0"/>
              </a:rPr>
              <a:pPr eaLnBrk="1" hangingPunct="1"/>
              <a:t>12</a:t>
            </a:fld>
            <a:endParaRPr lang="en-US" altLang="en-US" sz="1200">
              <a:latin typeface="Times" panose="02020603050405020304" pitchFamily="18" charset="0"/>
            </a:endParaRPr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457200" y="2363788"/>
            <a:ext cx="8153400" cy="1600200"/>
            <a:chOff x="288" y="1489"/>
            <a:chExt cx="5136" cy="1008"/>
          </a:xfrm>
        </p:grpSpPr>
        <p:sp>
          <p:nvSpPr>
            <p:cNvPr id="5" name="Arc 2"/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T0" fmla="*/ 25 w 21912"/>
                <a:gd name="T1" fmla="*/ 0 h 43200"/>
                <a:gd name="T2" fmla="*/ 0 w 21912"/>
                <a:gd name="T3" fmla="*/ 1008 h 43200"/>
                <a:gd name="T4" fmla="*/ 26 w 21912"/>
                <a:gd name="T5" fmla="*/ 504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lnTo>
                    <a:pt x="3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6" name="Arc 3"/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T0" fmla="*/ 26 w 21924"/>
                <a:gd name="T1" fmla="*/ 0 h 43200"/>
                <a:gd name="T2" fmla="*/ 0 w 21924"/>
                <a:gd name="T3" fmla="*/ 800 h 43200"/>
                <a:gd name="T4" fmla="*/ 27 w 21924"/>
                <a:gd name="T5" fmla="*/ 40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lnTo>
                    <a:pt x="3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7" name="Arc 4"/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T0" fmla="*/ 26 w 21925"/>
                <a:gd name="T1" fmla="*/ 0 h 43200"/>
                <a:gd name="T2" fmla="*/ 0 w 21925"/>
                <a:gd name="T3" fmla="*/ 522 h 43200"/>
                <a:gd name="T4" fmla="*/ 27 w 21925"/>
                <a:gd name="T5" fmla="*/ 261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lnTo>
                    <a:pt x="31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A7BFB-F451-49C6-BA9A-CBA74F0DFC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57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1BEC22-6B3F-447C-AB10-3AAE798479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917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CFDC0F-8F00-48A6-829B-D21562A16D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79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66076E-F422-4308-A83E-518011D12F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689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493D4-9D49-4C94-8A79-6BBA209643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560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F5E6E-8EFA-404C-AF9A-6E28F3368A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56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33204B-8AA9-40B6-A741-00385E0D5D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78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484E75-BE14-4663-AF3A-03CCA32CF7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99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5B2058-0619-4AD5-B6D3-E459B01C84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607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B285D7-DF9F-4D61-ACFD-3D2280D9FA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19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BF4129-7296-40F0-AA52-D8D9FCB13B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06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/>
          <p:cNvGrpSpPr>
            <a:grpSpLocks/>
          </p:cNvGrpSpPr>
          <p:nvPr/>
        </p:nvGrpSpPr>
        <p:grpSpPr bwMode="auto">
          <a:xfrm>
            <a:off x="457200" y="992188"/>
            <a:ext cx="8153400" cy="1600200"/>
            <a:chOff x="288" y="625"/>
            <a:chExt cx="5136" cy="1008"/>
          </a:xfrm>
        </p:grpSpPr>
        <p:sp>
          <p:nvSpPr>
            <p:cNvPr id="1032" name="Arc 2"/>
            <p:cNvSpPr>
              <a:spLocks/>
            </p:cNvSpPr>
            <p:nvPr/>
          </p:nvSpPr>
          <p:spPr bwMode="invGray">
            <a:xfrm>
              <a:off x="3595" y="625"/>
              <a:ext cx="1829" cy="1008"/>
            </a:xfrm>
            <a:custGeom>
              <a:avLst/>
              <a:gdLst>
                <a:gd name="T0" fmla="*/ 25 w 21912"/>
                <a:gd name="T1" fmla="*/ 0 h 43200"/>
                <a:gd name="T2" fmla="*/ 0 w 21912"/>
                <a:gd name="T3" fmla="*/ 1008 h 43200"/>
                <a:gd name="T4" fmla="*/ 26 w 21912"/>
                <a:gd name="T5" fmla="*/ 504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lnTo>
                    <a:pt x="3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2" name="Arc 3"/>
            <p:cNvSpPr>
              <a:spLocks/>
            </p:cNvSpPr>
            <p:nvPr/>
          </p:nvSpPr>
          <p:spPr bwMode="invGray">
            <a:xfrm>
              <a:off x="3548" y="729"/>
              <a:ext cx="1831" cy="800"/>
            </a:xfrm>
            <a:custGeom>
              <a:avLst/>
              <a:gdLst>
                <a:gd name="T0" fmla="*/ 26 w 21924"/>
                <a:gd name="T1" fmla="*/ 0 h 43200"/>
                <a:gd name="T2" fmla="*/ 0 w 21924"/>
                <a:gd name="T3" fmla="*/ 800 h 43200"/>
                <a:gd name="T4" fmla="*/ 27 w 21924"/>
                <a:gd name="T5" fmla="*/ 40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lnTo>
                    <a:pt x="312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3" name="Arc 4"/>
            <p:cNvSpPr>
              <a:spLocks/>
            </p:cNvSpPr>
            <p:nvPr/>
          </p:nvSpPr>
          <p:spPr bwMode="invGray">
            <a:xfrm>
              <a:off x="3521" y="868"/>
              <a:ext cx="1830" cy="522"/>
            </a:xfrm>
            <a:custGeom>
              <a:avLst/>
              <a:gdLst>
                <a:gd name="T0" fmla="*/ 26 w 21925"/>
                <a:gd name="T1" fmla="*/ 0 h 43200"/>
                <a:gd name="T2" fmla="*/ 0 w 21925"/>
                <a:gd name="T3" fmla="*/ 522 h 43200"/>
                <a:gd name="T4" fmla="*/ 27 w 21925"/>
                <a:gd name="T5" fmla="*/ 261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lnTo>
                    <a:pt x="313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/>
            </a:p>
          </p:txBody>
        </p:sp>
        <p:sp>
          <p:nvSpPr>
            <p:cNvPr id="4" name="AutoShape 5"/>
            <p:cNvSpPr>
              <a:spLocks noChangeArrowheads="1"/>
            </p:cNvSpPr>
            <p:nvPr/>
          </p:nvSpPr>
          <p:spPr bwMode="invGray">
            <a:xfrm>
              <a:off x="288" y="1076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2CA85B0D-C34E-46F1-B95C-317202982C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audio" Target="../media/audio4.wav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6600" smtClean="0"/>
              <a:t>Significant Figures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PP 6a</a:t>
            </a:r>
          </a:p>
          <a:p>
            <a:pPr eaLnBrk="1" hangingPunct="1"/>
            <a:r>
              <a:rPr lang="en-US" altLang="en-US" smtClean="0"/>
              <a:t>Honors Chemistry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524000"/>
          </a:xfrm>
        </p:spPr>
        <p:txBody>
          <a:bodyPr/>
          <a:lstStyle/>
          <a:p>
            <a:pPr algn="l" eaLnBrk="1" hangingPunct="1"/>
            <a:r>
              <a:rPr lang="en-US" altLang="en-US" sz="4800" smtClean="0"/>
              <a:t>How do I know how many Sig Figs?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800600"/>
          </a:xfrm>
        </p:spPr>
        <p:txBody>
          <a:bodyPr/>
          <a:lstStyle/>
          <a:p>
            <a:pPr marL="533400" indent="-533400" eaLnBrk="1" hangingPunct="1">
              <a:buFontTx/>
              <a:buNone/>
              <a:defRPr/>
            </a:pPr>
            <a:r>
              <a:rPr lang="en-US" sz="4800" dirty="0" smtClean="0">
                <a:solidFill>
                  <a:srgbClr val="669900"/>
                </a:solidFill>
              </a:rPr>
              <a:t>b.	Captive or </a:t>
            </a:r>
            <a:r>
              <a:rPr lang="en-US" sz="4800" dirty="0" err="1" smtClean="0">
                <a:solidFill>
                  <a:srgbClr val="669900"/>
                </a:solidFill>
              </a:rPr>
              <a:t>sandwhiched</a:t>
            </a:r>
            <a:r>
              <a:rPr lang="en-US" sz="4800" dirty="0" smtClean="0">
                <a:solidFill>
                  <a:srgbClr val="669900"/>
                </a:solidFill>
              </a:rPr>
              <a:t> zeros are zeros between nonzero digits. These always count as significant figures.</a:t>
            </a:r>
          </a:p>
          <a:p>
            <a:pPr marL="914400" lvl="1" indent="-457200" eaLnBrk="1" hangingPunct="1">
              <a:buFont typeface="Wingdings" pitchFamily="2" charset="2"/>
              <a:buChar char="§"/>
              <a:defRPr/>
            </a:pPr>
            <a:r>
              <a:rPr lang="en-US" sz="4800" dirty="0" smtClean="0"/>
              <a:t>16.07 has 4 sig figs.</a:t>
            </a:r>
          </a:p>
          <a:p>
            <a:pPr marL="0" indent="0" eaLnBrk="1" hangingPunct="1">
              <a:buFontTx/>
              <a:buNone/>
              <a:defRPr/>
            </a:pPr>
            <a:endParaRPr lang="en-US" sz="4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How do I know how many Sig Figs?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  <a:defRPr/>
            </a:pPr>
            <a:r>
              <a:rPr lang="en-US" sz="4000" dirty="0" smtClean="0">
                <a:solidFill>
                  <a:srgbClr val="669900"/>
                </a:solidFill>
              </a:rPr>
              <a:t>c.	Trailing zeros are zeros at the right end of the number. They are significant only if the number contains a decimal point.</a:t>
            </a:r>
          </a:p>
          <a:p>
            <a:pPr marL="914400" lvl="1" indent="-457200" eaLnBrk="1" hangingPunct="1">
              <a:buFont typeface="Wingdings" pitchFamily="2" charset="2"/>
              <a:buChar char="§"/>
              <a:defRPr/>
            </a:pPr>
            <a:r>
              <a:rPr lang="en-US" sz="4000" dirty="0" smtClean="0"/>
              <a:t>9.300 has 4 sig figs.</a:t>
            </a:r>
          </a:p>
          <a:p>
            <a:pPr marL="914400" lvl="1" indent="-457200" eaLnBrk="1" hangingPunct="1">
              <a:buFont typeface="Wingdings" pitchFamily="2" charset="2"/>
              <a:buChar char="§"/>
              <a:defRPr/>
            </a:pPr>
            <a:r>
              <a:rPr lang="en-US" sz="4000" dirty="0" smtClean="0"/>
              <a:t>150 has 2 sig figs.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14500"/>
            <a:ext cx="8229600" cy="3149600"/>
          </a:xfrm>
        </p:spPr>
        <p:txBody>
          <a:bodyPr/>
          <a:lstStyle/>
          <a:p>
            <a:pPr marL="914400" lvl="1" indent="-457200" eaLnBrk="1" hangingPunct="1">
              <a:buFont typeface="Wingdings" panose="05000000000000000000" pitchFamily="2" charset="2"/>
              <a:buChar char="§"/>
            </a:pPr>
            <a:r>
              <a:rPr lang="en-US" altLang="en-US" sz="4000" smtClean="0"/>
              <a:t>300.  </a:t>
            </a:r>
            <a:r>
              <a:rPr lang="en-US" altLang="en-US" sz="4000" smtClean="0">
                <a:cs typeface="Arial" panose="020B0604020202020204" pitchFamily="34" charset="0"/>
              </a:rPr>
              <a:t>Contains three significant figures.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§"/>
            </a:pPr>
            <a:r>
              <a:rPr lang="en-US" altLang="en-US" sz="4000" smtClean="0">
                <a:cs typeface="Arial" panose="020B0604020202020204" pitchFamily="34" charset="0"/>
              </a:rPr>
              <a:t>Notice the decimal made the 2 zeros significant. If the number was written as 300 without the decimal then it would only have one sig fig. </a:t>
            </a:r>
          </a:p>
          <a:p>
            <a:pPr marL="533400" indent="-533400" eaLnBrk="1" hangingPunct="1"/>
            <a:r>
              <a:rPr lang="en-US" altLang="en-US" smtClean="0"/>
              <a:t>.</a:t>
            </a:r>
            <a:endParaRPr lang="en-US" altLang="en-US" smtClean="0">
              <a:solidFill>
                <a:srgbClr val="0000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How do I know how many Sig Figs?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 smtClean="0"/>
              <a:t>How many sig figs here?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3401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2100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2100.0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5.00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0.00412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8,000,050,000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 smtClean="0"/>
              <a:t>How many sig figs here?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1.2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2100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56.76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4.00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0.0792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7,083,000,000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b="1" smtClean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Exponential Notation</a:t>
            </a:r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457200" y="1536700"/>
            <a:ext cx="8305800" cy="403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200"/>
              <a:t>Rule for numbers written in exponential form.  </a:t>
            </a:r>
            <a:br>
              <a:rPr lang="en-US" altLang="en-US" sz="3200"/>
            </a:br>
            <a:r>
              <a:rPr lang="en-US" altLang="en-US" sz="3200"/>
              <a:t/>
            </a:r>
            <a:br>
              <a:rPr lang="en-US" altLang="en-US" sz="3200"/>
            </a:br>
            <a:r>
              <a:rPr lang="en-US" altLang="en-US" sz="3200"/>
              <a:t>If your value is expressed in proper exponential notation, </a:t>
            </a:r>
            <a:r>
              <a:rPr lang="en-US" altLang="en-US" sz="3200" u="sng"/>
              <a:t>all of the figures in the pre-exponential value (prior to the x 10) are significant</a:t>
            </a:r>
            <a:r>
              <a:rPr lang="en-US" altLang="en-US" sz="3200"/>
              <a:t>.</a:t>
            </a:r>
            <a:br>
              <a:rPr lang="en-US" altLang="en-US" sz="3200"/>
            </a:br>
            <a:r>
              <a:rPr lang="en-US" altLang="en-US" sz="3200"/>
              <a:t/>
            </a:r>
            <a:br>
              <a:rPr lang="en-US" altLang="en-US" sz="3200"/>
            </a:br>
            <a:r>
              <a:rPr lang="en-US" altLang="en-US" sz="3200"/>
              <a:t> “7.143 × 10</a:t>
            </a:r>
            <a:r>
              <a:rPr lang="en-US" altLang="en-US" sz="3200" baseline="30000"/>
              <a:t>−3</a:t>
            </a:r>
            <a:r>
              <a:rPr lang="en-US" altLang="en-US" sz="3200"/>
              <a:t> grams” contains 4 significant figures (SF)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600200"/>
          </a:xfrm>
        </p:spPr>
        <p:txBody>
          <a:bodyPr/>
          <a:lstStyle/>
          <a:p>
            <a:pPr eaLnBrk="1" hangingPunct="1"/>
            <a:r>
              <a:rPr lang="en-US" altLang="en-US" sz="6000" smtClean="0"/>
              <a:t>What about calculations with sig figs?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458200" cy="4800600"/>
          </a:xfrm>
        </p:spPr>
        <p:txBody>
          <a:bodyPr/>
          <a:lstStyle/>
          <a:p>
            <a:pPr eaLnBrk="1" hangingPunct="1"/>
            <a:r>
              <a:rPr lang="en-US" altLang="en-US" sz="4800" b="1" smtClean="0"/>
              <a:t>Rule: When </a:t>
            </a:r>
            <a:r>
              <a:rPr lang="en-US" altLang="en-US" sz="4800" b="1" u="sng" smtClean="0"/>
              <a:t>adding or subtracting</a:t>
            </a:r>
            <a:r>
              <a:rPr lang="en-US" altLang="en-US" sz="4800" b="1" smtClean="0"/>
              <a:t> measured numbers, the answer can have no more places after the decimal than the LEAST of the measured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 smtClean="0"/>
              <a:t>Add/Subtract examples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334000"/>
          </a:xfrm>
        </p:spPr>
        <p:txBody>
          <a:bodyPr/>
          <a:lstStyle/>
          <a:p>
            <a:pPr eaLnBrk="1" hangingPunct="1"/>
            <a:r>
              <a:rPr lang="en-US" altLang="en-US" sz="4800" b="1" smtClean="0"/>
              <a:t>2.45cm + 1.2cm = 3.65cm, </a:t>
            </a:r>
          </a:p>
          <a:p>
            <a:pPr eaLnBrk="1" hangingPunct="1"/>
            <a:r>
              <a:rPr lang="en-US" altLang="en-US" sz="4800" b="1" smtClean="0"/>
              <a:t>Round off to      = 3.7cm</a:t>
            </a:r>
          </a:p>
          <a:p>
            <a:pPr eaLnBrk="1" hangingPunct="1"/>
            <a:endParaRPr lang="en-US" altLang="en-US" sz="4800" b="1" smtClean="0"/>
          </a:p>
          <a:p>
            <a:pPr eaLnBrk="1" hangingPunct="1"/>
            <a:r>
              <a:rPr lang="en-US" altLang="en-US" sz="4800" b="1" smtClean="0"/>
              <a:t>7.432cm + 2cm = 9.432  round to          </a:t>
            </a:r>
            <a:r>
              <a:rPr lang="en-US" altLang="en-US" sz="4800" b="1" smtClean="0">
                <a:sym typeface="Wingdings" panose="05000000000000000000" pitchFamily="2" charset="2"/>
              </a:rPr>
              <a:t> 9cm</a:t>
            </a:r>
          </a:p>
          <a:p>
            <a:pPr lvl="1" eaLnBrk="1" hangingPunct="1">
              <a:buFontTx/>
              <a:buNone/>
            </a:pPr>
            <a:endParaRPr lang="en-US" altLang="en-US" sz="48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596900" y="3619500"/>
            <a:ext cx="81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tx2"/>
              </a:buClr>
              <a:buFontTx/>
              <a:buChar char="–"/>
            </a:pPr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 b="1" smtClean="0"/>
              <a:t>Multiplication and Division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5400" b="1" smtClean="0"/>
              <a:t>Rule: When </a:t>
            </a:r>
            <a:r>
              <a:rPr lang="en-US" altLang="en-US" sz="5400" b="1" u="sng" smtClean="0"/>
              <a:t>multiplying or dividing</a:t>
            </a:r>
            <a:r>
              <a:rPr lang="en-US" altLang="en-US" sz="5400" b="1" smtClean="0"/>
              <a:t>, the result can have no more significant figures than the least reliable measurement.</a:t>
            </a:r>
          </a:p>
          <a:p>
            <a:pPr eaLnBrk="1" hangingPunct="1">
              <a:lnSpc>
                <a:spcPct val="90000"/>
              </a:lnSpc>
            </a:pPr>
            <a:endParaRPr lang="en-US" altLang="en-US" sz="4000" b="1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 b="1" smtClean="0"/>
              <a:t>A couple of examples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458200" cy="4800600"/>
          </a:xfrm>
        </p:spPr>
        <p:txBody>
          <a:bodyPr/>
          <a:lstStyle/>
          <a:p>
            <a:pPr eaLnBrk="1" hangingPunct="1"/>
            <a:r>
              <a:rPr lang="en-US" altLang="en-US" sz="4400" b="1" smtClean="0"/>
              <a:t>56.78 cm x 2.45cm = 139.111 </a:t>
            </a:r>
            <a:r>
              <a:rPr lang="en-US" altLang="en-US" sz="4400" b="1" smtClean="0">
                <a:sym typeface="Wingdings" panose="05000000000000000000" pitchFamily="2" charset="2"/>
              </a:rPr>
              <a:t>cm</a:t>
            </a:r>
            <a:r>
              <a:rPr lang="en-US" altLang="en-US" sz="4400" b="1" baseline="30000" smtClean="0">
                <a:sym typeface="Wingdings" panose="05000000000000000000" pitchFamily="2" charset="2"/>
              </a:rPr>
              <a:t>2</a:t>
            </a:r>
            <a:endParaRPr lang="en-US" altLang="en-US" sz="4400" b="1" smtClean="0"/>
          </a:p>
          <a:p>
            <a:pPr eaLnBrk="1" hangingPunct="1"/>
            <a:r>
              <a:rPr lang="en-US" altLang="en-US" sz="4400" b="1" smtClean="0"/>
              <a:t>Round to               </a:t>
            </a:r>
            <a:r>
              <a:rPr lang="en-US" altLang="en-US" sz="4400" b="1" smtClean="0">
                <a:sym typeface="Wingdings" panose="05000000000000000000" pitchFamily="2" charset="2"/>
              </a:rPr>
              <a:t> 139cm</a:t>
            </a:r>
            <a:r>
              <a:rPr lang="en-US" altLang="en-US" sz="4400" b="1" baseline="30000" smtClean="0">
                <a:sym typeface="Wingdings" panose="05000000000000000000" pitchFamily="2" charset="2"/>
              </a:rPr>
              <a:t>2</a:t>
            </a:r>
          </a:p>
          <a:p>
            <a:pPr eaLnBrk="1" hangingPunct="1"/>
            <a:endParaRPr lang="en-US" altLang="en-US" sz="4400" b="1" smtClean="0"/>
          </a:p>
          <a:p>
            <a:pPr eaLnBrk="1" hangingPunct="1"/>
            <a:r>
              <a:rPr lang="en-US" altLang="en-US" sz="6000" b="1" smtClean="0"/>
              <a:t>75.8cm x 9.6cm =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C8F99C3-DBB1-4DDB-9621-36A38BD1F49F}" type="slidenum">
              <a:rPr lang="en-US" altLang="en-US" sz="1400"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914400" y="609600"/>
            <a:ext cx="7046913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chemeClr val="tx1">
                    <a:lumMod val="90000"/>
                  </a:schemeClr>
                </a:solidFill>
              </a:rPr>
              <a:t>Let’s Review Measurements</a:t>
            </a:r>
            <a:r>
              <a:rPr lang="en-US" sz="4400" dirty="0">
                <a:solidFill>
                  <a:srgbClr val="333399"/>
                </a:solidFill>
              </a:rPr>
              <a:t>:  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914400" y="1981200"/>
            <a:ext cx="440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Every measurement has UNITS.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914400" y="2590800"/>
            <a:ext cx="5741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Every measurement has UNCERTAINTY.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  <p:bldP spid="2052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Rules for Rounding: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86800" cy="4495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mtClean="0"/>
              <a:t>1.  In a series of calculations carry the extra digits through to the final result, then round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2.  If the digit to be removed is less than 5, the preceding digit stays the same.  For example, 2.34 rounds to 2.3</a:t>
            </a:r>
            <a:br>
              <a:rPr lang="en-US" altLang="en-US" smtClean="0"/>
            </a:br>
            <a:r>
              <a:rPr lang="en-US" altLang="en-US" smtClean="0"/>
              <a:t/>
            </a:r>
            <a:br>
              <a:rPr lang="en-US" altLang="en-US" smtClean="0"/>
            </a:br>
            <a:r>
              <a:rPr lang="en-US" altLang="en-US" smtClean="0"/>
              <a:t>3. If the digit to be removed is equal or greater than 5, then the preceding digit is increased by 1.  For example, 2.36 rounds to 2.4.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CE705EF-002D-4834-AF25-A22D4797AAC7}" type="slidenum">
              <a:rPr lang="en-US" altLang="en-US" sz="14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61950" y="1258888"/>
            <a:ext cx="7620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1. The term that is related to the reproducibility (repeatability) of a measurement is</a:t>
            </a:r>
          </a:p>
          <a:p>
            <a:r>
              <a:rPr lang="en-US" altLang="en-US"/>
              <a:t>	a.  accuracy.</a:t>
            </a:r>
          </a:p>
          <a:p>
            <a:r>
              <a:rPr lang="en-US" altLang="en-US"/>
              <a:t>	b.  precision.</a:t>
            </a:r>
          </a:p>
          <a:p>
            <a:r>
              <a:rPr lang="en-US" altLang="en-US"/>
              <a:t>	c.  qualitative.</a:t>
            </a:r>
          </a:p>
          <a:p>
            <a:r>
              <a:rPr lang="en-US" altLang="en-US"/>
              <a:t>	d.  quantitative.</a:t>
            </a:r>
          </a:p>
          <a:p>
            <a:r>
              <a:rPr lang="en-US" altLang="en-US"/>
              <a:t>	e.  property.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3565525" y="4384675"/>
            <a:ext cx="26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 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046538" y="2582863"/>
            <a:ext cx="184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b.  precision.</a:t>
            </a:r>
            <a:endParaRPr lang="en-US" alt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381000" y="3994150"/>
            <a:ext cx="7620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2. The number of significant figures in the mass measured as 0.010210 g is</a:t>
            </a:r>
          </a:p>
          <a:p>
            <a:r>
              <a:rPr lang="en-US" altLang="en-US"/>
              <a:t>	a.  1.</a:t>
            </a:r>
          </a:p>
          <a:p>
            <a:r>
              <a:rPr lang="en-US" altLang="en-US"/>
              <a:t>	b.  2.</a:t>
            </a:r>
          </a:p>
          <a:p>
            <a:r>
              <a:rPr lang="en-US" altLang="en-US"/>
              <a:t>	c.  3.</a:t>
            </a:r>
          </a:p>
          <a:p>
            <a:r>
              <a:rPr lang="en-US" altLang="en-US"/>
              <a:t>	d.  4.</a:t>
            </a:r>
          </a:p>
          <a:p>
            <a:r>
              <a:rPr lang="en-US" altLang="en-US"/>
              <a:t>	e.  5.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191000" y="4495800"/>
            <a:ext cx="776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e.  5.</a:t>
            </a:r>
          </a:p>
          <a:p>
            <a:endParaRPr lang="en-US" alt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74663" y="381000"/>
            <a:ext cx="373697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3600" dirty="0">
                <a:solidFill>
                  <a:schemeClr val="tx1">
                    <a:lumMod val="90000"/>
                  </a:schemeClr>
                </a:solidFill>
              </a:rPr>
              <a:t>Let’s take a “Quiz</a:t>
            </a:r>
            <a:r>
              <a:rPr lang="en-US" sz="3600" dirty="0">
                <a:solidFill>
                  <a:srgbClr val="008000"/>
                </a:solidFill>
              </a:rPr>
              <a:t>”</a:t>
            </a: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6705600" y="400050"/>
          <a:ext cx="1817688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Clip" r:id="rId4" imgW="3848100" imgH="5478463" progId="MS_ClipArt_Gallery.2">
                  <p:embed/>
                </p:oleObj>
              </mc:Choice>
              <mc:Fallback>
                <p:oleObj name="Clip" r:id="rId4" imgW="3848100" imgH="5478463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00050"/>
                        <a:ext cx="1817688" cy="258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autoUpdateAnimBg="0"/>
      <p:bldP spid="11268" grpId="0" build="p" autoUpdateAnimBg="0"/>
      <p:bldP spid="11269" grpId="0" build="p" autoUpdateAnimBg="0"/>
      <p:bldP spid="11270" grpId="0" build="p" autoUpdateAnimBg="0"/>
      <p:bldP spid="1127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77F9E85-D167-4E21-AE81-37460A5ED26B}" type="slidenum">
              <a:rPr lang="en-US" altLang="en-US" sz="14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838200" y="685800"/>
            <a:ext cx="75009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3. The number of significant figures in 6.0700 x 10</a:t>
            </a:r>
            <a:r>
              <a:rPr lang="en-US" altLang="en-US" sz="3200" baseline="30000"/>
              <a:t>-4</a:t>
            </a:r>
            <a:r>
              <a:rPr lang="en-US" altLang="en-US"/>
              <a:t>… is</a:t>
            </a:r>
          </a:p>
          <a:p>
            <a:r>
              <a:rPr lang="en-US" altLang="en-US"/>
              <a:t>	a.  3.</a:t>
            </a:r>
          </a:p>
          <a:p>
            <a:r>
              <a:rPr lang="en-US" altLang="en-US"/>
              <a:t>	b.  4.</a:t>
            </a:r>
          </a:p>
          <a:p>
            <a:r>
              <a:rPr lang="en-US" altLang="en-US"/>
              <a:t>	c.  5.</a:t>
            </a:r>
          </a:p>
          <a:p>
            <a:r>
              <a:rPr lang="en-US" altLang="en-US"/>
              <a:t>	d.  6.</a:t>
            </a:r>
          </a:p>
          <a:p>
            <a:r>
              <a:rPr lang="en-US" altLang="en-US"/>
              <a:t>	e.  7.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124200" y="1768475"/>
            <a:ext cx="776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c.  5.</a:t>
            </a:r>
            <a:endParaRPr lang="en-US" altLang="en-US"/>
          </a:p>
          <a:p>
            <a:endParaRPr lang="en-US" alt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685800" y="3124200"/>
            <a:ext cx="7620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4. How many significant figures are there in the value 0.003060?</a:t>
            </a:r>
          </a:p>
          <a:p>
            <a:r>
              <a:rPr lang="en-US" altLang="en-US"/>
              <a:t>	a.  7</a:t>
            </a:r>
          </a:p>
          <a:p>
            <a:r>
              <a:rPr lang="en-US" altLang="en-US"/>
              <a:t>	b.  6</a:t>
            </a:r>
          </a:p>
          <a:p>
            <a:r>
              <a:rPr lang="en-US" altLang="en-US"/>
              <a:t>	c.  5</a:t>
            </a:r>
          </a:p>
          <a:p>
            <a:r>
              <a:rPr lang="en-US" altLang="en-US"/>
              <a:t>	d.  4</a:t>
            </a:r>
          </a:p>
          <a:p>
            <a:r>
              <a:rPr lang="en-US" altLang="en-US"/>
              <a:t>	e.  3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200400" y="4968875"/>
            <a:ext cx="735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accent2"/>
                </a:solidFill>
              </a:rPr>
              <a:t>d.  4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  <p:bldP spid="12292" grpId="0" build="p" autoUpdateAnimBg="0"/>
      <p:bldP spid="1229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F79604F-691A-4B18-BE9A-5BA9CAAC9B2B}" type="slidenum">
              <a:rPr lang="en-US" altLang="en-US" sz="1400"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pic>
        <p:nvPicPr>
          <p:cNvPr id="4098" name="Picture 2" descr="E:\MATTER\CHAP01\FIGURES\FG01_024.P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0" r="19595" b="70219"/>
          <a:stretch>
            <a:fillRect/>
          </a:stretch>
        </p:blipFill>
        <p:spPr bwMode="auto">
          <a:xfrm>
            <a:off x="0" y="838200"/>
            <a:ext cx="40132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E:\MATTER\CHAP01\FIGURES\FG01_024.P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0" t="34293" r="16330" b="34293"/>
          <a:stretch>
            <a:fillRect/>
          </a:stretch>
        </p:blipFill>
        <p:spPr bwMode="auto">
          <a:xfrm>
            <a:off x="0" y="2514600"/>
            <a:ext cx="4262438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 descr="E:\MATTER\CHAP01\FIGURES\FG01_024.P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60" t="65320" r="16330"/>
          <a:stretch>
            <a:fillRect/>
          </a:stretch>
        </p:blipFill>
        <p:spPr bwMode="auto">
          <a:xfrm>
            <a:off x="0" y="4191000"/>
            <a:ext cx="4262438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381000" y="228600"/>
            <a:ext cx="107696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3600"/>
              <a:t>Accuracy and Precision in </a:t>
            </a:r>
            <a:r>
              <a:rPr lang="en-US" altLang="en-US" sz="3600" u="sng"/>
              <a:t>Measurements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262438" y="2022475"/>
            <a:ext cx="4424362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tx1">
                    <a:lumMod val="90000"/>
                  </a:schemeClr>
                </a:solidFill>
              </a:rPr>
              <a:t>Accuracy: how close a measurement is to the accepted value.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262438" y="3394075"/>
            <a:ext cx="4360862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Precision:  how close a series of measurements are to one another or how far out a measurement is taken</a:t>
            </a:r>
            <a:r>
              <a:rPr lang="en-US" dirty="0">
                <a:solidFill>
                  <a:srgbClr val="CC0099"/>
                </a:solidFill>
              </a:rPr>
              <a:t>.</a:t>
            </a: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431925" y="5756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 autoUpdateAnimBg="0"/>
      <p:bldP spid="410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B9A3FBE-EF1F-4A4B-99DE-9DB25A506A1B}" type="slidenum">
              <a:rPr lang="en-US" altLang="en-US" sz="1400">
                <a:latin typeface="Arial" panose="020B0604020202020204" pitchFamily="34" charset="0"/>
              </a:rPr>
              <a:pPr eaLnBrk="1" hangingPunct="1"/>
              <a:t>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04800" y="381000"/>
            <a:ext cx="850423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90000"/>
                  </a:schemeClr>
                </a:solidFill>
              </a:rPr>
              <a:t>Significant Figures are used to indicate the </a:t>
            </a:r>
            <a:r>
              <a:rPr lang="en-US" u="sng" dirty="0">
                <a:solidFill>
                  <a:schemeClr val="tx1">
                    <a:lumMod val="90000"/>
                  </a:schemeClr>
                </a:solidFill>
              </a:rPr>
              <a:t>precision</a:t>
            </a:r>
            <a:r>
              <a:rPr lang="en-US" dirty="0">
                <a:solidFill>
                  <a:schemeClr val="tx1">
                    <a:lumMod val="90000"/>
                  </a:schemeClr>
                </a:solidFill>
              </a:rPr>
              <a:t> of a measured number or to express the precision of a calculation with measured numbers.</a:t>
            </a:r>
          </a:p>
        </p:txBody>
      </p:sp>
      <p:pic>
        <p:nvPicPr>
          <p:cNvPr id="5123" name="Picture 3" descr="C:\WINDOWS\Application Data\Microsoft\Media Catalog\Downloaded Clips\cl4e\j0196322.wm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362200"/>
            <a:ext cx="1824038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1371600" y="1600200"/>
            <a:ext cx="4038600" cy="2667000"/>
          </a:xfrm>
          <a:prstGeom prst="wedgeEllipseCallout">
            <a:avLst>
              <a:gd name="adj1" fmla="val 70204"/>
              <a:gd name="adj2" fmla="val 11370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In any measurement</a:t>
            </a:r>
          </a:p>
          <a:p>
            <a:pPr eaLnBrk="1" hangingPunct="1"/>
            <a:r>
              <a:rPr lang="en-US" altLang="en-US"/>
              <a:t>the digit farthest to the right is considered to be estimated.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1219200" y="4648200"/>
            <a:ext cx="5181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1" name="Line 6"/>
          <p:cNvSpPr>
            <a:spLocks noChangeShapeType="1"/>
          </p:cNvSpPr>
          <p:nvPr/>
        </p:nvSpPr>
        <p:spPr bwMode="auto">
          <a:xfrm>
            <a:off x="22098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32004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>
            <a:off x="4191000" y="4876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1066800" y="4994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</p:txBody>
      </p:sp>
      <p:sp>
        <p:nvSpPr>
          <p:cNvPr id="6155" name="Text Box 10"/>
          <p:cNvSpPr txBox="1">
            <a:spLocks noChangeArrowheads="1"/>
          </p:cNvSpPr>
          <p:nvPr/>
        </p:nvSpPr>
        <p:spPr bwMode="auto">
          <a:xfrm>
            <a:off x="2057400" y="4994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</a:t>
            </a:r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3048000" y="49942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2</a:t>
            </a:r>
          </a:p>
        </p:txBody>
      </p:sp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1219200" y="5410200"/>
            <a:ext cx="1371600" cy="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2590800" y="48768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34" name="Text Box 14"/>
          <p:cNvSpPr txBox="1">
            <a:spLocks noChangeArrowheads="1"/>
          </p:cNvSpPr>
          <p:nvPr/>
        </p:nvSpPr>
        <p:spPr bwMode="auto">
          <a:xfrm>
            <a:off x="2286000" y="57912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1.</a:t>
            </a:r>
            <a:r>
              <a:rPr lang="en-US" altLang="en-US" u="sng"/>
              <a:t>3</a:t>
            </a: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 flipH="1" flipV="1">
            <a:off x="3200400" y="5334000"/>
            <a:ext cx="0" cy="381000"/>
          </a:xfrm>
          <a:prstGeom prst="line">
            <a:avLst/>
          </a:prstGeom>
          <a:noFill/>
          <a:ln w="762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/>
          </a:p>
        </p:txBody>
      </p:sp>
      <p:sp>
        <p:nvSpPr>
          <p:cNvPr id="5136" name="Text Box 16"/>
          <p:cNvSpPr txBox="1">
            <a:spLocks noChangeArrowheads="1"/>
          </p:cNvSpPr>
          <p:nvPr/>
        </p:nvSpPr>
        <p:spPr bwMode="auto">
          <a:xfrm>
            <a:off x="3260725" y="552767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2.</a:t>
            </a:r>
            <a:r>
              <a:rPr lang="en-US" altLang="en-US" u="sng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" fill="hold"/>
                                        <p:tgtEl>
                                          <p:spTgt spid="5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" fill="hold"/>
                                        <p:tgtEl>
                                          <p:spTgt spid="5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" fill="hold"/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" fill="hold"/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 autoUpdateAnimBg="0"/>
      <p:bldP spid="5134" grpId="0" build="p" autoUpdateAnimBg="0"/>
      <p:bldP spid="513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When to use Significant figures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b="1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4800" b="1" smtClean="0"/>
              <a:t>To a mathematician 21.70, or 21.700 is the same.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But, to a scientist 21.70cm and 21.700cm is NOT the same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5257800"/>
          </a:xfrm>
        </p:spPr>
        <p:txBody>
          <a:bodyPr/>
          <a:lstStyle/>
          <a:p>
            <a:pPr eaLnBrk="1" hangingPunct="1"/>
            <a:r>
              <a:rPr lang="en-US" altLang="en-US" sz="5400" b="1" smtClean="0"/>
              <a:t>21.700cm to a scientist means the measurement is accurate to within one thousandth of a cm.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4800" smtClean="0"/>
              <a:t>How do I know how many Sig Figs?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800600"/>
          </a:xfrm>
        </p:spPr>
        <p:txBody>
          <a:bodyPr/>
          <a:lstStyle/>
          <a:p>
            <a:pPr marL="533400" indent="-533400" eaLnBrk="1" hangingPunct="1">
              <a:buFontTx/>
              <a:buNone/>
              <a:defRPr/>
            </a:pPr>
            <a:r>
              <a:rPr lang="en-US" sz="5400" b="1" dirty="0" smtClean="0"/>
              <a:t>Rule: </a:t>
            </a:r>
            <a:r>
              <a:rPr lang="en-US" sz="4400" dirty="0" smtClean="0">
                <a:solidFill>
                  <a:srgbClr val="669900"/>
                </a:solidFill>
              </a:rPr>
              <a:t>Nonzero integers (1-9) always count as significant figures.</a:t>
            </a:r>
          </a:p>
          <a:p>
            <a:pPr marL="914400" lvl="1" indent="-457200" eaLnBrk="1" hangingPunct="1">
              <a:buFont typeface="Wingdings" pitchFamily="2" charset="2"/>
              <a:buChar char="§"/>
              <a:defRPr/>
            </a:pPr>
            <a:r>
              <a:rPr lang="en-US" sz="4400" dirty="0" smtClean="0"/>
              <a:t>3456 has 4 sig figs (significant figures).</a:t>
            </a:r>
          </a:p>
          <a:p>
            <a:pPr eaLnBrk="1" hangingPunct="1">
              <a:defRPr/>
            </a:pPr>
            <a:r>
              <a:rPr lang="en-US" sz="54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000" smtClean="0"/>
              <a:t>How many sig figs?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800" smtClean="0"/>
              <a:t>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800" smtClean="0"/>
              <a:t>40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800" smtClean="0"/>
              <a:t>0.5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800" smtClean="0"/>
              <a:t>0.00003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800" smtClean="0"/>
              <a:t>7 x 10</a:t>
            </a:r>
            <a:r>
              <a:rPr lang="en-US" altLang="en-US" sz="4800" baseline="30000" smtClean="0"/>
              <a:t>5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800" smtClean="0"/>
              <a:t>7,000,000</a:t>
            </a:r>
          </a:p>
        </p:txBody>
      </p:sp>
      <p:sp>
        <p:nvSpPr>
          <p:cNvPr id="28676" name="Rectangle 102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800" smtClean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800" smtClean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800" smtClean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800" smtClean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800" smtClean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800" smtClean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1524000"/>
          </a:xfrm>
        </p:spPr>
        <p:txBody>
          <a:bodyPr/>
          <a:lstStyle/>
          <a:p>
            <a:pPr algn="l" eaLnBrk="1" hangingPunct="1"/>
            <a:r>
              <a:rPr lang="en-US" altLang="en-US" sz="4800" smtClean="0"/>
              <a:t>How do I know how many Sig Figs?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8006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4000" dirty="0"/>
              <a:t>There are three classes of zeros.</a:t>
            </a:r>
          </a:p>
          <a:p>
            <a:pPr marL="533400" indent="-533400" eaLnBrk="1" hangingPunct="1">
              <a:buFontTx/>
              <a:buNone/>
              <a:defRPr/>
            </a:pPr>
            <a:r>
              <a:rPr lang="en-US" sz="4000" dirty="0">
                <a:solidFill>
                  <a:srgbClr val="669900"/>
                </a:solidFill>
              </a:rPr>
              <a:t>a.	Leading zeros are zeros that precede all the nonzero digits. These do not count as significant figures.</a:t>
            </a:r>
          </a:p>
          <a:p>
            <a:pPr marL="914400" lvl="1" indent="-457200" eaLnBrk="1" hangingPunct="1">
              <a:buFont typeface="Wingdings" pitchFamily="2" charset="2"/>
              <a:buChar char="§"/>
              <a:defRPr/>
            </a:pPr>
            <a:r>
              <a:rPr lang="en-US" sz="4000" dirty="0"/>
              <a:t>0.048 has 2 sig figs</a:t>
            </a:r>
            <a:endParaRPr lang="en-US" sz="4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theme/theme1.xml><?xml version="1.0" encoding="utf-8"?>
<a:theme xmlns:a="http://schemas.openxmlformats.org/drawingml/2006/main" name="Fireball">
  <a:themeElements>
    <a:clrScheme name="Fireball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Fireball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Designs\Fireball.pot</Template>
  <TotalTime>549</TotalTime>
  <Words>830</Words>
  <Application>Microsoft Office PowerPoint</Application>
  <PresentationFormat>On-screen Show (4:3)</PresentationFormat>
  <Paragraphs>134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Times New Roman</vt:lpstr>
      <vt:lpstr>Arial</vt:lpstr>
      <vt:lpstr>Calibri</vt:lpstr>
      <vt:lpstr>Wingdings</vt:lpstr>
      <vt:lpstr>Times</vt:lpstr>
      <vt:lpstr>Fireball</vt:lpstr>
      <vt:lpstr>Microsoft Clip Gallery</vt:lpstr>
      <vt:lpstr>Significant Figures</vt:lpstr>
      <vt:lpstr>PowerPoint Presentation</vt:lpstr>
      <vt:lpstr>PowerPoint Presentation</vt:lpstr>
      <vt:lpstr>PowerPoint Presentation</vt:lpstr>
      <vt:lpstr>When to use Significant figures</vt:lpstr>
      <vt:lpstr>But, to a scientist 21.70cm and 21.700cm is NOT the same</vt:lpstr>
      <vt:lpstr>How do I know how many Sig Figs?</vt:lpstr>
      <vt:lpstr>How many sig figs?</vt:lpstr>
      <vt:lpstr>How do I know how many Sig Figs?</vt:lpstr>
      <vt:lpstr>How do I know how many Sig Figs?</vt:lpstr>
      <vt:lpstr>How do I know how many Sig Figs?</vt:lpstr>
      <vt:lpstr>How do I know how many Sig Figs?</vt:lpstr>
      <vt:lpstr>How many sig figs here?</vt:lpstr>
      <vt:lpstr>How many sig figs here?</vt:lpstr>
      <vt:lpstr>Exponential Notation</vt:lpstr>
      <vt:lpstr>What about calculations with sig figs?</vt:lpstr>
      <vt:lpstr>Add/Subtract examples</vt:lpstr>
      <vt:lpstr>Multiplication and Division</vt:lpstr>
      <vt:lpstr>A couple of examples</vt:lpstr>
      <vt:lpstr>Rules for Rounding:</vt:lpstr>
      <vt:lpstr>PowerPoint Presentation</vt:lpstr>
      <vt:lpstr>PowerPoint Presentation</vt:lpstr>
    </vt:vector>
  </TitlesOfParts>
  <Company>SDUHSD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Significant Figures</dc:title>
  <dc:creator>SDUHSD</dc:creator>
  <cp:lastModifiedBy>BARNES Alison [Rossmoyne Senior High School]</cp:lastModifiedBy>
  <cp:revision>12</cp:revision>
  <cp:lastPrinted>1601-01-01T00:00:00Z</cp:lastPrinted>
  <dcterms:created xsi:type="dcterms:W3CDTF">2001-09-14T21:18:33Z</dcterms:created>
  <dcterms:modified xsi:type="dcterms:W3CDTF">2021-05-31T07:47:35Z</dcterms:modified>
</cp:coreProperties>
</file>