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7" roundtripDataSignature="AMtx7mj6a0xlHIoijYDrk0DFIud1u+uW+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AFD9207-BC6F-43A0-9393-78911AAF2FBC}">
  <a:tblStyle styleId="{7AFD9207-BC6F-43A0-9393-78911AAF2FBC}"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customschemas.google.com/relationships/presentationmetadata" Target="meta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 name="Google Shape;300;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6" name="Google Shape;346;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7" name="Google Shape;357;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0" name="Google Shape;370;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1" name="Google Shape;381;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2" name="Google Shape;392;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2" name="Google Shape;402;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2" name="Google Shape;412;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4" name="Google Shape;424;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4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4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4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3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2" name="Google Shape;22;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3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3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3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3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3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3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3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3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3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3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4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4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4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4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41"/>
          <p:cNvSpPr/>
          <p:nvPr>
            <p:ph idx="2" type="pic"/>
          </p:nvPr>
        </p:nvSpPr>
        <p:spPr>
          <a:xfrm>
            <a:off x="5183188" y="987425"/>
            <a:ext cx="6172200" cy="4873625"/>
          </a:xfrm>
          <a:prstGeom prst="rect">
            <a:avLst/>
          </a:prstGeom>
          <a:noFill/>
          <a:ln>
            <a:noFill/>
          </a:ln>
        </p:spPr>
      </p:sp>
      <p:sp>
        <p:nvSpPr>
          <p:cNvPr id="68" name="Google Shape;68;p4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1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2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21.jpg"/><Relationship Id="rId5" Type="http://schemas.openxmlformats.org/officeDocument/2006/relationships/image" Target="../media/image1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19.gif"/><Relationship Id="rId5" Type="http://schemas.openxmlformats.org/officeDocument/2006/relationships/image" Target="../media/image17.jpg"/><Relationship Id="rId6" Type="http://schemas.openxmlformats.org/officeDocument/2006/relationships/image" Target="../media/image1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3.png"/><Relationship Id="rId4" Type="http://schemas.openxmlformats.org/officeDocument/2006/relationships/image" Target="../media/image3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3.png"/><Relationship Id="rId4" Type="http://schemas.openxmlformats.org/officeDocument/2006/relationships/image" Target="../media/image29.png"/><Relationship Id="rId5" Type="http://schemas.openxmlformats.org/officeDocument/2006/relationships/image" Target="../media/image2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3.png"/><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3.png"/><Relationship Id="rId4" Type="http://schemas.openxmlformats.org/officeDocument/2006/relationships/image" Target="../media/image34.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3.png"/><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3.png"/><Relationship Id="rId4" Type="http://schemas.openxmlformats.org/officeDocument/2006/relationships/image" Target="../media/image37.jpg"/><Relationship Id="rId5" Type="http://schemas.openxmlformats.org/officeDocument/2006/relationships/image" Target="../media/image24.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3.png"/><Relationship Id="rId4" Type="http://schemas.openxmlformats.org/officeDocument/2006/relationships/image" Target="../media/image23.png"/><Relationship Id="rId5" Type="http://schemas.openxmlformats.org/officeDocument/2006/relationships/image" Target="../media/image26.jpg"/><Relationship Id="rId6" Type="http://schemas.openxmlformats.org/officeDocument/2006/relationships/image" Target="../media/image25.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3.png"/><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3.png"/><Relationship Id="rId4" Type="http://schemas.openxmlformats.org/officeDocument/2006/relationships/image" Target="../media/image33.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3.png"/><Relationship Id="rId4" Type="http://schemas.openxmlformats.org/officeDocument/2006/relationships/image" Target="../media/image32.png"/><Relationship Id="rId5" Type="http://schemas.openxmlformats.org/officeDocument/2006/relationships/image" Target="../media/image35.jpg"/><Relationship Id="rId6" Type="http://schemas.openxmlformats.org/officeDocument/2006/relationships/image" Target="../media/image3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8.jpg"/><Relationship Id="rId4" Type="http://schemas.openxmlformats.org/officeDocument/2006/relationships/image" Target="../media/image12.png"/><Relationship Id="rId5" Type="http://schemas.openxmlformats.org/officeDocument/2006/relationships/image" Target="../media/image2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4.jpg"/><Relationship Id="rId4" Type="http://schemas.openxmlformats.org/officeDocument/2006/relationships/image" Target="../media/image2.jpg"/><Relationship Id="rId5"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10.jpg"/><Relationship Id="rId5"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7" name="Shape 87"/>
        <p:cNvGrpSpPr/>
        <p:nvPr/>
      </p:nvGrpSpPr>
      <p:grpSpPr>
        <a:xfrm>
          <a:off x="0" y="0"/>
          <a:ext cx="0" cy="0"/>
          <a:chOff x="0" y="0"/>
          <a:chExt cx="0" cy="0"/>
        </a:xfrm>
      </p:grpSpPr>
      <p:sp>
        <p:nvSpPr>
          <p:cNvPr id="88" name="Google Shape;88;p1"/>
          <p:cNvSpPr/>
          <p:nvPr/>
        </p:nvSpPr>
        <p:spPr>
          <a:xfrm>
            <a:off x="0"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A picture containing light, sitting, star, red&#10;&#10;Description automatically generated" id="89" name="Google Shape;89;p1"/>
          <p:cNvPicPr preferRelativeResize="0"/>
          <p:nvPr/>
        </p:nvPicPr>
        <p:blipFill rotWithShape="1">
          <a:blip r:embed="rId3">
            <a:alphaModFix/>
          </a:blip>
          <a:srcRect b="-1" l="26657" r="7078" t="0"/>
          <a:stretch/>
        </p:blipFill>
        <p:spPr>
          <a:xfrm>
            <a:off x="-305" y="-1"/>
            <a:ext cx="6423053" cy="6858001"/>
          </a:xfrm>
          <a:prstGeom prst="rect">
            <a:avLst/>
          </a:prstGeom>
          <a:noFill/>
          <a:ln>
            <a:noFill/>
          </a:ln>
        </p:spPr>
      </p:pic>
      <p:pic>
        <p:nvPicPr>
          <p:cNvPr id="90" name="Google Shape;90;p1"/>
          <p:cNvPicPr preferRelativeResize="0"/>
          <p:nvPr/>
        </p:nvPicPr>
        <p:blipFill rotWithShape="1">
          <a:blip r:embed="rId4">
            <a:alphaModFix/>
          </a:blip>
          <a:srcRect b="0" l="0" r="0" t="0"/>
          <a:stretch/>
        </p:blipFill>
        <p:spPr>
          <a:xfrm>
            <a:off x="0" y="0"/>
            <a:ext cx="12192000" cy="6858000"/>
          </a:xfrm>
          <a:prstGeom prst="rect">
            <a:avLst/>
          </a:prstGeom>
          <a:noFill/>
          <a:ln>
            <a:noFill/>
          </a:ln>
        </p:spPr>
      </p:pic>
      <p:sp>
        <p:nvSpPr>
          <p:cNvPr id="91" name="Google Shape;91;p1"/>
          <p:cNvSpPr txBox="1"/>
          <p:nvPr/>
        </p:nvSpPr>
        <p:spPr>
          <a:xfrm>
            <a:off x="6748272" y="3992591"/>
            <a:ext cx="4800261" cy="1644592"/>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None/>
            </a:pPr>
            <a:r>
              <a:rPr b="0" i="0" lang="en-US" sz="4400" u="none" cap="none" strike="noStrike">
                <a:solidFill>
                  <a:srgbClr val="000000"/>
                </a:solidFill>
                <a:latin typeface="Calibri"/>
                <a:ea typeface="Calibri"/>
                <a:cs typeface="Calibri"/>
                <a:sym typeface="Calibri"/>
              </a:rPr>
              <a:t>HISTORY OF ATOMIC STRUCTURE </a:t>
            </a:r>
            <a:endParaRPr/>
          </a:p>
        </p:txBody>
      </p:sp>
      <p:sp>
        <p:nvSpPr>
          <p:cNvPr id="92" name="Google Shape;92;p1"/>
          <p:cNvSpPr/>
          <p:nvPr>
            <p:ph idx="12" type="sldNum"/>
          </p:nvPr>
        </p:nvSpPr>
        <p:spPr>
          <a:xfrm>
            <a:off x="11073384" y="603504"/>
            <a:ext cx="548640" cy="548640"/>
          </a:xfrm>
          <a:prstGeom prst="ellipse">
            <a:avLst/>
          </a:prstGeom>
          <a:solidFill>
            <a:srgbClr val="7F7F7F"/>
          </a:solid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sz="1500">
                <a:solidFill>
                  <a:srgbClr val="FFFFFF"/>
                </a:solidFill>
                <a:latin typeface="Calibri"/>
                <a:ea typeface="Calibri"/>
                <a:cs typeface="Calibri"/>
                <a:sym typeface="Calibri"/>
              </a:rPr>
              <a:t>‹#›</a:t>
            </a:fld>
            <a:endParaRPr sz="1500">
              <a:solidFill>
                <a:srgbClr val="FFFFFF"/>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US" sz="1800" u="none" cap="none" strike="noStrike">
                <a:solidFill>
                  <a:srgbClr val="000000"/>
                </a:solidFill>
              </a:rPr>
              <a:t>‹#›</a:t>
            </a:fld>
            <a:endParaRPr b="0" i="0" sz="1800" u="none" cap="none" strike="noStrike">
              <a:solidFill>
                <a:srgbClr val="000000"/>
              </a:solidFill>
            </a:endParaRPr>
          </a:p>
        </p:txBody>
      </p:sp>
      <p:pic>
        <p:nvPicPr>
          <p:cNvPr id="189" name="Google Shape;189;p10"/>
          <p:cNvPicPr preferRelativeResize="0"/>
          <p:nvPr/>
        </p:nvPicPr>
        <p:blipFill rotWithShape="1">
          <a:blip r:embed="rId3">
            <a:alphaModFix/>
          </a:blip>
          <a:srcRect b="17992" l="29850" r="0" t="18362"/>
          <a:stretch/>
        </p:blipFill>
        <p:spPr>
          <a:xfrm>
            <a:off x="8523136" y="0"/>
            <a:ext cx="3668864" cy="1139687"/>
          </a:xfrm>
          <a:prstGeom prst="rect">
            <a:avLst/>
          </a:prstGeom>
          <a:noFill/>
          <a:ln>
            <a:noFill/>
          </a:ln>
        </p:spPr>
      </p:pic>
      <p:sp>
        <p:nvSpPr>
          <p:cNvPr id="190" name="Google Shape;190;p10"/>
          <p:cNvSpPr/>
          <p:nvPr/>
        </p:nvSpPr>
        <p:spPr>
          <a:xfrm>
            <a:off x="0" y="1139688"/>
            <a:ext cx="12192000" cy="132522"/>
          </a:xfrm>
          <a:prstGeom prst="snip2DiagRect">
            <a:avLst>
              <a:gd fmla="val 0" name="adj1"/>
              <a:gd fmla="val 16667"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91" name="Google Shape;191;p10"/>
          <p:cNvSpPr/>
          <p:nvPr/>
        </p:nvSpPr>
        <p:spPr>
          <a:xfrm>
            <a:off x="7547113" y="1371600"/>
            <a:ext cx="4644887" cy="139147"/>
          </a:xfrm>
          <a:prstGeom prst="snip2DiagRect">
            <a:avLst>
              <a:gd fmla="val 0" name="adj1"/>
              <a:gd fmla="val 16667" name="adj2"/>
            </a:avLst>
          </a:prstGeom>
          <a:gradFill>
            <a:gsLst>
              <a:gs pos="0">
                <a:srgbClr val="A6B6DE"/>
              </a:gs>
              <a:gs pos="50000">
                <a:srgbClr val="98AAD9"/>
              </a:gs>
              <a:gs pos="100000">
                <a:srgbClr val="859CD7"/>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92" name="Google Shape;192;p10"/>
          <p:cNvSpPr txBox="1"/>
          <p:nvPr/>
        </p:nvSpPr>
        <p:spPr>
          <a:xfrm>
            <a:off x="212035" y="246677"/>
            <a:ext cx="7858539"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Calibri"/>
              <a:buNone/>
            </a:pPr>
            <a:r>
              <a:rPr lang="en-US" sz="3200">
                <a:solidFill>
                  <a:srgbClr val="000000"/>
                </a:solidFill>
                <a:latin typeface="Calibri"/>
                <a:ea typeface="Calibri"/>
                <a:cs typeface="Calibri"/>
                <a:sym typeface="Calibri"/>
              </a:rPr>
              <a:t>Atom revived</a:t>
            </a:r>
            <a:endParaRPr b="0" i="0" sz="3200" u="none" cap="none" strike="noStrike">
              <a:solidFill>
                <a:srgbClr val="000000"/>
              </a:solidFill>
              <a:latin typeface="Calibri"/>
              <a:ea typeface="Calibri"/>
              <a:cs typeface="Calibri"/>
              <a:sym typeface="Calibri"/>
            </a:endParaRPr>
          </a:p>
        </p:txBody>
      </p:sp>
      <p:sp>
        <p:nvSpPr>
          <p:cNvPr id="193" name="Google Shape;193;p10"/>
          <p:cNvSpPr txBox="1"/>
          <p:nvPr/>
        </p:nvSpPr>
        <p:spPr>
          <a:xfrm>
            <a:off x="352425" y="1591117"/>
            <a:ext cx="11001375" cy="341632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In 1650, Pierre Gassendi revived the idea of atoms being small, indestructible bodies that aggregate into larger and larger bodies</a:t>
            </a:r>
            <a:endParaRPr/>
          </a:p>
          <a:p>
            <a:pPr indent="-342900" lvl="0" marL="342900" marR="0" rtl="0" algn="l">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In 1661, Robert Boyle published his paper – </a:t>
            </a:r>
            <a:r>
              <a:rPr i="1" lang="en-US" sz="2400">
                <a:solidFill>
                  <a:schemeClr val="dk1"/>
                </a:solidFill>
                <a:latin typeface="Calibri"/>
                <a:ea typeface="Calibri"/>
                <a:cs typeface="Calibri"/>
                <a:sym typeface="Calibri"/>
              </a:rPr>
              <a:t>The Sceptical Chymist, </a:t>
            </a:r>
            <a:r>
              <a:rPr lang="en-US" sz="2400">
                <a:solidFill>
                  <a:schemeClr val="dk1"/>
                </a:solidFill>
                <a:latin typeface="Calibri"/>
                <a:ea typeface="Calibri"/>
                <a:cs typeface="Calibri"/>
                <a:sym typeface="Calibri"/>
              </a:rPr>
              <a:t>in this paper he attempted to question several different assumptions held at that time. “Chemistry” at the time was a lesser science, most “chemists” were focused on make “medicinal” products for sale.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US" sz="1800" u="none" cap="none" strike="noStrike">
                <a:solidFill>
                  <a:srgbClr val="000000"/>
                </a:solidFill>
              </a:rPr>
              <a:t>‹#›</a:t>
            </a:fld>
            <a:endParaRPr b="0" i="0" sz="1800" u="none" cap="none" strike="noStrike">
              <a:solidFill>
                <a:srgbClr val="000000"/>
              </a:solidFill>
            </a:endParaRPr>
          </a:p>
        </p:txBody>
      </p:sp>
      <p:pic>
        <p:nvPicPr>
          <p:cNvPr id="199" name="Google Shape;199;p11"/>
          <p:cNvPicPr preferRelativeResize="0"/>
          <p:nvPr/>
        </p:nvPicPr>
        <p:blipFill rotWithShape="1">
          <a:blip r:embed="rId3">
            <a:alphaModFix/>
          </a:blip>
          <a:srcRect b="17992" l="29850" r="0" t="18362"/>
          <a:stretch/>
        </p:blipFill>
        <p:spPr>
          <a:xfrm>
            <a:off x="8523136" y="0"/>
            <a:ext cx="3668864" cy="1139687"/>
          </a:xfrm>
          <a:prstGeom prst="rect">
            <a:avLst/>
          </a:prstGeom>
          <a:noFill/>
          <a:ln>
            <a:noFill/>
          </a:ln>
        </p:spPr>
      </p:pic>
      <p:sp>
        <p:nvSpPr>
          <p:cNvPr id="200" name="Google Shape;200;p11"/>
          <p:cNvSpPr/>
          <p:nvPr/>
        </p:nvSpPr>
        <p:spPr>
          <a:xfrm>
            <a:off x="0" y="1139688"/>
            <a:ext cx="12192000" cy="132522"/>
          </a:xfrm>
          <a:prstGeom prst="snip2DiagRect">
            <a:avLst>
              <a:gd fmla="val 0" name="adj1"/>
              <a:gd fmla="val 16667"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01" name="Google Shape;201;p11"/>
          <p:cNvSpPr/>
          <p:nvPr/>
        </p:nvSpPr>
        <p:spPr>
          <a:xfrm>
            <a:off x="7547113" y="1371600"/>
            <a:ext cx="4644887" cy="139147"/>
          </a:xfrm>
          <a:prstGeom prst="snip2DiagRect">
            <a:avLst>
              <a:gd fmla="val 0" name="adj1"/>
              <a:gd fmla="val 16667" name="adj2"/>
            </a:avLst>
          </a:prstGeom>
          <a:gradFill>
            <a:gsLst>
              <a:gs pos="0">
                <a:srgbClr val="A6B6DE"/>
              </a:gs>
              <a:gs pos="50000">
                <a:srgbClr val="98AAD9"/>
              </a:gs>
              <a:gs pos="100000">
                <a:srgbClr val="859CD7"/>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02" name="Google Shape;202;p11"/>
          <p:cNvSpPr txBox="1"/>
          <p:nvPr/>
        </p:nvSpPr>
        <p:spPr>
          <a:xfrm>
            <a:off x="212035" y="246677"/>
            <a:ext cx="7858539"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Calibri"/>
              <a:buNone/>
            </a:pPr>
            <a:r>
              <a:rPr lang="en-US" sz="3200">
                <a:solidFill>
                  <a:srgbClr val="000000"/>
                </a:solidFill>
                <a:latin typeface="Calibri"/>
                <a:ea typeface="Calibri"/>
                <a:cs typeface="Calibri"/>
                <a:sym typeface="Calibri"/>
              </a:rPr>
              <a:t>Beginning of scientific evidence</a:t>
            </a:r>
            <a:endParaRPr b="0" i="0" sz="3200" u="none" cap="none" strike="noStrike">
              <a:solidFill>
                <a:srgbClr val="000000"/>
              </a:solidFill>
              <a:latin typeface="Calibri"/>
              <a:ea typeface="Calibri"/>
              <a:cs typeface="Calibri"/>
              <a:sym typeface="Calibri"/>
            </a:endParaRPr>
          </a:p>
        </p:txBody>
      </p:sp>
      <p:sp>
        <p:nvSpPr>
          <p:cNvPr id="203" name="Google Shape;203;p11"/>
          <p:cNvSpPr txBox="1"/>
          <p:nvPr/>
        </p:nvSpPr>
        <p:spPr>
          <a:xfrm>
            <a:off x="1285875" y="1626918"/>
            <a:ext cx="9391650" cy="461665"/>
          </a:xfrm>
          <a:prstGeom prst="rect">
            <a:avLst/>
          </a:prstGeom>
          <a:noFill/>
          <a:ln cap="flat" cmpd="sng" w="28575">
            <a:solidFill>
              <a:srgbClr val="2F5496"/>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Antoine Laurent Lavoisier (1758-1836) and Anne Pierrette Paulz Lavoiser</a:t>
            </a:r>
            <a:endParaRPr sz="2400">
              <a:solidFill>
                <a:schemeClr val="dk1"/>
              </a:solidFill>
              <a:latin typeface="Calibri"/>
              <a:ea typeface="Calibri"/>
              <a:cs typeface="Calibri"/>
              <a:sym typeface="Calibri"/>
            </a:endParaRPr>
          </a:p>
        </p:txBody>
      </p:sp>
      <p:pic>
        <p:nvPicPr>
          <p:cNvPr id="204" name="Google Shape;204;p11"/>
          <p:cNvPicPr preferRelativeResize="0"/>
          <p:nvPr/>
        </p:nvPicPr>
        <p:blipFill rotWithShape="1">
          <a:blip r:embed="rId4">
            <a:alphaModFix/>
          </a:blip>
          <a:srcRect b="0" l="0" r="0" t="0"/>
          <a:stretch/>
        </p:blipFill>
        <p:spPr>
          <a:xfrm>
            <a:off x="409855" y="2204754"/>
            <a:ext cx="2856939" cy="2343658"/>
          </a:xfrm>
          <a:prstGeom prst="rect">
            <a:avLst/>
          </a:prstGeom>
          <a:noFill/>
          <a:ln>
            <a:noFill/>
          </a:ln>
        </p:spPr>
      </p:pic>
      <p:sp>
        <p:nvSpPr>
          <p:cNvPr id="205" name="Google Shape;205;p11"/>
          <p:cNvSpPr txBox="1"/>
          <p:nvPr/>
        </p:nvSpPr>
        <p:spPr>
          <a:xfrm>
            <a:off x="3438526" y="2204754"/>
            <a:ext cx="8458200" cy="4467057"/>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Famous for two experiments in particular:</a:t>
            </a:r>
            <a:endParaRPr/>
          </a:p>
          <a:p>
            <a:pPr indent="-457200" lvl="1" marL="914400" marR="0" rtl="0" algn="l">
              <a:lnSpc>
                <a:spcPct val="150000"/>
              </a:lnSpc>
              <a:spcBef>
                <a:spcPts val="0"/>
              </a:spcBef>
              <a:spcAft>
                <a:spcPts val="0"/>
              </a:spcAft>
              <a:buClr>
                <a:schemeClr val="dk1"/>
              </a:buClr>
              <a:buSzPts val="2400"/>
              <a:buFont typeface="Calibri"/>
              <a:buAutoNum type="arabicPeriod"/>
            </a:pPr>
            <a:r>
              <a:rPr b="0" i="0" lang="en-US" sz="2400" u="none" cap="none" strike="noStrike">
                <a:solidFill>
                  <a:schemeClr val="dk1"/>
                </a:solidFill>
                <a:latin typeface="Calibri"/>
                <a:ea typeface="Calibri"/>
                <a:cs typeface="Calibri"/>
                <a:sym typeface="Calibri"/>
              </a:rPr>
              <a:t>Burnt an exact amount of mercury in an exact amount of air. Giving mercury oxide. The combined mass of the reactants equaled the mass of the products.</a:t>
            </a:r>
            <a:endParaRPr/>
          </a:p>
          <a:p>
            <a:pPr indent="-457200" lvl="1" marL="914400" marR="0" rtl="0" algn="l">
              <a:lnSpc>
                <a:spcPct val="150000"/>
              </a:lnSpc>
              <a:spcBef>
                <a:spcPts val="0"/>
              </a:spcBef>
              <a:spcAft>
                <a:spcPts val="0"/>
              </a:spcAft>
              <a:buClr>
                <a:schemeClr val="dk1"/>
              </a:buClr>
              <a:buSzPts val="2400"/>
              <a:buFont typeface="Calibri"/>
              <a:buAutoNum type="arabicPeriod"/>
            </a:pPr>
            <a:r>
              <a:rPr b="0" i="0" lang="en-US" sz="2400" u="none" cap="none" strike="noStrike">
                <a:solidFill>
                  <a:schemeClr val="dk1"/>
                </a:solidFill>
                <a:latin typeface="Calibri"/>
                <a:ea typeface="Calibri"/>
                <a:cs typeface="Calibri"/>
                <a:sym typeface="Calibri"/>
              </a:rPr>
              <a:t>Combined oxygen gas and hydrogen gas in a sealed vessel, a static electrical generator provided a spark which produced water. Again there was no change in mass observed</a:t>
            </a:r>
            <a:endParaRPr/>
          </a:p>
        </p:txBody>
      </p:sp>
      <p:sp>
        <p:nvSpPr>
          <p:cNvPr id="206" name="Google Shape;206;p11"/>
          <p:cNvSpPr txBox="1"/>
          <p:nvPr/>
        </p:nvSpPr>
        <p:spPr>
          <a:xfrm>
            <a:off x="476110" y="4909421"/>
            <a:ext cx="2876550" cy="1143070"/>
          </a:xfrm>
          <a:prstGeom prst="rect">
            <a:avLst/>
          </a:prstGeom>
          <a:noFill/>
          <a:ln cap="flat" cmpd="sng" w="28575">
            <a:solidFill>
              <a:srgbClr val="FF0000"/>
            </a:solidFill>
            <a:prstDash val="dot"/>
            <a:round/>
            <a:headEnd len="sm" w="sm" type="none"/>
            <a:tailEnd len="sm" w="sm" type="none"/>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lang="en-US" sz="2400">
                <a:solidFill>
                  <a:srgbClr val="FF0000"/>
                </a:solidFill>
                <a:latin typeface="Calibri"/>
                <a:ea typeface="Calibri"/>
                <a:cs typeface="Calibri"/>
                <a:sym typeface="Calibri"/>
              </a:rPr>
              <a:t>Which law does this sound like to you?</a:t>
            </a:r>
            <a:endParaRPr sz="2400">
              <a:solidFill>
                <a:srgbClr val="FF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US" sz="1800" u="none" cap="none" strike="noStrike">
                <a:solidFill>
                  <a:srgbClr val="000000"/>
                </a:solidFill>
              </a:rPr>
              <a:t>‹#›</a:t>
            </a:fld>
            <a:endParaRPr b="0" i="0" sz="1800" u="none" cap="none" strike="noStrike">
              <a:solidFill>
                <a:srgbClr val="000000"/>
              </a:solidFill>
            </a:endParaRPr>
          </a:p>
        </p:txBody>
      </p:sp>
      <p:pic>
        <p:nvPicPr>
          <p:cNvPr id="212" name="Google Shape;212;p12"/>
          <p:cNvPicPr preferRelativeResize="0"/>
          <p:nvPr/>
        </p:nvPicPr>
        <p:blipFill rotWithShape="1">
          <a:blip r:embed="rId3">
            <a:alphaModFix/>
          </a:blip>
          <a:srcRect b="17992" l="29850" r="0" t="18362"/>
          <a:stretch/>
        </p:blipFill>
        <p:spPr>
          <a:xfrm>
            <a:off x="8523136" y="0"/>
            <a:ext cx="3668864" cy="1139687"/>
          </a:xfrm>
          <a:prstGeom prst="rect">
            <a:avLst/>
          </a:prstGeom>
          <a:noFill/>
          <a:ln>
            <a:noFill/>
          </a:ln>
        </p:spPr>
      </p:pic>
      <p:sp>
        <p:nvSpPr>
          <p:cNvPr id="213" name="Google Shape;213;p12"/>
          <p:cNvSpPr/>
          <p:nvPr/>
        </p:nvSpPr>
        <p:spPr>
          <a:xfrm>
            <a:off x="0" y="1139688"/>
            <a:ext cx="12192000" cy="132522"/>
          </a:xfrm>
          <a:prstGeom prst="snip2DiagRect">
            <a:avLst>
              <a:gd fmla="val 0" name="adj1"/>
              <a:gd fmla="val 16667"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14" name="Google Shape;214;p12"/>
          <p:cNvSpPr/>
          <p:nvPr/>
        </p:nvSpPr>
        <p:spPr>
          <a:xfrm>
            <a:off x="7547113" y="1371600"/>
            <a:ext cx="4644887" cy="139147"/>
          </a:xfrm>
          <a:prstGeom prst="snip2DiagRect">
            <a:avLst>
              <a:gd fmla="val 0" name="adj1"/>
              <a:gd fmla="val 16667" name="adj2"/>
            </a:avLst>
          </a:prstGeom>
          <a:gradFill>
            <a:gsLst>
              <a:gs pos="0">
                <a:srgbClr val="A6B6DE"/>
              </a:gs>
              <a:gs pos="50000">
                <a:srgbClr val="98AAD9"/>
              </a:gs>
              <a:gs pos="100000">
                <a:srgbClr val="859CD7"/>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15" name="Google Shape;215;p12"/>
          <p:cNvSpPr txBox="1"/>
          <p:nvPr/>
        </p:nvSpPr>
        <p:spPr>
          <a:xfrm>
            <a:off x="212035" y="246677"/>
            <a:ext cx="7858539"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Calibri"/>
              <a:buNone/>
            </a:pPr>
            <a:r>
              <a:rPr lang="en-US" sz="3200">
                <a:solidFill>
                  <a:srgbClr val="000000"/>
                </a:solidFill>
                <a:latin typeface="Calibri"/>
                <a:ea typeface="Calibri"/>
                <a:cs typeface="Calibri"/>
                <a:sym typeface="Calibri"/>
              </a:rPr>
              <a:t>Beginning of scientific evidence</a:t>
            </a:r>
            <a:endParaRPr b="0" i="0" sz="3200" u="none" cap="none" strike="noStrike">
              <a:solidFill>
                <a:srgbClr val="000000"/>
              </a:solidFill>
              <a:latin typeface="Calibri"/>
              <a:ea typeface="Calibri"/>
              <a:cs typeface="Calibri"/>
              <a:sym typeface="Calibri"/>
            </a:endParaRPr>
          </a:p>
        </p:txBody>
      </p:sp>
      <p:sp>
        <p:nvSpPr>
          <p:cNvPr id="216" name="Google Shape;216;p12"/>
          <p:cNvSpPr txBox="1"/>
          <p:nvPr/>
        </p:nvSpPr>
        <p:spPr>
          <a:xfrm>
            <a:off x="4013338" y="1743487"/>
            <a:ext cx="3533775" cy="461665"/>
          </a:xfrm>
          <a:prstGeom prst="rect">
            <a:avLst/>
          </a:prstGeom>
          <a:noFill/>
          <a:ln cap="flat" cmpd="sng" w="28575">
            <a:solidFill>
              <a:srgbClr val="2F5496"/>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Joseph Proust (1754-1826)</a:t>
            </a:r>
            <a:endParaRPr/>
          </a:p>
        </p:txBody>
      </p:sp>
      <p:sp>
        <p:nvSpPr>
          <p:cNvPr id="217" name="Google Shape;217;p12"/>
          <p:cNvSpPr txBox="1"/>
          <p:nvPr/>
        </p:nvSpPr>
        <p:spPr>
          <a:xfrm>
            <a:off x="390525" y="2204754"/>
            <a:ext cx="11506201" cy="2805063"/>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Proust’s experimental work lead to him proposing ‘</a:t>
            </a:r>
            <a:r>
              <a:rPr lang="en-US" sz="2400">
                <a:solidFill>
                  <a:srgbClr val="FF0000"/>
                </a:solidFill>
                <a:latin typeface="Calibri"/>
                <a:ea typeface="Calibri"/>
                <a:cs typeface="Calibri"/>
                <a:sym typeface="Calibri"/>
              </a:rPr>
              <a:t>the law of definite proportions</a:t>
            </a:r>
            <a:r>
              <a:rPr lang="en-US" sz="2400">
                <a:solidFill>
                  <a:schemeClr val="dk1"/>
                </a:solidFill>
                <a:latin typeface="Calibri"/>
                <a:ea typeface="Calibri"/>
                <a:cs typeface="Calibri"/>
                <a:sym typeface="Calibri"/>
              </a:rPr>
              <a:t>’</a:t>
            </a:r>
            <a:endParaRPr/>
          </a:p>
          <a:p>
            <a:pPr indent="-285750" lvl="0" marL="285750" marR="0" rtl="0" algn="l">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He was the first to show experimentally that “different samples of the same compound always contain its constituent elements in the same proportions by mass”</a:t>
            </a:r>
            <a:endParaRPr/>
          </a:p>
          <a:p>
            <a:pPr indent="-285750" lvl="0" marL="285750" marR="0" rtl="0" algn="l">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Example: he observed that calcium carbonate always contained copper, oxygen and carbon in a fixed mass ratio of 5:4:1</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US" sz="1800" u="none" cap="none" strike="noStrike">
                <a:solidFill>
                  <a:srgbClr val="000000"/>
                </a:solidFill>
              </a:rPr>
              <a:t>‹#›</a:t>
            </a:fld>
            <a:endParaRPr b="0" i="0" sz="1800" u="none" cap="none" strike="noStrike">
              <a:solidFill>
                <a:srgbClr val="000000"/>
              </a:solidFill>
            </a:endParaRPr>
          </a:p>
        </p:txBody>
      </p:sp>
      <p:pic>
        <p:nvPicPr>
          <p:cNvPr id="223" name="Google Shape;223;p13"/>
          <p:cNvPicPr preferRelativeResize="0"/>
          <p:nvPr/>
        </p:nvPicPr>
        <p:blipFill rotWithShape="1">
          <a:blip r:embed="rId3">
            <a:alphaModFix/>
          </a:blip>
          <a:srcRect b="17992" l="29850" r="0" t="18362"/>
          <a:stretch/>
        </p:blipFill>
        <p:spPr>
          <a:xfrm>
            <a:off x="8523136" y="0"/>
            <a:ext cx="3668864" cy="1139687"/>
          </a:xfrm>
          <a:prstGeom prst="rect">
            <a:avLst/>
          </a:prstGeom>
          <a:noFill/>
          <a:ln>
            <a:noFill/>
          </a:ln>
        </p:spPr>
      </p:pic>
      <p:sp>
        <p:nvSpPr>
          <p:cNvPr id="224" name="Google Shape;224;p13"/>
          <p:cNvSpPr/>
          <p:nvPr/>
        </p:nvSpPr>
        <p:spPr>
          <a:xfrm>
            <a:off x="0" y="1139688"/>
            <a:ext cx="12192000" cy="132522"/>
          </a:xfrm>
          <a:prstGeom prst="snip2DiagRect">
            <a:avLst>
              <a:gd fmla="val 0" name="adj1"/>
              <a:gd fmla="val 16667"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25" name="Google Shape;225;p13"/>
          <p:cNvSpPr txBox="1"/>
          <p:nvPr/>
        </p:nvSpPr>
        <p:spPr>
          <a:xfrm>
            <a:off x="212035" y="246677"/>
            <a:ext cx="7858539"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Calibri"/>
              <a:buNone/>
            </a:pPr>
            <a:r>
              <a:rPr lang="en-US" sz="3200">
                <a:solidFill>
                  <a:srgbClr val="000000"/>
                </a:solidFill>
                <a:latin typeface="Calibri"/>
                <a:ea typeface="Calibri"/>
                <a:cs typeface="Calibri"/>
                <a:sym typeface="Calibri"/>
              </a:rPr>
              <a:t>Dalton’s Atomic Theory</a:t>
            </a:r>
            <a:endParaRPr b="0" i="0" sz="3200" u="none" cap="none" strike="noStrike">
              <a:solidFill>
                <a:srgbClr val="000000"/>
              </a:solidFill>
              <a:latin typeface="Calibri"/>
              <a:ea typeface="Calibri"/>
              <a:cs typeface="Calibri"/>
              <a:sym typeface="Calibri"/>
            </a:endParaRPr>
          </a:p>
        </p:txBody>
      </p:sp>
      <p:sp>
        <p:nvSpPr>
          <p:cNvPr id="226" name="Google Shape;226;p13"/>
          <p:cNvSpPr txBox="1"/>
          <p:nvPr/>
        </p:nvSpPr>
        <p:spPr>
          <a:xfrm>
            <a:off x="22943" y="1205949"/>
            <a:ext cx="10334625" cy="612905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Between 1803-1806 John Dalton published his Atomic Theory, it included:</a:t>
            </a:r>
            <a:endParaRPr/>
          </a:p>
          <a:p>
            <a:pPr indent="-457200" lvl="1" marL="914400" marR="0" rtl="0" algn="l">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Elements are composed of extremely small particles called atoms</a:t>
            </a:r>
            <a:endParaRPr/>
          </a:p>
          <a:p>
            <a:pPr indent="-457200" lvl="1" marL="914400" marR="0" rtl="0" algn="l">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All atoms of a given element are identical, having the same size, mass and chemical properties. Atoms of different elements have a different size, mass and properties</a:t>
            </a:r>
            <a:endParaRPr/>
          </a:p>
          <a:p>
            <a:pPr indent="-457200" lvl="1" marL="914400" marR="0" rtl="0" algn="l">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Atoms are not created nor destroyed or changed into different types during a chemical reaction</a:t>
            </a:r>
            <a:endParaRPr/>
          </a:p>
          <a:p>
            <a:pPr indent="-457200" lvl="1" marL="914400" marR="0" rtl="0" algn="l">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A chemical reaction involves only separation, combination or rearrangement of atoms</a:t>
            </a:r>
            <a:endParaRPr/>
          </a:p>
          <a:p>
            <a:pPr indent="-457200" lvl="1" marL="914400" marR="0" rtl="0" algn="l">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Compounds are formed when atoms combined in a specific ratio</a:t>
            </a:r>
            <a:endParaRPr/>
          </a:p>
          <a:p>
            <a:pPr indent="-190500" lvl="0" marL="342900" marR="0" rtl="0" algn="l">
              <a:lnSpc>
                <a:spcPct val="150000"/>
              </a:lnSpc>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p:txBody>
      </p:sp>
      <p:pic>
        <p:nvPicPr>
          <p:cNvPr descr="John Dalton.jpg" id="227" name="Google Shape;227;p13"/>
          <p:cNvPicPr preferRelativeResize="0"/>
          <p:nvPr/>
        </p:nvPicPr>
        <p:blipFill rotWithShape="1">
          <a:blip r:embed="rId4">
            <a:alphaModFix/>
          </a:blip>
          <a:srcRect b="0" l="0" r="0" t="0"/>
          <a:stretch/>
        </p:blipFill>
        <p:spPr>
          <a:xfrm>
            <a:off x="9658350" y="3825875"/>
            <a:ext cx="2168525" cy="2895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US" sz="1800" u="none" cap="none" strike="noStrike">
                <a:solidFill>
                  <a:srgbClr val="000000"/>
                </a:solidFill>
              </a:rPr>
              <a:t>‹#›</a:t>
            </a:fld>
            <a:endParaRPr b="0" i="0" sz="1800" u="none" cap="none" strike="noStrike">
              <a:solidFill>
                <a:srgbClr val="000000"/>
              </a:solidFill>
            </a:endParaRPr>
          </a:p>
        </p:txBody>
      </p:sp>
      <p:pic>
        <p:nvPicPr>
          <p:cNvPr id="233" name="Google Shape;233;p14"/>
          <p:cNvPicPr preferRelativeResize="0"/>
          <p:nvPr/>
        </p:nvPicPr>
        <p:blipFill rotWithShape="1">
          <a:blip r:embed="rId3">
            <a:alphaModFix/>
          </a:blip>
          <a:srcRect b="17992" l="29850" r="0" t="18362"/>
          <a:stretch/>
        </p:blipFill>
        <p:spPr>
          <a:xfrm>
            <a:off x="8523136" y="0"/>
            <a:ext cx="3668864" cy="1139687"/>
          </a:xfrm>
          <a:prstGeom prst="rect">
            <a:avLst/>
          </a:prstGeom>
          <a:noFill/>
          <a:ln>
            <a:noFill/>
          </a:ln>
        </p:spPr>
      </p:pic>
      <p:sp>
        <p:nvSpPr>
          <p:cNvPr id="234" name="Google Shape;234;p14"/>
          <p:cNvSpPr/>
          <p:nvPr/>
        </p:nvSpPr>
        <p:spPr>
          <a:xfrm>
            <a:off x="0" y="1139688"/>
            <a:ext cx="12192000" cy="132522"/>
          </a:xfrm>
          <a:prstGeom prst="snip2DiagRect">
            <a:avLst>
              <a:gd fmla="val 0" name="adj1"/>
              <a:gd fmla="val 16667"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35" name="Google Shape;235;p14"/>
          <p:cNvSpPr txBox="1"/>
          <p:nvPr/>
        </p:nvSpPr>
        <p:spPr>
          <a:xfrm>
            <a:off x="212035" y="246677"/>
            <a:ext cx="7858539"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Calibri"/>
              <a:buNone/>
            </a:pPr>
            <a:r>
              <a:rPr lang="en-US" sz="3200">
                <a:solidFill>
                  <a:srgbClr val="000000"/>
                </a:solidFill>
                <a:latin typeface="Calibri"/>
                <a:ea typeface="Calibri"/>
                <a:cs typeface="Calibri"/>
                <a:sym typeface="Calibri"/>
              </a:rPr>
              <a:t>Dalton’s Atomic Theory</a:t>
            </a:r>
            <a:endParaRPr b="0" i="0" sz="3200" u="none" cap="none" strike="noStrike">
              <a:solidFill>
                <a:srgbClr val="000000"/>
              </a:solidFill>
              <a:latin typeface="Calibri"/>
              <a:ea typeface="Calibri"/>
              <a:cs typeface="Calibri"/>
              <a:sym typeface="Calibri"/>
            </a:endParaRPr>
          </a:p>
        </p:txBody>
      </p:sp>
      <p:sp>
        <p:nvSpPr>
          <p:cNvPr id="236" name="Google Shape;236;p14"/>
          <p:cNvSpPr txBox="1"/>
          <p:nvPr/>
        </p:nvSpPr>
        <p:spPr>
          <a:xfrm>
            <a:off x="333375" y="1543050"/>
            <a:ext cx="11420475" cy="589072"/>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400">
                <a:solidFill>
                  <a:schemeClr val="dk1"/>
                </a:solidFill>
                <a:latin typeface="Calibri"/>
                <a:ea typeface="Calibri"/>
                <a:cs typeface="Calibri"/>
                <a:sym typeface="Calibri"/>
              </a:rPr>
              <a:t>Dalton’s idea of an atom:</a:t>
            </a:r>
            <a:endParaRPr sz="2400">
              <a:solidFill>
                <a:schemeClr val="dk1"/>
              </a:solidFill>
              <a:latin typeface="Calibri"/>
              <a:ea typeface="Calibri"/>
              <a:cs typeface="Calibri"/>
              <a:sym typeface="Calibri"/>
            </a:endParaRPr>
          </a:p>
        </p:txBody>
      </p:sp>
      <p:sp>
        <p:nvSpPr>
          <p:cNvPr id="237" name="Google Shape;237;p14"/>
          <p:cNvSpPr/>
          <p:nvPr/>
        </p:nvSpPr>
        <p:spPr>
          <a:xfrm>
            <a:off x="3810000" y="1434662"/>
            <a:ext cx="1495425" cy="1400175"/>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8" name="Google Shape;238;p14"/>
          <p:cNvSpPr txBox="1"/>
          <p:nvPr/>
        </p:nvSpPr>
        <p:spPr>
          <a:xfrm>
            <a:off x="333375" y="3176765"/>
            <a:ext cx="6858000" cy="341632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Brought together and expanded on the experiments of Proust and Lavoisier</a:t>
            </a:r>
            <a:endParaRPr/>
          </a:p>
          <a:p>
            <a:pPr indent="-285750" lvl="0" marL="285750" marR="0" rtl="0" algn="l">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Recognized atoms of particular elements differ from other elements</a:t>
            </a:r>
            <a:endParaRPr/>
          </a:p>
          <a:p>
            <a:pPr indent="-285750" lvl="0" marL="285750" marR="0" rtl="0" algn="l">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 Still thought the atom was indivisible and no concept of sub-atomic particles</a:t>
            </a:r>
            <a:endParaRPr sz="2400">
              <a:solidFill>
                <a:schemeClr val="dk1"/>
              </a:solidFill>
              <a:latin typeface="Calibri"/>
              <a:ea typeface="Calibri"/>
              <a:cs typeface="Calibri"/>
              <a:sym typeface="Calibri"/>
            </a:endParaRPr>
          </a:p>
        </p:txBody>
      </p:sp>
      <p:pic>
        <p:nvPicPr>
          <p:cNvPr descr="Dalton symbols1.jpg" id="239" name="Google Shape;239;p14"/>
          <p:cNvPicPr preferRelativeResize="0"/>
          <p:nvPr/>
        </p:nvPicPr>
        <p:blipFill rotWithShape="1">
          <a:blip r:embed="rId4">
            <a:alphaModFix/>
          </a:blip>
          <a:srcRect b="0" l="0" r="0" t="0"/>
          <a:stretch/>
        </p:blipFill>
        <p:spPr>
          <a:xfrm>
            <a:off x="7703328" y="1588406"/>
            <a:ext cx="2964672" cy="485991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US" sz="1800" u="none" cap="none" strike="noStrike">
                <a:solidFill>
                  <a:srgbClr val="000000"/>
                </a:solidFill>
              </a:rPr>
              <a:t>‹#›</a:t>
            </a:fld>
            <a:endParaRPr b="0" i="0" sz="1800" u="none" cap="none" strike="noStrike">
              <a:solidFill>
                <a:srgbClr val="000000"/>
              </a:solidFill>
            </a:endParaRPr>
          </a:p>
        </p:txBody>
      </p:sp>
      <p:pic>
        <p:nvPicPr>
          <p:cNvPr id="245" name="Google Shape;245;p15"/>
          <p:cNvPicPr preferRelativeResize="0"/>
          <p:nvPr/>
        </p:nvPicPr>
        <p:blipFill rotWithShape="1">
          <a:blip r:embed="rId3">
            <a:alphaModFix/>
          </a:blip>
          <a:srcRect b="17992" l="29850" r="0" t="18362"/>
          <a:stretch/>
        </p:blipFill>
        <p:spPr>
          <a:xfrm>
            <a:off x="8523136" y="0"/>
            <a:ext cx="3668864" cy="1139687"/>
          </a:xfrm>
          <a:prstGeom prst="rect">
            <a:avLst/>
          </a:prstGeom>
          <a:noFill/>
          <a:ln>
            <a:noFill/>
          </a:ln>
        </p:spPr>
      </p:pic>
      <p:sp>
        <p:nvSpPr>
          <p:cNvPr id="246" name="Google Shape;246;p15"/>
          <p:cNvSpPr/>
          <p:nvPr/>
        </p:nvSpPr>
        <p:spPr>
          <a:xfrm>
            <a:off x="0" y="1139688"/>
            <a:ext cx="12192000" cy="132522"/>
          </a:xfrm>
          <a:prstGeom prst="snip2DiagRect">
            <a:avLst>
              <a:gd fmla="val 0" name="adj1"/>
              <a:gd fmla="val 16667"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47" name="Google Shape;247;p15"/>
          <p:cNvSpPr/>
          <p:nvPr/>
        </p:nvSpPr>
        <p:spPr>
          <a:xfrm>
            <a:off x="7547113" y="1371600"/>
            <a:ext cx="4644887" cy="139147"/>
          </a:xfrm>
          <a:prstGeom prst="snip2DiagRect">
            <a:avLst>
              <a:gd fmla="val 0" name="adj1"/>
              <a:gd fmla="val 16667" name="adj2"/>
            </a:avLst>
          </a:prstGeom>
          <a:gradFill>
            <a:gsLst>
              <a:gs pos="0">
                <a:srgbClr val="A6B6DE"/>
              </a:gs>
              <a:gs pos="50000">
                <a:srgbClr val="98AAD9"/>
              </a:gs>
              <a:gs pos="100000">
                <a:srgbClr val="859CD7"/>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48" name="Google Shape;248;p15"/>
          <p:cNvSpPr txBox="1"/>
          <p:nvPr/>
        </p:nvSpPr>
        <p:spPr>
          <a:xfrm>
            <a:off x="212035" y="246677"/>
            <a:ext cx="7858539"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Calibri"/>
              <a:buNone/>
            </a:pPr>
            <a:r>
              <a:rPr b="0" i="0" lang="en-US" sz="3200" u="none" cap="none" strike="noStrike">
                <a:solidFill>
                  <a:srgbClr val="000000"/>
                </a:solidFill>
                <a:latin typeface="Calibri"/>
                <a:ea typeface="Calibri"/>
                <a:cs typeface="Calibri"/>
                <a:sym typeface="Calibri"/>
              </a:rPr>
              <a:t>Finding the pieces – The electron</a:t>
            </a:r>
            <a:endParaRPr/>
          </a:p>
        </p:txBody>
      </p:sp>
      <p:pic>
        <p:nvPicPr>
          <p:cNvPr descr="Cathode ray tube.jpg" id="249" name="Google Shape;249;p15"/>
          <p:cNvPicPr preferRelativeResize="0"/>
          <p:nvPr/>
        </p:nvPicPr>
        <p:blipFill rotWithShape="1">
          <a:blip r:embed="rId4">
            <a:alphaModFix/>
          </a:blip>
          <a:srcRect b="0" l="0" r="0" t="0"/>
          <a:stretch/>
        </p:blipFill>
        <p:spPr>
          <a:xfrm>
            <a:off x="314325" y="1858168"/>
            <a:ext cx="2686050" cy="2039045"/>
          </a:xfrm>
          <a:prstGeom prst="rect">
            <a:avLst/>
          </a:prstGeom>
          <a:noFill/>
          <a:ln>
            <a:noFill/>
          </a:ln>
        </p:spPr>
      </p:pic>
      <p:pic>
        <p:nvPicPr>
          <p:cNvPr descr="Cathode rays Plucker.jpg" id="250" name="Google Shape;250;p15"/>
          <p:cNvPicPr preferRelativeResize="0"/>
          <p:nvPr/>
        </p:nvPicPr>
        <p:blipFill rotWithShape="1">
          <a:blip r:embed="rId5">
            <a:alphaModFix/>
          </a:blip>
          <a:srcRect b="0" l="0" r="0" t="0"/>
          <a:stretch/>
        </p:blipFill>
        <p:spPr>
          <a:xfrm>
            <a:off x="314325" y="3839369"/>
            <a:ext cx="2686050" cy="1887538"/>
          </a:xfrm>
          <a:prstGeom prst="rect">
            <a:avLst/>
          </a:prstGeom>
          <a:noFill/>
          <a:ln>
            <a:noFill/>
          </a:ln>
        </p:spPr>
      </p:pic>
      <p:sp>
        <p:nvSpPr>
          <p:cNvPr id="251" name="Google Shape;251;p15"/>
          <p:cNvSpPr txBox="1"/>
          <p:nvPr/>
        </p:nvSpPr>
        <p:spPr>
          <a:xfrm>
            <a:off x="3228975" y="1858168"/>
            <a:ext cx="8458200" cy="3359061"/>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Heinrich Geissler (1814-1879), Julius Plücker (1801-1868) and J. J. Thomson all experimented with cathode ray tubes</a:t>
            </a:r>
            <a:endParaRPr/>
          </a:p>
          <a:p>
            <a:pPr indent="-342900" lvl="0" marL="342900" marR="0" rtl="0" algn="l">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A partially evacuated glass tube with a cathode at one end and an anode at the other</a:t>
            </a:r>
            <a:endParaRPr/>
          </a:p>
          <a:p>
            <a:pPr indent="-342900" lvl="0" marL="342900" marR="0" rtl="0" algn="l">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When a potential difference was applied the tube glowed – leading to the discovery of </a:t>
            </a:r>
            <a:r>
              <a:rPr lang="en-US" sz="2400">
                <a:solidFill>
                  <a:srgbClr val="FF0000"/>
                </a:solidFill>
                <a:latin typeface="Calibri"/>
                <a:ea typeface="Calibri"/>
                <a:cs typeface="Calibri"/>
                <a:sym typeface="Calibri"/>
              </a:rPr>
              <a:t>cathode rays</a:t>
            </a:r>
            <a:endParaRPr sz="2400">
              <a:solidFill>
                <a:srgbClr val="FF0000"/>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US" sz="1800" u="none" cap="none" strike="noStrike">
                <a:solidFill>
                  <a:srgbClr val="000000"/>
                </a:solidFill>
              </a:rPr>
              <a:t>‹#›</a:t>
            </a:fld>
            <a:endParaRPr b="0" i="0" sz="1800" u="none" cap="none" strike="noStrike">
              <a:solidFill>
                <a:srgbClr val="000000"/>
              </a:solidFill>
            </a:endParaRPr>
          </a:p>
        </p:txBody>
      </p:sp>
      <p:pic>
        <p:nvPicPr>
          <p:cNvPr id="257" name="Google Shape;257;p16"/>
          <p:cNvPicPr preferRelativeResize="0"/>
          <p:nvPr/>
        </p:nvPicPr>
        <p:blipFill rotWithShape="1">
          <a:blip r:embed="rId3">
            <a:alphaModFix/>
          </a:blip>
          <a:srcRect b="17992" l="29850" r="0" t="18362"/>
          <a:stretch/>
        </p:blipFill>
        <p:spPr>
          <a:xfrm>
            <a:off x="8523136" y="0"/>
            <a:ext cx="3668864" cy="1139687"/>
          </a:xfrm>
          <a:prstGeom prst="rect">
            <a:avLst/>
          </a:prstGeom>
          <a:noFill/>
          <a:ln>
            <a:noFill/>
          </a:ln>
        </p:spPr>
      </p:pic>
      <p:sp>
        <p:nvSpPr>
          <p:cNvPr id="258" name="Google Shape;258;p16"/>
          <p:cNvSpPr/>
          <p:nvPr/>
        </p:nvSpPr>
        <p:spPr>
          <a:xfrm>
            <a:off x="0" y="1139688"/>
            <a:ext cx="12192000" cy="132522"/>
          </a:xfrm>
          <a:prstGeom prst="snip2DiagRect">
            <a:avLst>
              <a:gd fmla="val 0" name="adj1"/>
              <a:gd fmla="val 16667"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59" name="Google Shape;259;p16"/>
          <p:cNvSpPr/>
          <p:nvPr/>
        </p:nvSpPr>
        <p:spPr>
          <a:xfrm>
            <a:off x="7547113" y="1371600"/>
            <a:ext cx="4644887" cy="139147"/>
          </a:xfrm>
          <a:prstGeom prst="snip2DiagRect">
            <a:avLst>
              <a:gd fmla="val 0" name="adj1"/>
              <a:gd fmla="val 16667" name="adj2"/>
            </a:avLst>
          </a:prstGeom>
          <a:gradFill>
            <a:gsLst>
              <a:gs pos="0">
                <a:srgbClr val="A6B6DE"/>
              </a:gs>
              <a:gs pos="50000">
                <a:srgbClr val="98AAD9"/>
              </a:gs>
              <a:gs pos="100000">
                <a:srgbClr val="859CD7"/>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60" name="Google Shape;260;p16"/>
          <p:cNvSpPr txBox="1"/>
          <p:nvPr/>
        </p:nvSpPr>
        <p:spPr>
          <a:xfrm>
            <a:off x="212035" y="246677"/>
            <a:ext cx="7858539"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Calibri"/>
              <a:buNone/>
            </a:pPr>
            <a:r>
              <a:rPr b="0" i="0" lang="en-US" sz="3200" u="none" cap="none" strike="noStrike">
                <a:solidFill>
                  <a:srgbClr val="000000"/>
                </a:solidFill>
                <a:latin typeface="Calibri"/>
                <a:ea typeface="Calibri"/>
                <a:cs typeface="Calibri"/>
                <a:sym typeface="Calibri"/>
              </a:rPr>
              <a:t>Finding the pieces – The electron</a:t>
            </a:r>
            <a:endParaRPr/>
          </a:p>
        </p:txBody>
      </p:sp>
      <p:sp>
        <p:nvSpPr>
          <p:cNvPr id="261" name="Google Shape;261;p16"/>
          <p:cNvSpPr txBox="1"/>
          <p:nvPr/>
        </p:nvSpPr>
        <p:spPr>
          <a:xfrm>
            <a:off x="5223966" y="1580446"/>
            <a:ext cx="6598340" cy="4467057"/>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J. J. Thomson observed the cathode rays normally travel in a straight line but if you place charged metal places near the tube, the rays bend towards the positively charged plate </a:t>
            </a:r>
            <a:endParaRPr sz="2400">
              <a:solidFill>
                <a:schemeClr val="dk1"/>
              </a:solidFill>
              <a:latin typeface="Calibri"/>
              <a:ea typeface="Calibri"/>
              <a:cs typeface="Calibri"/>
              <a:sym typeface="Calibri"/>
            </a:endParaRPr>
          </a:p>
          <a:p>
            <a:pPr indent="-342900" lvl="0" marL="342900" marR="0" rtl="0" algn="l">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Thomson concluded that “cathode rays” were a stream of negatively charged particles with mass.</a:t>
            </a:r>
            <a:endParaRPr/>
          </a:p>
          <a:p>
            <a:pPr indent="-342900" lvl="0" marL="342900" marR="0" rtl="0" algn="l">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Later be called </a:t>
            </a:r>
            <a:r>
              <a:rPr lang="en-US" sz="2400">
                <a:solidFill>
                  <a:srgbClr val="FF0000"/>
                </a:solidFill>
                <a:latin typeface="Calibri"/>
                <a:ea typeface="Calibri"/>
                <a:cs typeface="Calibri"/>
                <a:sym typeface="Calibri"/>
              </a:rPr>
              <a:t>electrons</a:t>
            </a:r>
            <a:endParaRPr sz="2400">
              <a:solidFill>
                <a:srgbClr val="FF0000"/>
              </a:solidFill>
              <a:latin typeface="Calibri"/>
              <a:ea typeface="Calibri"/>
              <a:cs typeface="Calibri"/>
              <a:sym typeface="Calibri"/>
            </a:endParaRPr>
          </a:p>
        </p:txBody>
      </p:sp>
      <p:pic>
        <p:nvPicPr>
          <p:cNvPr descr="Thomson apparatus.gif" id="262" name="Google Shape;262;p16"/>
          <p:cNvPicPr preferRelativeResize="0"/>
          <p:nvPr/>
        </p:nvPicPr>
        <p:blipFill rotWithShape="1">
          <a:blip r:embed="rId4">
            <a:alphaModFix/>
          </a:blip>
          <a:srcRect b="0" l="0" r="0" t="0"/>
          <a:stretch/>
        </p:blipFill>
        <p:spPr>
          <a:xfrm>
            <a:off x="212035" y="1371600"/>
            <a:ext cx="4751388" cy="1497013"/>
          </a:xfrm>
          <a:prstGeom prst="rect">
            <a:avLst/>
          </a:prstGeom>
          <a:noFill/>
          <a:ln>
            <a:noFill/>
          </a:ln>
        </p:spPr>
      </p:pic>
      <p:pic>
        <p:nvPicPr>
          <p:cNvPr descr="Thomson tube.JPG" id="263" name="Google Shape;263;p16"/>
          <p:cNvPicPr preferRelativeResize="0"/>
          <p:nvPr/>
        </p:nvPicPr>
        <p:blipFill rotWithShape="1">
          <a:blip r:embed="rId5">
            <a:alphaModFix/>
          </a:blip>
          <a:srcRect b="0" l="0" r="0" t="0"/>
          <a:stretch/>
        </p:blipFill>
        <p:spPr>
          <a:xfrm>
            <a:off x="288235" y="3048000"/>
            <a:ext cx="4572000" cy="1154113"/>
          </a:xfrm>
          <a:prstGeom prst="rect">
            <a:avLst/>
          </a:prstGeom>
          <a:noFill/>
          <a:ln>
            <a:noFill/>
          </a:ln>
        </p:spPr>
      </p:pic>
      <p:pic>
        <p:nvPicPr>
          <p:cNvPr descr="Thomson tube4.JPG" id="264" name="Google Shape;264;p16"/>
          <p:cNvPicPr preferRelativeResize="0"/>
          <p:nvPr/>
        </p:nvPicPr>
        <p:blipFill rotWithShape="1">
          <a:blip r:embed="rId6">
            <a:alphaModFix/>
          </a:blip>
          <a:srcRect b="0" l="0" r="0" t="0"/>
          <a:stretch/>
        </p:blipFill>
        <p:spPr>
          <a:xfrm>
            <a:off x="288235" y="4419600"/>
            <a:ext cx="4567238" cy="155098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US" sz="1800" u="none" cap="none" strike="noStrike">
                <a:solidFill>
                  <a:srgbClr val="000000"/>
                </a:solidFill>
              </a:rPr>
              <a:t>‹#›</a:t>
            </a:fld>
            <a:endParaRPr b="0" i="0" sz="1800" u="none" cap="none" strike="noStrike">
              <a:solidFill>
                <a:srgbClr val="000000"/>
              </a:solidFill>
            </a:endParaRPr>
          </a:p>
        </p:txBody>
      </p:sp>
      <p:pic>
        <p:nvPicPr>
          <p:cNvPr id="270" name="Google Shape;270;p17"/>
          <p:cNvPicPr preferRelativeResize="0"/>
          <p:nvPr/>
        </p:nvPicPr>
        <p:blipFill rotWithShape="1">
          <a:blip r:embed="rId3">
            <a:alphaModFix/>
          </a:blip>
          <a:srcRect b="17992" l="29850" r="0" t="18362"/>
          <a:stretch/>
        </p:blipFill>
        <p:spPr>
          <a:xfrm>
            <a:off x="8523136" y="0"/>
            <a:ext cx="3668864" cy="1139687"/>
          </a:xfrm>
          <a:prstGeom prst="rect">
            <a:avLst/>
          </a:prstGeom>
          <a:noFill/>
          <a:ln>
            <a:noFill/>
          </a:ln>
        </p:spPr>
      </p:pic>
      <p:sp>
        <p:nvSpPr>
          <p:cNvPr id="271" name="Google Shape;271;p17"/>
          <p:cNvSpPr/>
          <p:nvPr/>
        </p:nvSpPr>
        <p:spPr>
          <a:xfrm>
            <a:off x="0" y="1139688"/>
            <a:ext cx="12192000" cy="132522"/>
          </a:xfrm>
          <a:prstGeom prst="snip2DiagRect">
            <a:avLst>
              <a:gd fmla="val 0" name="adj1"/>
              <a:gd fmla="val 16667"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72" name="Google Shape;272;p17"/>
          <p:cNvSpPr/>
          <p:nvPr/>
        </p:nvSpPr>
        <p:spPr>
          <a:xfrm>
            <a:off x="7547113" y="1371600"/>
            <a:ext cx="4644887" cy="139147"/>
          </a:xfrm>
          <a:prstGeom prst="snip2DiagRect">
            <a:avLst>
              <a:gd fmla="val 0" name="adj1"/>
              <a:gd fmla="val 16667" name="adj2"/>
            </a:avLst>
          </a:prstGeom>
          <a:gradFill>
            <a:gsLst>
              <a:gs pos="0">
                <a:srgbClr val="A6B6DE"/>
              </a:gs>
              <a:gs pos="50000">
                <a:srgbClr val="98AAD9"/>
              </a:gs>
              <a:gs pos="100000">
                <a:srgbClr val="859CD7"/>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73" name="Google Shape;273;p17"/>
          <p:cNvSpPr txBox="1"/>
          <p:nvPr/>
        </p:nvSpPr>
        <p:spPr>
          <a:xfrm>
            <a:off x="212035" y="246677"/>
            <a:ext cx="7858539"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Calibri"/>
              <a:buNone/>
            </a:pPr>
            <a:r>
              <a:rPr b="0" i="0" lang="en-US" sz="3200" u="none" cap="none" strike="noStrike">
                <a:solidFill>
                  <a:srgbClr val="000000"/>
                </a:solidFill>
                <a:latin typeface="Calibri"/>
                <a:ea typeface="Calibri"/>
                <a:cs typeface="Calibri"/>
                <a:sym typeface="Calibri"/>
              </a:rPr>
              <a:t>Finding the pieces – The electron</a:t>
            </a:r>
            <a:endParaRPr/>
          </a:p>
        </p:txBody>
      </p:sp>
      <p:sp>
        <p:nvSpPr>
          <p:cNvPr id="274" name="Google Shape;274;p17"/>
          <p:cNvSpPr txBox="1"/>
          <p:nvPr/>
        </p:nvSpPr>
        <p:spPr>
          <a:xfrm>
            <a:off x="212035" y="1289863"/>
            <a:ext cx="7028349" cy="5493812"/>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1800">
                <a:solidFill>
                  <a:schemeClr val="dk1"/>
                </a:solidFill>
                <a:latin typeface="Calibri"/>
                <a:ea typeface="Calibri"/>
                <a:cs typeface="Calibri"/>
                <a:sym typeface="Calibri"/>
              </a:rPr>
              <a:t>Robert Millikan – discovers the mass of an electron</a:t>
            </a:r>
            <a:endParaRPr/>
          </a:p>
          <a:p>
            <a:pPr indent="-285750" lvl="1" marL="742950" marR="0" rtl="0" algn="l">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Performed the “Oil Drop” experiment which allowed him to calculate the mass to charge ratio of electrons</a:t>
            </a:r>
            <a:endParaRPr/>
          </a:p>
          <a:p>
            <a:pPr indent="-285750" lvl="1" marL="742950" marR="0" rtl="0" algn="l">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Experiment involved:</a:t>
            </a:r>
            <a:endParaRPr/>
          </a:p>
          <a:p>
            <a:pPr indent="-285750" lvl="2" marL="1200150" marR="0" rtl="0" algn="l">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Dropping a small drop of oil (which had picked up extra electrons) between two electrically charged plates</a:t>
            </a:r>
            <a:endParaRPr/>
          </a:p>
          <a:p>
            <a:pPr indent="-285750" lvl="2" marL="1200150" marR="0" rtl="0" algn="l">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He monitored the drops, measured the voltage on the plates affected their fall and then calculated the charge of the drops</a:t>
            </a:r>
            <a:endParaRPr/>
          </a:p>
          <a:p>
            <a:pPr indent="-285750" lvl="2" marL="1200150" marR="0" rtl="0" algn="l">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The experiment proved that electrons are negatively charge</a:t>
            </a:r>
            <a:endParaRPr/>
          </a:p>
          <a:p>
            <a:pPr indent="-285750" lvl="2" marL="1200150" marR="0" rtl="0" algn="l">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Also, electrons are about 2000 times smaller than hydrogen (which is the lightest atom)</a:t>
            </a:r>
            <a:endParaRPr/>
          </a:p>
          <a:p>
            <a:pPr indent="-171450" lvl="2" marL="1200150" marR="0" rtl="0" algn="l">
              <a:lnSpc>
                <a:spcPct val="15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Image result for millikan oil drop&quot;" id="275" name="Google Shape;275;p17"/>
          <p:cNvPicPr preferRelativeResize="0"/>
          <p:nvPr/>
        </p:nvPicPr>
        <p:blipFill rotWithShape="1">
          <a:blip r:embed="rId4">
            <a:alphaModFix/>
          </a:blip>
          <a:srcRect b="0" l="0" r="0" t="0"/>
          <a:stretch/>
        </p:blipFill>
        <p:spPr>
          <a:xfrm>
            <a:off x="7301266" y="1768353"/>
            <a:ext cx="4619625" cy="29718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US" sz="1800" u="none" cap="none" strike="noStrike">
                <a:solidFill>
                  <a:srgbClr val="000000"/>
                </a:solidFill>
              </a:rPr>
              <a:t>‹#›</a:t>
            </a:fld>
            <a:endParaRPr b="0" i="0" sz="1800" u="none" cap="none" strike="noStrike">
              <a:solidFill>
                <a:srgbClr val="000000"/>
              </a:solidFill>
            </a:endParaRPr>
          </a:p>
        </p:txBody>
      </p:sp>
      <p:pic>
        <p:nvPicPr>
          <p:cNvPr id="281" name="Google Shape;281;p18"/>
          <p:cNvPicPr preferRelativeResize="0"/>
          <p:nvPr/>
        </p:nvPicPr>
        <p:blipFill rotWithShape="1">
          <a:blip r:embed="rId3">
            <a:alphaModFix/>
          </a:blip>
          <a:srcRect b="17992" l="29850" r="0" t="18362"/>
          <a:stretch/>
        </p:blipFill>
        <p:spPr>
          <a:xfrm>
            <a:off x="8523136" y="0"/>
            <a:ext cx="3668864" cy="1139687"/>
          </a:xfrm>
          <a:prstGeom prst="rect">
            <a:avLst/>
          </a:prstGeom>
          <a:noFill/>
          <a:ln>
            <a:noFill/>
          </a:ln>
        </p:spPr>
      </p:pic>
      <p:sp>
        <p:nvSpPr>
          <p:cNvPr id="282" name="Google Shape;282;p18"/>
          <p:cNvSpPr/>
          <p:nvPr/>
        </p:nvSpPr>
        <p:spPr>
          <a:xfrm>
            <a:off x="0" y="1139688"/>
            <a:ext cx="12192000" cy="132522"/>
          </a:xfrm>
          <a:prstGeom prst="snip2DiagRect">
            <a:avLst>
              <a:gd fmla="val 0" name="adj1"/>
              <a:gd fmla="val 16667"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83" name="Google Shape;283;p18"/>
          <p:cNvSpPr/>
          <p:nvPr/>
        </p:nvSpPr>
        <p:spPr>
          <a:xfrm>
            <a:off x="7547113" y="1371600"/>
            <a:ext cx="4644887" cy="139147"/>
          </a:xfrm>
          <a:prstGeom prst="snip2DiagRect">
            <a:avLst>
              <a:gd fmla="val 0" name="adj1"/>
              <a:gd fmla="val 16667" name="adj2"/>
            </a:avLst>
          </a:prstGeom>
          <a:gradFill>
            <a:gsLst>
              <a:gs pos="0">
                <a:srgbClr val="A6B6DE"/>
              </a:gs>
              <a:gs pos="50000">
                <a:srgbClr val="98AAD9"/>
              </a:gs>
              <a:gs pos="100000">
                <a:srgbClr val="859CD7"/>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84" name="Google Shape;284;p18"/>
          <p:cNvSpPr txBox="1"/>
          <p:nvPr/>
        </p:nvSpPr>
        <p:spPr>
          <a:xfrm>
            <a:off x="212035" y="246677"/>
            <a:ext cx="7858539"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Calibri"/>
              <a:buNone/>
            </a:pPr>
            <a:r>
              <a:rPr b="0" i="0" lang="en-US" sz="3200" u="none" cap="none" strike="noStrike">
                <a:solidFill>
                  <a:srgbClr val="000000"/>
                </a:solidFill>
                <a:latin typeface="Calibri"/>
                <a:ea typeface="Calibri"/>
                <a:cs typeface="Calibri"/>
                <a:sym typeface="Calibri"/>
              </a:rPr>
              <a:t>Revising the </a:t>
            </a:r>
            <a:r>
              <a:rPr lang="en-US" sz="3200">
                <a:solidFill>
                  <a:srgbClr val="000000"/>
                </a:solidFill>
                <a:latin typeface="Calibri"/>
                <a:ea typeface="Calibri"/>
                <a:cs typeface="Calibri"/>
                <a:sym typeface="Calibri"/>
              </a:rPr>
              <a:t>structure of the atom</a:t>
            </a:r>
            <a:endParaRPr b="0" i="0" sz="3200" u="none" cap="none" strike="noStrike">
              <a:solidFill>
                <a:srgbClr val="000000"/>
              </a:solidFill>
              <a:latin typeface="Calibri"/>
              <a:ea typeface="Calibri"/>
              <a:cs typeface="Calibri"/>
              <a:sym typeface="Calibri"/>
            </a:endParaRPr>
          </a:p>
        </p:txBody>
      </p:sp>
      <p:sp>
        <p:nvSpPr>
          <p:cNvPr id="285" name="Google Shape;285;p18"/>
          <p:cNvSpPr/>
          <p:nvPr/>
        </p:nvSpPr>
        <p:spPr>
          <a:xfrm>
            <a:off x="1057275" y="1573341"/>
            <a:ext cx="9048750" cy="3913059"/>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400">
                <a:solidFill>
                  <a:schemeClr val="dk1"/>
                </a:solidFill>
                <a:latin typeface="Calibri"/>
                <a:ea typeface="Calibri"/>
                <a:cs typeface="Calibri"/>
                <a:sym typeface="Calibri"/>
              </a:rPr>
              <a:t>What do we know:</a:t>
            </a:r>
            <a:endParaRPr/>
          </a:p>
          <a:p>
            <a:pPr indent="-342900" lvl="1" marL="800100" marR="0" rtl="0" algn="l">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Matter was known to electrically neutral</a:t>
            </a:r>
            <a:endParaRPr/>
          </a:p>
          <a:p>
            <a:pPr indent="-342900" lvl="1" marL="800100" marR="0" rtl="0" algn="l">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Thomson had shown they contain negatively charged sub-atomic particles, that were called electrons</a:t>
            </a:r>
            <a:endParaRPr/>
          </a:p>
          <a:p>
            <a:pPr indent="-342900" lvl="1" marL="800100" marR="0" rtl="0" algn="l">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A scientist called Robert Millikan (1868-1953) calculated the mass of an electron to be 1/1000</a:t>
            </a:r>
            <a:r>
              <a:rPr b="0" baseline="30000" i="0" lang="en-US" sz="2400" u="none" cap="none" strike="noStrike">
                <a:solidFill>
                  <a:schemeClr val="dk1"/>
                </a:solidFill>
                <a:latin typeface="Calibri"/>
                <a:ea typeface="Calibri"/>
                <a:cs typeface="Calibri"/>
                <a:sym typeface="Calibri"/>
              </a:rPr>
              <a:t>th</a:t>
            </a:r>
            <a:r>
              <a:rPr b="0" i="0" lang="en-US" sz="2400" u="none" cap="none" strike="noStrike">
                <a:solidFill>
                  <a:schemeClr val="dk1"/>
                </a:solidFill>
                <a:latin typeface="Calibri"/>
                <a:ea typeface="Calibri"/>
                <a:cs typeface="Calibri"/>
                <a:sym typeface="Calibri"/>
              </a:rPr>
              <a:t> the size of the smallest known atom.</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US" sz="1800" u="none" cap="none" strike="noStrike">
                <a:solidFill>
                  <a:srgbClr val="000000"/>
                </a:solidFill>
              </a:rPr>
              <a:t>‹#›</a:t>
            </a:fld>
            <a:endParaRPr b="0" i="0" sz="1800" u="none" cap="none" strike="noStrike">
              <a:solidFill>
                <a:srgbClr val="000000"/>
              </a:solidFill>
            </a:endParaRPr>
          </a:p>
        </p:txBody>
      </p:sp>
      <p:pic>
        <p:nvPicPr>
          <p:cNvPr id="291" name="Google Shape;291;p19"/>
          <p:cNvPicPr preferRelativeResize="0"/>
          <p:nvPr/>
        </p:nvPicPr>
        <p:blipFill rotWithShape="1">
          <a:blip r:embed="rId3">
            <a:alphaModFix/>
          </a:blip>
          <a:srcRect b="17992" l="29850" r="0" t="18362"/>
          <a:stretch/>
        </p:blipFill>
        <p:spPr>
          <a:xfrm>
            <a:off x="8523136" y="0"/>
            <a:ext cx="3668864" cy="1139687"/>
          </a:xfrm>
          <a:prstGeom prst="rect">
            <a:avLst/>
          </a:prstGeom>
          <a:noFill/>
          <a:ln>
            <a:noFill/>
          </a:ln>
        </p:spPr>
      </p:pic>
      <p:sp>
        <p:nvSpPr>
          <p:cNvPr id="292" name="Google Shape;292;p19"/>
          <p:cNvSpPr/>
          <p:nvPr/>
        </p:nvSpPr>
        <p:spPr>
          <a:xfrm>
            <a:off x="0" y="1139688"/>
            <a:ext cx="12192000" cy="132522"/>
          </a:xfrm>
          <a:prstGeom prst="snip2DiagRect">
            <a:avLst>
              <a:gd fmla="val 0" name="adj1"/>
              <a:gd fmla="val 16667"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93" name="Google Shape;293;p19"/>
          <p:cNvSpPr/>
          <p:nvPr/>
        </p:nvSpPr>
        <p:spPr>
          <a:xfrm>
            <a:off x="7547113" y="1371600"/>
            <a:ext cx="4644887" cy="139147"/>
          </a:xfrm>
          <a:prstGeom prst="snip2DiagRect">
            <a:avLst>
              <a:gd fmla="val 0" name="adj1"/>
              <a:gd fmla="val 16667" name="adj2"/>
            </a:avLst>
          </a:prstGeom>
          <a:gradFill>
            <a:gsLst>
              <a:gs pos="0">
                <a:srgbClr val="A6B6DE"/>
              </a:gs>
              <a:gs pos="50000">
                <a:srgbClr val="98AAD9"/>
              </a:gs>
              <a:gs pos="100000">
                <a:srgbClr val="859CD7"/>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94" name="Google Shape;294;p19"/>
          <p:cNvSpPr txBox="1"/>
          <p:nvPr/>
        </p:nvSpPr>
        <p:spPr>
          <a:xfrm>
            <a:off x="212035" y="246677"/>
            <a:ext cx="7858539"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Calibri"/>
              <a:buNone/>
            </a:pPr>
            <a:r>
              <a:rPr lang="en-US" sz="3200">
                <a:solidFill>
                  <a:srgbClr val="000000"/>
                </a:solidFill>
                <a:latin typeface="Calibri"/>
                <a:ea typeface="Calibri"/>
                <a:cs typeface="Calibri"/>
                <a:sym typeface="Calibri"/>
              </a:rPr>
              <a:t>Thomson’s Plum Pudding model</a:t>
            </a:r>
            <a:endParaRPr b="0" i="0" sz="3200" u="none" cap="none" strike="noStrike">
              <a:solidFill>
                <a:srgbClr val="000000"/>
              </a:solidFill>
              <a:latin typeface="Calibri"/>
              <a:ea typeface="Calibri"/>
              <a:cs typeface="Calibri"/>
              <a:sym typeface="Calibri"/>
            </a:endParaRPr>
          </a:p>
        </p:txBody>
      </p:sp>
      <p:sp>
        <p:nvSpPr>
          <p:cNvPr id="295" name="Google Shape;295;p19"/>
          <p:cNvSpPr/>
          <p:nvPr/>
        </p:nvSpPr>
        <p:spPr>
          <a:xfrm>
            <a:off x="485775" y="1615934"/>
            <a:ext cx="11487150" cy="230832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400">
                <a:solidFill>
                  <a:schemeClr val="dk1"/>
                </a:solidFill>
                <a:latin typeface="Calibri"/>
                <a:ea typeface="Calibri"/>
                <a:cs typeface="Calibri"/>
                <a:sym typeface="Calibri"/>
              </a:rPr>
              <a:t>Thomson published his revised theory of the atom in 1904 – we know call it ‘The Plum Pudding model’</a:t>
            </a:r>
            <a:endParaRPr/>
          </a:p>
          <a:p>
            <a:pPr indent="-342900" lvl="1" marL="800100" marR="0" rtl="0" algn="l">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In the model atoms were thought to contain numerous tiny, negative particles imbedded in a sphere of positively charge material</a:t>
            </a:r>
            <a:endParaRPr/>
          </a:p>
        </p:txBody>
      </p:sp>
      <p:pic>
        <p:nvPicPr>
          <p:cNvPr descr="plum pudding.bmp" id="296" name="Google Shape;296;p19"/>
          <p:cNvPicPr preferRelativeResize="0"/>
          <p:nvPr/>
        </p:nvPicPr>
        <p:blipFill rotWithShape="1">
          <a:blip r:embed="rId4">
            <a:alphaModFix/>
          </a:blip>
          <a:srcRect b="0" l="0" r="0" t="0"/>
          <a:stretch/>
        </p:blipFill>
        <p:spPr>
          <a:xfrm>
            <a:off x="2621922" y="4165600"/>
            <a:ext cx="2190750" cy="2190750"/>
          </a:xfrm>
          <a:prstGeom prst="rect">
            <a:avLst/>
          </a:prstGeom>
          <a:noFill/>
          <a:ln>
            <a:noFill/>
          </a:ln>
        </p:spPr>
      </p:pic>
      <p:pic>
        <p:nvPicPr>
          <p:cNvPr descr="Image result for plum pudding" id="297" name="Google Shape;297;p19"/>
          <p:cNvPicPr preferRelativeResize="0"/>
          <p:nvPr/>
        </p:nvPicPr>
        <p:blipFill rotWithShape="1">
          <a:blip r:embed="rId5">
            <a:alphaModFix/>
          </a:blip>
          <a:srcRect b="13237" l="0" r="0" t="17698"/>
          <a:stretch/>
        </p:blipFill>
        <p:spPr>
          <a:xfrm>
            <a:off x="5951779" y="3866999"/>
            <a:ext cx="2571357" cy="266871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US" sz="1800" u="none" cap="none" strike="noStrike">
                <a:solidFill>
                  <a:srgbClr val="000000"/>
                </a:solidFill>
              </a:rPr>
              <a:t>‹#›</a:t>
            </a:fld>
            <a:endParaRPr b="0" i="0" sz="1800" u="none" cap="none" strike="noStrike">
              <a:solidFill>
                <a:srgbClr val="000000"/>
              </a:solidFill>
            </a:endParaRPr>
          </a:p>
        </p:txBody>
      </p:sp>
      <p:pic>
        <p:nvPicPr>
          <p:cNvPr id="98" name="Google Shape;98;p2"/>
          <p:cNvPicPr preferRelativeResize="0"/>
          <p:nvPr/>
        </p:nvPicPr>
        <p:blipFill rotWithShape="1">
          <a:blip r:embed="rId3">
            <a:alphaModFix/>
          </a:blip>
          <a:srcRect b="17992" l="29850" r="0" t="18362"/>
          <a:stretch/>
        </p:blipFill>
        <p:spPr>
          <a:xfrm>
            <a:off x="8523136" y="0"/>
            <a:ext cx="3668864" cy="1139687"/>
          </a:xfrm>
          <a:prstGeom prst="rect">
            <a:avLst/>
          </a:prstGeom>
          <a:noFill/>
          <a:ln>
            <a:noFill/>
          </a:ln>
        </p:spPr>
      </p:pic>
      <p:sp>
        <p:nvSpPr>
          <p:cNvPr id="99" name="Google Shape;99;p2"/>
          <p:cNvSpPr/>
          <p:nvPr/>
        </p:nvSpPr>
        <p:spPr>
          <a:xfrm>
            <a:off x="0" y="1139688"/>
            <a:ext cx="12192000" cy="132522"/>
          </a:xfrm>
          <a:prstGeom prst="snip2DiagRect">
            <a:avLst>
              <a:gd fmla="val 0" name="adj1"/>
              <a:gd fmla="val 16667"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00" name="Google Shape;100;p2"/>
          <p:cNvSpPr/>
          <p:nvPr/>
        </p:nvSpPr>
        <p:spPr>
          <a:xfrm>
            <a:off x="7547113" y="1371600"/>
            <a:ext cx="4644887" cy="139147"/>
          </a:xfrm>
          <a:prstGeom prst="snip2DiagRect">
            <a:avLst>
              <a:gd fmla="val 0" name="adj1"/>
              <a:gd fmla="val 16667" name="adj2"/>
            </a:avLst>
          </a:prstGeom>
          <a:gradFill>
            <a:gsLst>
              <a:gs pos="0">
                <a:srgbClr val="A6B6DE"/>
              </a:gs>
              <a:gs pos="50000">
                <a:srgbClr val="98AAD9"/>
              </a:gs>
              <a:gs pos="100000">
                <a:srgbClr val="859CD7"/>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01" name="Google Shape;101;p2"/>
          <p:cNvSpPr txBox="1"/>
          <p:nvPr/>
        </p:nvSpPr>
        <p:spPr>
          <a:xfrm>
            <a:off x="212035" y="246677"/>
            <a:ext cx="7858539"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Calibri"/>
              <a:buNone/>
            </a:pPr>
            <a:r>
              <a:rPr b="0" i="0" lang="en-US" sz="3200" u="none" cap="none" strike="noStrike">
                <a:solidFill>
                  <a:srgbClr val="000000"/>
                </a:solidFill>
                <a:latin typeface="Calibri"/>
                <a:ea typeface="Calibri"/>
                <a:cs typeface="Calibri"/>
                <a:sym typeface="Calibri"/>
              </a:rPr>
              <a:t>Outline</a:t>
            </a:r>
            <a:endParaRPr b="0" i="0" sz="3200" u="none" cap="none" strike="noStrike">
              <a:solidFill>
                <a:srgbClr val="000000"/>
              </a:solidFill>
              <a:latin typeface="Calibri"/>
              <a:ea typeface="Calibri"/>
              <a:cs typeface="Calibri"/>
              <a:sym typeface="Calibri"/>
            </a:endParaRPr>
          </a:p>
        </p:txBody>
      </p:sp>
      <p:sp>
        <p:nvSpPr>
          <p:cNvPr id="102" name="Google Shape;102;p2"/>
          <p:cNvSpPr/>
          <p:nvPr/>
        </p:nvSpPr>
        <p:spPr>
          <a:xfrm>
            <a:off x="612371" y="1918778"/>
            <a:ext cx="10551622" cy="1366528"/>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15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Findings from a range of scientific experiments contributed to the understanding of the atom, enabling scientists, including Dalton, Thomson, Rutherford, Bohr and Chadwick to develop models of atomic structure and make reliable predictions about the mass, charge and location of the sub-atomic particles. (SHE)</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US" sz="1800" u="none" cap="none" strike="noStrike">
                <a:solidFill>
                  <a:srgbClr val="000000"/>
                </a:solidFill>
              </a:rPr>
              <a:t>‹#›</a:t>
            </a:fld>
            <a:endParaRPr b="0" i="0" sz="1800" u="none" cap="none" strike="noStrike">
              <a:solidFill>
                <a:srgbClr val="000000"/>
              </a:solidFill>
            </a:endParaRPr>
          </a:p>
        </p:txBody>
      </p:sp>
      <p:pic>
        <p:nvPicPr>
          <p:cNvPr id="303" name="Google Shape;303;p20"/>
          <p:cNvPicPr preferRelativeResize="0"/>
          <p:nvPr/>
        </p:nvPicPr>
        <p:blipFill rotWithShape="1">
          <a:blip r:embed="rId3">
            <a:alphaModFix/>
          </a:blip>
          <a:srcRect b="17992" l="29850" r="0" t="18362"/>
          <a:stretch/>
        </p:blipFill>
        <p:spPr>
          <a:xfrm>
            <a:off x="8523136" y="0"/>
            <a:ext cx="3668864" cy="1139687"/>
          </a:xfrm>
          <a:prstGeom prst="rect">
            <a:avLst/>
          </a:prstGeom>
          <a:noFill/>
          <a:ln>
            <a:noFill/>
          </a:ln>
        </p:spPr>
      </p:pic>
      <p:sp>
        <p:nvSpPr>
          <p:cNvPr id="304" name="Google Shape;304;p20"/>
          <p:cNvSpPr/>
          <p:nvPr/>
        </p:nvSpPr>
        <p:spPr>
          <a:xfrm>
            <a:off x="0" y="1139688"/>
            <a:ext cx="12192000" cy="132522"/>
          </a:xfrm>
          <a:prstGeom prst="snip2DiagRect">
            <a:avLst>
              <a:gd fmla="val 0" name="adj1"/>
              <a:gd fmla="val 16667"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05" name="Google Shape;305;p20"/>
          <p:cNvSpPr/>
          <p:nvPr/>
        </p:nvSpPr>
        <p:spPr>
          <a:xfrm>
            <a:off x="7547113" y="1371600"/>
            <a:ext cx="4644887" cy="139147"/>
          </a:xfrm>
          <a:prstGeom prst="snip2DiagRect">
            <a:avLst>
              <a:gd fmla="val 0" name="adj1"/>
              <a:gd fmla="val 16667" name="adj2"/>
            </a:avLst>
          </a:prstGeom>
          <a:gradFill>
            <a:gsLst>
              <a:gs pos="0">
                <a:srgbClr val="A6B6DE"/>
              </a:gs>
              <a:gs pos="50000">
                <a:srgbClr val="98AAD9"/>
              </a:gs>
              <a:gs pos="100000">
                <a:srgbClr val="859CD7"/>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06" name="Google Shape;306;p20"/>
          <p:cNvSpPr txBox="1"/>
          <p:nvPr/>
        </p:nvSpPr>
        <p:spPr>
          <a:xfrm>
            <a:off x="212035" y="246677"/>
            <a:ext cx="7858539"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Calibri"/>
              <a:buNone/>
            </a:pPr>
            <a:r>
              <a:rPr lang="en-US" sz="3200">
                <a:solidFill>
                  <a:srgbClr val="000000"/>
                </a:solidFill>
                <a:latin typeface="Calibri"/>
                <a:ea typeface="Calibri"/>
                <a:cs typeface="Calibri"/>
                <a:sym typeface="Calibri"/>
              </a:rPr>
              <a:t>It didn’t last long…</a:t>
            </a:r>
            <a:endParaRPr b="0" i="0" sz="3200" u="none" cap="none" strike="noStrike">
              <a:solidFill>
                <a:srgbClr val="000000"/>
              </a:solidFill>
              <a:latin typeface="Calibri"/>
              <a:ea typeface="Calibri"/>
              <a:cs typeface="Calibri"/>
              <a:sym typeface="Calibri"/>
            </a:endParaRPr>
          </a:p>
        </p:txBody>
      </p:sp>
      <p:pic>
        <p:nvPicPr>
          <p:cNvPr descr="gold foil exp.gif" id="307" name="Google Shape;307;p20"/>
          <p:cNvPicPr preferRelativeResize="0"/>
          <p:nvPr/>
        </p:nvPicPr>
        <p:blipFill rotWithShape="1">
          <a:blip r:embed="rId4">
            <a:alphaModFix/>
          </a:blip>
          <a:srcRect b="0" l="0" r="0" t="0"/>
          <a:stretch/>
        </p:blipFill>
        <p:spPr>
          <a:xfrm>
            <a:off x="304800" y="1580446"/>
            <a:ext cx="6343650" cy="5174548"/>
          </a:xfrm>
          <a:prstGeom prst="rect">
            <a:avLst/>
          </a:prstGeom>
          <a:noFill/>
          <a:ln>
            <a:noFill/>
          </a:ln>
        </p:spPr>
      </p:pic>
      <p:sp>
        <p:nvSpPr>
          <p:cNvPr id="308" name="Google Shape;308;p20"/>
          <p:cNvSpPr txBox="1"/>
          <p:nvPr/>
        </p:nvSpPr>
        <p:spPr>
          <a:xfrm>
            <a:off x="6781800" y="1580446"/>
            <a:ext cx="5191125" cy="4467057"/>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Ernst Rutherford, a new experiment (research done between 1909-1913)</a:t>
            </a:r>
            <a:endParaRPr/>
          </a:p>
          <a:p>
            <a:pPr indent="-342900" lvl="0" marL="342900" marR="0" rtl="0" algn="l">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A beam of alpha particles were passed through a thin sheet of gold foil</a:t>
            </a:r>
            <a:endParaRPr/>
          </a:p>
          <a:p>
            <a:pPr indent="-342900" lvl="0" marL="342900" marR="0" rtl="0" algn="l">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Expected result – alpha particles would travel in a straight line</a:t>
            </a:r>
            <a:endParaRPr/>
          </a:p>
          <a:p>
            <a:pPr indent="-342900" lvl="0" marL="342900" marR="0" rtl="0" algn="l">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What was actually observed…</a:t>
            </a:r>
            <a:endParaRPr sz="24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US" sz="1800" u="none" cap="none" strike="noStrike">
                <a:solidFill>
                  <a:srgbClr val="000000"/>
                </a:solidFill>
              </a:rPr>
              <a:t>‹#›</a:t>
            </a:fld>
            <a:endParaRPr b="0" i="0" sz="1800" u="none" cap="none" strike="noStrike">
              <a:solidFill>
                <a:srgbClr val="000000"/>
              </a:solidFill>
            </a:endParaRPr>
          </a:p>
        </p:txBody>
      </p:sp>
      <p:pic>
        <p:nvPicPr>
          <p:cNvPr id="314" name="Google Shape;314;p21"/>
          <p:cNvPicPr preferRelativeResize="0"/>
          <p:nvPr/>
        </p:nvPicPr>
        <p:blipFill rotWithShape="1">
          <a:blip r:embed="rId3">
            <a:alphaModFix/>
          </a:blip>
          <a:srcRect b="17992" l="29850" r="0" t="18362"/>
          <a:stretch/>
        </p:blipFill>
        <p:spPr>
          <a:xfrm>
            <a:off x="8523136" y="0"/>
            <a:ext cx="3668864" cy="1139687"/>
          </a:xfrm>
          <a:prstGeom prst="rect">
            <a:avLst/>
          </a:prstGeom>
          <a:noFill/>
          <a:ln>
            <a:noFill/>
          </a:ln>
        </p:spPr>
      </p:pic>
      <p:sp>
        <p:nvSpPr>
          <p:cNvPr id="315" name="Google Shape;315;p21"/>
          <p:cNvSpPr/>
          <p:nvPr/>
        </p:nvSpPr>
        <p:spPr>
          <a:xfrm>
            <a:off x="0" y="1139688"/>
            <a:ext cx="12192000" cy="132522"/>
          </a:xfrm>
          <a:prstGeom prst="snip2DiagRect">
            <a:avLst>
              <a:gd fmla="val 0" name="adj1"/>
              <a:gd fmla="val 16667"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16" name="Google Shape;316;p21"/>
          <p:cNvSpPr/>
          <p:nvPr/>
        </p:nvSpPr>
        <p:spPr>
          <a:xfrm>
            <a:off x="7547113" y="1371600"/>
            <a:ext cx="4644887" cy="139147"/>
          </a:xfrm>
          <a:prstGeom prst="snip2DiagRect">
            <a:avLst>
              <a:gd fmla="val 0" name="adj1"/>
              <a:gd fmla="val 16667" name="adj2"/>
            </a:avLst>
          </a:prstGeom>
          <a:gradFill>
            <a:gsLst>
              <a:gs pos="0">
                <a:srgbClr val="A6B6DE"/>
              </a:gs>
              <a:gs pos="50000">
                <a:srgbClr val="98AAD9"/>
              </a:gs>
              <a:gs pos="100000">
                <a:srgbClr val="859CD7"/>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17" name="Google Shape;317;p21"/>
          <p:cNvSpPr txBox="1"/>
          <p:nvPr/>
        </p:nvSpPr>
        <p:spPr>
          <a:xfrm>
            <a:off x="212035" y="246677"/>
            <a:ext cx="7858539"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Calibri"/>
              <a:buNone/>
            </a:pPr>
            <a:r>
              <a:rPr lang="en-US" sz="3200">
                <a:solidFill>
                  <a:srgbClr val="000000"/>
                </a:solidFill>
                <a:latin typeface="Calibri"/>
                <a:ea typeface="Calibri"/>
                <a:cs typeface="Calibri"/>
                <a:sym typeface="Calibri"/>
              </a:rPr>
              <a:t>It didn’t last long…</a:t>
            </a:r>
            <a:endParaRPr b="0" i="0" sz="3200" u="none" cap="none" strike="noStrike">
              <a:solidFill>
                <a:srgbClr val="000000"/>
              </a:solidFill>
              <a:latin typeface="Calibri"/>
              <a:ea typeface="Calibri"/>
              <a:cs typeface="Calibri"/>
              <a:sym typeface="Calibri"/>
            </a:endParaRPr>
          </a:p>
        </p:txBody>
      </p:sp>
      <p:pic>
        <p:nvPicPr>
          <p:cNvPr descr="gold foil exp2.jpg" id="318" name="Google Shape;318;p21"/>
          <p:cNvPicPr preferRelativeResize="0"/>
          <p:nvPr/>
        </p:nvPicPr>
        <p:blipFill rotWithShape="1">
          <a:blip r:embed="rId4">
            <a:alphaModFix/>
          </a:blip>
          <a:srcRect b="0" l="0" r="0" t="0"/>
          <a:stretch/>
        </p:blipFill>
        <p:spPr>
          <a:xfrm>
            <a:off x="6841435" y="1888186"/>
            <a:ext cx="4750490" cy="3598214"/>
          </a:xfrm>
          <a:prstGeom prst="rect">
            <a:avLst/>
          </a:prstGeom>
          <a:noFill/>
          <a:ln>
            <a:noFill/>
          </a:ln>
        </p:spPr>
      </p:pic>
      <p:sp>
        <p:nvSpPr>
          <p:cNvPr id="319" name="Google Shape;319;p21"/>
          <p:cNvSpPr txBox="1"/>
          <p:nvPr/>
        </p:nvSpPr>
        <p:spPr>
          <a:xfrm>
            <a:off x="0" y="1441173"/>
            <a:ext cx="6296025" cy="5021055"/>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Some alpha particles went straight through the foil, but others were deflected or even reflected back to the source!</a:t>
            </a:r>
            <a:endParaRPr/>
          </a:p>
          <a:p>
            <a:pPr indent="-342900" lvl="0" marL="342900" marR="0" rtl="0" algn="l">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Rutherford’s conclusions:</a:t>
            </a:r>
            <a:endParaRPr/>
          </a:p>
          <a:p>
            <a:pPr indent="-342900" lvl="1" marL="800100" marR="0" rtl="0" algn="l">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Most of the atom was empty space (hence some travelling straight through)</a:t>
            </a:r>
            <a:endParaRPr/>
          </a:p>
          <a:p>
            <a:pPr indent="-342900" lvl="1" marL="800100" marR="0" rtl="0" algn="l">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Areas of very dense matter (caused the deflection)</a:t>
            </a:r>
            <a:endParaRPr/>
          </a:p>
          <a:p>
            <a:pPr indent="-342900" lvl="1" marL="800100" marR="0" rtl="0" algn="l">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Thus, the nucleus was discovered!</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US" sz="1800" u="none" cap="none" strike="noStrike">
                <a:solidFill>
                  <a:srgbClr val="000000"/>
                </a:solidFill>
              </a:rPr>
              <a:t>‹#›</a:t>
            </a:fld>
            <a:endParaRPr b="0" i="0" sz="1800" u="none" cap="none" strike="noStrike">
              <a:solidFill>
                <a:srgbClr val="000000"/>
              </a:solidFill>
            </a:endParaRPr>
          </a:p>
        </p:txBody>
      </p:sp>
      <p:pic>
        <p:nvPicPr>
          <p:cNvPr id="325" name="Google Shape;325;p22"/>
          <p:cNvPicPr preferRelativeResize="0"/>
          <p:nvPr/>
        </p:nvPicPr>
        <p:blipFill rotWithShape="1">
          <a:blip r:embed="rId3">
            <a:alphaModFix/>
          </a:blip>
          <a:srcRect b="17992" l="29850" r="0" t="18362"/>
          <a:stretch/>
        </p:blipFill>
        <p:spPr>
          <a:xfrm>
            <a:off x="8523136" y="0"/>
            <a:ext cx="3668864" cy="1139687"/>
          </a:xfrm>
          <a:prstGeom prst="rect">
            <a:avLst/>
          </a:prstGeom>
          <a:noFill/>
          <a:ln>
            <a:noFill/>
          </a:ln>
        </p:spPr>
      </p:pic>
      <p:sp>
        <p:nvSpPr>
          <p:cNvPr id="326" name="Google Shape;326;p22"/>
          <p:cNvSpPr/>
          <p:nvPr/>
        </p:nvSpPr>
        <p:spPr>
          <a:xfrm>
            <a:off x="0" y="1139688"/>
            <a:ext cx="12192000" cy="132522"/>
          </a:xfrm>
          <a:prstGeom prst="snip2DiagRect">
            <a:avLst>
              <a:gd fmla="val 0" name="adj1"/>
              <a:gd fmla="val 16667"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27" name="Google Shape;327;p22"/>
          <p:cNvSpPr/>
          <p:nvPr/>
        </p:nvSpPr>
        <p:spPr>
          <a:xfrm>
            <a:off x="7547113" y="1371600"/>
            <a:ext cx="4644887" cy="139147"/>
          </a:xfrm>
          <a:prstGeom prst="snip2DiagRect">
            <a:avLst>
              <a:gd fmla="val 0" name="adj1"/>
              <a:gd fmla="val 16667" name="adj2"/>
            </a:avLst>
          </a:prstGeom>
          <a:gradFill>
            <a:gsLst>
              <a:gs pos="0">
                <a:srgbClr val="A6B6DE"/>
              </a:gs>
              <a:gs pos="50000">
                <a:srgbClr val="98AAD9"/>
              </a:gs>
              <a:gs pos="100000">
                <a:srgbClr val="859CD7"/>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28" name="Google Shape;328;p22"/>
          <p:cNvSpPr txBox="1"/>
          <p:nvPr/>
        </p:nvSpPr>
        <p:spPr>
          <a:xfrm>
            <a:off x="212035" y="246677"/>
            <a:ext cx="7858539"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Calibri"/>
              <a:buNone/>
            </a:pPr>
            <a:r>
              <a:rPr lang="en-US" sz="3200">
                <a:solidFill>
                  <a:srgbClr val="000000"/>
                </a:solidFill>
                <a:latin typeface="Calibri"/>
                <a:ea typeface="Calibri"/>
                <a:cs typeface="Calibri"/>
                <a:sym typeface="Calibri"/>
              </a:rPr>
              <a:t>Rutherford’s Atomic Model</a:t>
            </a:r>
            <a:endParaRPr b="0" i="0" sz="3200" u="none" cap="none" strike="noStrike">
              <a:solidFill>
                <a:srgbClr val="000000"/>
              </a:solidFill>
              <a:latin typeface="Calibri"/>
              <a:ea typeface="Calibri"/>
              <a:cs typeface="Calibri"/>
              <a:sym typeface="Calibri"/>
            </a:endParaRPr>
          </a:p>
        </p:txBody>
      </p:sp>
      <p:pic>
        <p:nvPicPr>
          <p:cNvPr descr="Image result for rutherford's atomic model" id="329" name="Google Shape;329;p22"/>
          <p:cNvPicPr preferRelativeResize="0"/>
          <p:nvPr/>
        </p:nvPicPr>
        <p:blipFill rotWithShape="1">
          <a:blip r:embed="rId4">
            <a:alphaModFix/>
          </a:blip>
          <a:srcRect b="0" l="0" r="0" t="0"/>
          <a:stretch/>
        </p:blipFill>
        <p:spPr>
          <a:xfrm>
            <a:off x="1665927" y="1794667"/>
            <a:ext cx="2667948" cy="2586037"/>
          </a:xfrm>
          <a:prstGeom prst="rect">
            <a:avLst/>
          </a:prstGeom>
          <a:noFill/>
          <a:ln>
            <a:noFill/>
          </a:ln>
        </p:spPr>
      </p:pic>
      <p:sp>
        <p:nvSpPr>
          <p:cNvPr id="330" name="Google Shape;330;p22"/>
          <p:cNvSpPr txBox="1"/>
          <p:nvPr/>
        </p:nvSpPr>
        <p:spPr>
          <a:xfrm>
            <a:off x="4514850" y="2128976"/>
            <a:ext cx="7610475" cy="1697068"/>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Atom is mostly empty space, occupied by mostly the very low mass negatively charged particles called electrons</a:t>
            </a:r>
            <a:endParaRPr/>
          </a:p>
          <a:p>
            <a:pPr indent="-285750" lvl="0" marL="285750" marR="0" rtl="0" algn="l">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Has a very dense, positively charged nucleus</a:t>
            </a:r>
            <a:endParaRPr/>
          </a:p>
        </p:txBody>
      </p:sp>
      <p:sp>
        <p:nvSpPr>
          <p:cNvPr id="331" name="Google Shape;331;p22"/>
          <p:cNvSpPr txBox="1"/>
          <p:nvPr/>
        </p:nvSpPr>
        <p:spPr>
          <a:xfrm>
            <a:off x="2728912" y="4795179"/>
            <a:ext cx="6905625" cy="1143070"/>
          </a:xfrm>
          <a:prstGeom prst="rect">
            <a:avLst/>
          </a:prstGeom>
          <a:noFill/>
          <a:ln cap="flat" cmpd="sng" w="28575">
            <a:solidFill>
              <a:srgbClr val="FF0000"/>
            </a:solidFill>
            <a:prstDash val="dot"/>
            <a:round/>
            <a:headEnd len="sm" w="sm" type="none"/>
            <a:tailEnd len="sm" w="sm" type="none"/>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400">
                <a:solidFill>
                  <a:srgbClr val="FF0000"/>
                </a:solidFill>
                <a:latin typeface="Calibri"/>
                <a:ea typeface="Calibri"/>
                <a:cs typeface="Calibri"/>
                <a:sym typeface="Calibri"/>
              </a:rPr>
              <a:t>Think of what you already know about the structure of the atom. What is missing from this model?</a:t>
            </a:r>
            <a:endParaRPr sz="2400">
              <a:solidFill>
                <a:srgbClr val="FF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US" sz="1800" u="none" cap="none" strike="noStrike">
                <a:solidFill>
                  <a:srgbClr val="000000"/>
                </a:solidFill>
              </a:rPr>
              <a:t>‹#›</a:t>
            </a:fld>
            <a:endParaRPr b="0" i="0" sz="1800" u="none" cap="none" strike="noStrike">
              <a:solidFill>
                <a:srgbClr val="000000"/>
              </a:solidFill>
            </a:endParaRPr>
          </a:p>
        </p:txBody>
      </p:sp>
      <p:pic>
        <p:nvPicPr>
          <p:cNvPr id="337" name="Google Shape;337;p23"/>
          <p:cNvPicPr preferRelativeResize="0"/>
          <p:nvPr/>
        </p:nvPicPr>
        <p:blipFill rotWithShape="1">
          <a:blip r:embed="rId3">
            <a:alphaModFix/>
          </a:blip>
          <a:srcRect b="17992" l="29850" r="0" t="18362"/>
          <a:stretch/>
        </p:blipFill>
        <p:spPr>
          <a:xfrm>
            <a:off x="8523136" y="0"/>
            <a:ext cx="3668864" cy="1139687"/>
          </a:xfrm>
          <a:prstGeom prst="rect">
            <a:avLst/>
          </a:prstGeom>
          <a:noFill/>
          <a:ln>
            <a:noFill/>
          </a:ln>
        </p:spPr>
      </p:pic>
      <p:sp>
        <p:nvSpPr>
          <p:cNvPr id="338" name="Google Shape;338;p23"/>
          <p:cNvSpPr/>
          <p:nvPr/>
        </p:nvSpPr>
        <p:spPr>
          <a:xfrm>
            <a:off x="0" y="1139688"/>
            <a:ext cx="12192000" cy="132522"/>
          </a:xfrm>
          <a:prstGeom prst="snip2DiagRect">
            <a:avLst>
              <a:gd fmla="val 0" name="adj1"/>
              <a:gd fmla="val 16667"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39" name="Google Shape;339;p23"/>
          <p:cNvSpPr/>
          <p:nvPr/>
        </p:nvSpPr>
        <p:spPr>
          <a:xfrm>
            <a:off x="7547113" y="1371600"/>
            <a:ext cx="4644887" cy="139147"/>
          </a:xfrm>
          <a:prstGeom prst="snip2DiagRect">
            <a:avLst>
              <a:gd fmla="val 0" name="adj1"/>
              <a:gd fmla="val 16667" name="adj2"/>
            </a:avLst>
          </a:prstGeom>
          <a:gradFill>
            <a:gsLst>
              <a:gs pos="0">
                <a:srgbClr val="A6B6DE"/>
              </a:gs>
              <a:gs pos="50000">
                <a:srgbClr val="98AAD9"/>
              </a:gs>
              <a:gs pos="100000">
                <a:srgbClr val="859CD7"/>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40" name="Google Shape;340;p23"/>
          <p:cNvSpPr txBox="1"/>
          <p:nvPr/>
        </p:nvSpPr>
        <p:spPr>
          <a:xfrm>
            <a:off x="212035" y="246677"/>
            <a:ext cx="7858539"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Calibri"/>
              <a:buNone/>
            </a:pPr>
            <a:r>
              <a:rPr lang="en-US" sz="3200">
                <a:solidFill>
                  <a:srgbClr val="000000"/>
                </a:solidFill>
                <a:latin typeface="Calibri"/>
                <a:ea typeface="Calibri"/>
                <a:cs typeface="Calibri"/>
                <a:sym typeface="Calibri"/>
              </a:rPr>
              <a:t>The discovery of the neutron</a:t>
            </a:r>
            <a:endParaRPr b="0" i="0" sz="3200" u="none" cap="none" strike="noStrike">
              <a:solidFill>
                <a:srgbClr val="000000"/>
              </a:solidFill>
              <a:latin typeface="Calibri"/>
              <a:ea typeface="Calibri"/>
              <a:cs typeface="Calibri"/>
              <a:sym typeface="Calibri"/>
            </a:endParaRPr>
          </a:p>
        </p:txBody>
      </p:sp>
      <p:sp>
        <p:nvSpPr>
          <p:cNvPr id="341" name="Google Shape;341;p23"/>
          <p:cNvSpPr txBox="1"/>
          <p:nvPr/>
        </p:nvSpPr>
        <p:spPr>
          <a:xfrm>
            <a:off x="291306" y="1371600"/>
            <a:ext cx="6684064" cy="3164908"/>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dk1"/>
              </a:buClr>
              <a:buSzPts val="2800"/>
              <a:buFont typeface="Arial"/>
              <a:buNone/>
            </a:pPr>
            <a:r>
              <a:rPr lang="en-US" sz="2800">
                <a:solidFill>
                  <a:schemeClr val="dk1"/>
                </a:solidFill>
                <a:latin typeface="Calibri"/>
                <a:ea typeface="Calibri"/>
                <a:cs typeface="Calibri"/>
                <a:sym typeface="Calibri"/>
              </a:rPr>
              <a:t>James Chadwick (1891-1974)</a:t>
            </a:r>
            <a:endParaRPr/>
          </a:p>
          <a:p>
            <a:pPr indent="-228600" lvl="1" marL="685800" marR="0" rtl="0" algn="l">
              <a:lnSpc>
                <a:spcPct val="150000"/>
              </a:lnSpc>
              <a:spcBef>
                <a:spcPts val="5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Discovered the neutron – 1932</a:t>
            </a:r>
            <a:endParaRPr/>
          </a:p>
          <a:p>
            <a:pPr indent="-228600" lvl="1" marL="685800" marR="0" rtl="0" algn="l">
              <a:lnSpc>
                <a:spcPct val="150000"/>
              </a:lnSpc>
              <a:spcBef>
                <a:spcPts val="5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Used the same experiment as Rutherford, but passed the alpha particles through beryllium</a:t>
            </a:r>
            <a:endParaRPr/>
          </a:p>
          <a:p>
            <a:pPr indent="-228600" lvl="1" marL="685800" marR="0" rtl="0" algn="l">
              <a:lnSpc>
                <a:spcPct val="150000"/>
              </a:lnSpc>
              <a:spcBef>
                <a:spcPts val="5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He won the Nobel Prize in 1935</a:t>
            </a:r>
            <a:endParaRPr/>
          </a:p>
          <a:p>
            <a:pPr indent="-228600" lvl="1" marL="685800" marR="0" rtl="0" algn="l">
              <a:lnSpc>
                <a:spcPct val="150000"/>
              </a:lnSpc>
              <a:spcBef>
                <a:spcPts val="50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pic>
        <p:nvPicPr>
          <p:cNvPr descr="Chadwick_apparatus_E.jpg" id="342" name="Google Shape;342;p23"/>
          <p:cNvPicPr preferRelativeResize="0"/>
          <p:nvPr/>
        </p:nvPicPr>
        <p:blipFill rotWithShape="1">
          <a:blip r:embed="rId4">
            <a:alphaModFix/>
          </a:blip>
          <a:srcRect b="0" l="0" r="0" t="0"/>
          <a:stretch/>
        </p:blipFill>
        <p:spPr>
          <a:xfrm>
            <a:off x="7448550" y="1718347"/>
            <a:ext cx="4343400" cy="3071813"/>
          </a:xfrm>
          <a:prstGeom prst="rect">
            <a:avLst/>
          </a:prstGeom>
          <a:noFill/>
          <a:ln>
            <a:noFill/>
          </a:ln>
        </p:spPr>
      </p:pic>
      <p:pic>
        <p:nvPicPr>
          <p:cNvPr descr="chadwick.jpg" id="343" name="Google Shape;343;p23"/>
          <p:cNvPicPr preferRelativeResize="0"/>
          <p:nvPr/>
        </p:nvPicPr>
        <p:blipFill rotWithShape="1">
          <a:blip r:embed="rId5">
            <a:alphaModFix/>
          </a:blip>
          <a:srcRect b="0" l="0" r="0" t="0"/>
          <a:stretch/>
        </p:blipFill>
        <p:spPr>
          <a:xfrm>
            <a:off x="838200" y="4545985"/>
            <a:ext cx="1474787" cy="2065338"/>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US" sz="1800" u="none" cap="none" strike="noStrike">
                <a:solidFill>
                  <a:srgbClr val="000000"/>
                </a:solidFill>
              </a:rPr>
              <a:t>‹#›</a:t>
            </a:fld>
            <a:endParaRPr b="0" i="0" sz="1800" u="none" cap="none" strike="noStrike">
              <a:solidFill>
                <a:srgbClr val="000000"/>
              </a:solidFill>
            </a:endParaRPr>
          </a:p>
        </p:txBody>
      </p:sp>
      <p:pic>
        <p:nvPicPr>
          <p:cNvPr id="349" name="Google Shape;349;p24"/>
          <p:cNvPicPr preferRelativeResize="0"/>
          <p:nvPr/>
        </p:nvPicPr>
        <p:blipFill rotWithShape="1">
          <a:blip r:embed="rId3">
            <a:alphaModFix/>
          </a:blip>
          <a:srcRect b="17992" l="29850" r="0" t="18362"/>
          <a:stretch/>
        </p:blipFill>
        <p:spPr>
          <a:xfrm>
            <a:off x="8523136" y="0"/>
            <a:ext cx="3668864" cy="1139687"/>
          </a:xfrm>
          <a:prstGeom prst="rect">
            <a:avLst/>
          </a:prstGeom>
          <a:noFill/>
          <a:ln>
            <a:noFill/>
          </a:ln>
        </p:spPr>
      </p:pic>
      <p:sp>
        <p:nvSpPr>
          <p:cNvPr id="350" name="Google Shape;350;p24"/>
          <p:cNvSpPr/>
          <p:nvPr/>
        </p:nvSpPr>
        <p:spPr>
          <a:xfrm>
            <a:off x="0" y="1139688"/>
            <a:ext cx="12192000" cy="132522"/>
          </a:xfrm>
          <a:prstGeom prst="snip2DiagRect">
            <a:avLst>
              <a:gd fmla="val 0" name="adj1"/>
              <a:gd fmla="val 16667"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51" name="Google Shape;351;p24"/>
          <p:cNvSpPr/>
          <p:nvPr/>
        </p:nvSpPr>
        <p:spPr>
          <a:xfrm>
            <a:off x="7547113" y="1371600"/>
            <a:ext cx="4644887" cy="139147"/>
          </a:xfrm>
          <a:prstGeom prst="snip2DiagRect">
            <a:avLst>
              <a:gd fmla="val 0" name="adj1"/>
              <a:gd fmla="val 16667" name="adj2"/>
            </a:avLst>
          </a:prstGeom>
          <a:gradFill>
            <a:gsLst>
              <a:gs pos="0">
                <a:srgbClr val="A6B6DE"/>
              </a:gs>
              <a:gs pos="50000">
                <a:srgbClr val="98AAD9"/>
              </a:gs>
              <a:gs pos="100000">
                <a:srgbClr val="859CD7"/>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52" name="Google Shape;352;p24"/>
          <p:cNvSpPr txBox="1"/>
          <p:nvPr/>
        </p:nvSpPr>
        <p:spPr>
          <a:xfrm>
            <a:off x="212035" y="246677"/>
            <a:ext cx="7858539"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Calibri"/>
              <a:buNone/>
            </a:pPr>
            <a:r>
              <a:rPr b="0" i="0" lang="en-US" sz="3200" u="none" cap="none" strike="noStrike">
                <a:solidFill>
                  <a:srgbClr val="000000"/>
                </a:solidFill>
                <a:latin typeface="Calibri"/>
                <a:ea typeface="Calibri"/>
                <a:cs typeface="Calibri"/>
                <a:sym typeface="Calibri"/>
              </a:rPr>
              <a:t>Are we done yet?</a:t>
            </a:r>
            <a:endParaRPr/>
          </a:p>
        </p:txBody>
      </p:sp>
      <p:sp>
        <p:nvSpPr>
          <p:cNvPr id="353" name="Google Shape;353;p24"/>
          <p:cNvSpPr txBox="1"/>
          <p:nvPr/>
        </p:nvSpPr>
        <p:spPr>
          <a:xfrm>
            <a:off x="212035" y="1277595"/>
            <a:ext cx="11315700" cy="2805063"/>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400">
                <a:solidFill>
                  <a:schemeClr val="dk1"/>
                </a:solidFill>
                <a:latin typeface="Calibri"/>
                <a:ea typeface="Calibri"/>
                <a:cs typeface="Calibri"/>
                <a:sym typeface="Calibri"/>
              </a:rPr>
              <a:t>What do we know:</a:t>
            </a:r>
            <a:endParaRPr/>
          </a:p>
          <a:p>
            <a:pPr indent="-342900" lvl="1" marL="800100" marR="0" rtl="0" algn="l">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Experimental evidence for electrons, protons and neutrons</a:t>
            </a:r>
            <a:endParaRPr/>
          </a:p>
          <a:p>
            <a:pPr indent="-342900" lvl="1" marL="800100" marR="0" rtl="0" algn="l">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We know the relative mass of the sub-atomic particles</a:t>
            </a:r>
            <a:endParaRPr/>
          </a:p>
          <a:p>
            <a:pPr indent="-342900" lvl="1" marL="800100" marR="0" rtl="0" algn="l">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We think atoms has a dense core composed of protons and neutrons, surrounded by a cloud of electrons</a:t>
            </a:r>
            <a:endParaRPr b="0" i="0" sz="2400" u="none" cap="none" strike="noStrike">
              <a:solidFill>
                <a:schemeClr val="dk1"/>
              </a:solidFill>
              <a:latin typeface="Calibri"/>
              <a:ea typeface="Calibri"/>
              <a:cs typeface="Calibri"/>
              <a:sym typeface="Calibri"/>
            </a:endParaRPr>
          </a:p>
        </p:txBody>
      </p:sp>
      <p:graphicFrame>
        <p:nvGraphicFramePr>
          <p:cNvPr id="354" name="Google Shape;354;p24"/>
          <p:cNvGraphicFramePr/>
          <p:nvPr/>
        </p:nvGraphicFramePr>
        <p:xfrm>
          <a:off x="2105025" y="4185369"/>
          <a:ext cx="3000000" cy="3000000"/>
        </p:xfrm>
        <a:graphic>
          <a:graphicData uri="http://schemas.openxmlformats.org/drawingml/2006/table">
            <a:tbl>
              <a:tblPr>
                <a:noFill/>
                <a:tableStyleId>{7AFD9207-BC6F-43A0-9393-78911AAF2FBC}</a:tableStyleId>
              </a:tblPr>
              <a:tblGrid>
                <a:gridCol w="1092225"/>
                <a:gridCol w="958875"/>
                <a:gridCol w="1412775"/>
                <a:gridCol w="1344700"/>
                <a:gridCol w="1059600"/>
                <a:gridCol w="1485125"/>
              </a:tblGrid>
              <a:tr h="610650">
                <a:tc>
                  <a:txBody>
                    <a:bodyPr/>
                    <a:lstStyle/>
                    <a:p>
                      <a:pPr indent="0" lvl="0" marL="0" marR="0" rtl="0" algn="ctr">
                        <a:lnSpc>
                          <a:spcPct val="100000"/>
                        </a:lnSpc>
                        <a:spcBef>
                          <a:spcPts val="0"/>
                        </a:spcBef>
                        <a:spcAft>
                          <a:spcPts val="0"/>
                        </a:spcAft>
                        <a:buClr>
                          <a:srgbClr val="FFFFFF"/>
                        </a:buClr>
                        <a:buSzPts val="1800"/>
                        <a:buFont typeface="Calibri"/>
                        <a:buNone/>
                      </a:pPr>
                      <a:r>
                        <a:rPr b="1" i="0" lang="en-US" sz="1800" u="none" cap="none" strike="noStrike">
                          <a:solidFill>
                            <a:srgbClr val="FFFFFF"/>
                          </a:solidFill>
                          <a:latin typeface="Calibri"/>
                          <a:ea typeface="Calibri"/>
                          <a:cs typeface="Calibri"/>
                          <a:sym typeface="Calibri"/>
                        </a:rPr>
                        <a:t>Particle</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FFFFFF"/>
                        </a:buClr>
                        <a:buSzPts val="1800"/>
                        <a:buFont typeface="Calibri"/>
                        <a:buNone/>
                      </a:pPr>
                      <a:r>
                        <a:rPr b="1" i="0" lang="en-US" sz="1800" u="none" cap="none" strike="noStrike">
                          <a:solidFill>
                            <a:srgbClr val="FFFFFF"/>
                          </a:solidFill>
                          <a:latin typeface="Calibri"/>
                          <a:ea typeface="Calibri"/>
                          <a:cs typeface="Calibri"/>
                          <a:sym typeface="Calibri"/>
                        </a:rPr>
                        <a:t>Symbol </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FFFFFF"/>
                        </a:buClr>
                        <a:buSzPts val="1800"/>
                        <a:buFont typeface="Calibri"/>
                        <a:buNone/>
                      </a:pPr>
                      <a:r>
                        <a:rPr b="1" i="0" lang="en-US" sz="1800" u="none" cap="none" strike="noStrike">
                          <a:solidFill>
                            <a:srgbClr val="FFFFFF"/>
                          </a:solidFill>
                          <a:latin typeface="Calibri"/>
                          <a:ea typeface="Calibri"/>
                          <a:cs typeface="Calibri"/>
                          <a:sym typeface="Calibri"/>
                        </a:rPr>
                        <a:t>Charge</a:t>
                      </a:r>
                      <a:endParaRPr/>
                    </a:p>
                    <a:p>
                      <a:pPr indent="0" lvl="0" marL="0" marR="0" rtl="0" algn="ctr">
                        <a:lnSpc>
                          <a:spcPct val="100000"/>
                        </a:lnSpc>
                        <a:spcBef>
                          <a:spcPts val="0"/>
                        </a:spcBef>
                        <a:spcAft>
                          <a:spcPts val="0"/>
                        </a:spcAft>
                        <a:buClr>
                          <a:srgbClr val="FFFFFF"/>
                        </a:buClr>
                        <a:buSzPts val="1800"/>
                        <a:buFont typeface="Calibri"/>
                        <a:buNone/>
                      </a:pPr>
                      <a:r>
                        <a:rPr b="1" i="0" lang="en-US" sz="1800" u="none" cap="none" strike="noStrike">
                          <a:solidFill>
                            <a:srgbClr val="FFFFFF"/>
                          </a:solidFill>
                          <a:latin typeface="Calibri"/>
                          <a:ea typeface="Calibri"/>
                          <a:cs typeface="Calibri"/>
                          <a:sym typeface="Calibri"/>
                        </a:rPr>
                        <a:t>coulomb</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FFFFFF"/>
                        </a:buClr>
                        <a:buSzPts val="1800"/>
                        <a:buFont typeface="Calibri"/>
                        <a:buNone/>
                      </a:pPr>
                      <a:r>
                        <a:rPr b="1" i="0" lang="en-US" sz="1800" u="none" cap="none" strike="noStrike">
                          <a:solidFill>
                            <a:srgbClr val="FFFFFF"/>
                          </a:solidFill>
                          <a:latin typeface="Calibri"/>
                          <a:ea typeface="Calibri"/>
                          <a:cs typeface="Calibri"/>
                          <a:sym typeface="Calibri"/>
                        </a:rPr>
                        <a:t>Mass</a:t>
                      </a:r>
                      <a:endParaRPr/>
                    </a:p>
                    <a:p>
                      <a:pPr indent="0" lvl="0" marL="0" marR="0" rtl="0" algn="ctr">
                        <a:lnSpc>
                          <a:spcPct val="100000"/>
                        </a:lnSpc>
                        <a:spcBef>
                          <a:spcPts val="0"/>
                        </a:spcBef>
                        <a:spcAft>
                          <a:spcPts val="0"/>
                        </a:spcAft>
                        <a:buClr>
                          <a:srgbClr val="FFFFFF"/>
                        </a:buClr>
                        <a:buSzPts val="1800"/>
                        <a:buFont typeface="Calibri"/>
                        <a:buNone/>
                      </a:pPr>
                      <a:r>
                        <a:rPr b="1" i="0" lang="en-US" sz="1800" u="none" cap="none" strike="noStrike">
                          <a:solidFill>
                            <a:srgbClr val="FFFFFF"/>
                          </a:solidFill>
                          <a:latin typeface="Calibri"/>
                          <a:ea typeface="Calibri"/>
                          <a:cs typeface="Calibri"/>
                          <a:sym typeface="Calibri"/>
                        </a:rPr>
                        <a:t>g</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FFFFFF"/>
                        </a:buClr>
                        <a:buSzPts val="1800"/>
                        <a:buFont typeface="Calibri"/>
                        <a:buNone/>
                      </a:pPr>
                      <a:r>
                        <a:rPr b="1" i="0" lang="en-US" sz="1800" u="none" cap="none" strike="noStrike">
                          <a:solidFill>
                            <a:srgbClr val="FFFFFF"/>
                          </a:solidFill>
                          <a:latin typeface="Calibri"/>
                          <a:ea typeface="Calibri"/>
                          <a:cs typeface="Calibri"/>
                          <a:sym typeface="Calibri"/>
                        </a:rPr>
                        <a:t>Relative Charge</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FFFFFF"/>
                        </a:buClr>
                        <a:buSzPts val="1800"/>
                        <a:buFont typeface="Calibri"/>
                        <a:buNone/>
                      </a:pPr>
                      <a:r>
                        <a:rPr b="1" i="0" lang="en-US" sz="1800" u="none" cap="none" strike="noStrike">
                          <a:solidFill>
                            <a:srgbClr val="FFFFFF"/>
                          </a:solidFill>
                          <a:latin typeface="Calibri"/>
                          <a:ea typeface="Calibri"/>
                          <a:cs typeface="Calibri"/>
                          <a:sym typeface="Calibri"/>
                        </a:rPr>
                        <a:t>Relative Mass</a:t>
                      </a:r>
                      <a:endParaRPr/>
                    </a:p>
                    <a:p>
                      <a:pPr indent="0" lvl="0" marL="0" marR="0" rtl="0" algn="ctr">
                        <a:lnSpc>
                          <a:spcPct val="100000"/>
                        </a:lnSpc>
                        <a:spcBef>
                          <a:spcPts val="0"/>
                        </a:spcBef>
                        <a:spcAft>
                          <a:spcPts val="0"/>
                        </a:spcAft>
                        <a:buClr>
                          <a:srgbClr val="FFFFFF"/>
                        </a:buClr>
                        <a:buSzPts val="1800"/>
                        <a:buFont typeface="Calibri"/>
                        <a:buNone/>
                      </a:pPr>
                      <a:r>
                        <a:rPr b="1" i="0" lang="en-US" sz="1800" u="none" cap="none" strike="noStrike">
                          <a:solidFill>
                            <a:srgbClr val="FFFFFF"/>
                          </a:solidFill>
                          <a:latin typeface="Calibri"/>
                          <a:ea typeface="Calibri"/>
                          <a:cs typeface="Calibri"/>
                          <a:sym typeface="Calibri"/>
                        </a:rPr>
                        <a:t>amu</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523800">
                <a:tc>
                  <a:txBody>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electron</a:t>
                      </a:r>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l">
                        <a:lnSpc>
                          <a:spcPct val="100000"/>
                        </a:lnSpc>
                        <a:spcBef>
                          <a:spcPts val="0"/>
                        </a:spcBef>
                        <a:spcAft>
                          <a:spcPts val="0"/>
                        </a:spcAft>
                        <a:buClr>
                          <a:schemeClr val="dk1"/>
                        </a:buClr>
                        <a:buSzPts val="1800"/>
                        <a:buFont typeface="Calibri"/>
                        <a:buNone/>
                      </a:pPr>
                      <a:r>
                        <a:t/>
                      </a:r>
                      <a:endParaRPr b="0" i="1" sz="1800" u="none" cap="none" strike="noStrike">
                        <a:solidFill>
                          <a:srgbClr val="000000"/>
                        </a:solidFill>
                        <a:latin typeface="Calibri"/>
                        <a:ea typeface="Calibri"/>
                        <a:cs typeface="Calibri"/>
                        <a:sym typeface="Calibri"/>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-1.602 x 10</a:t>
                      </a:r>
                      <a:r>
                        <a:rPr b="0" baseline="30000" i="0" lang="en-US" sz="1800" u="none" cap="none" strike="noStrike">
                          <a:solidFill>
                            <a:srgbClr val="000000"/>
                          </a:solidFill>
                          <a:latin typeface="Calibri"/>
                          <a:ea typeface="Calibri"/>
                          <a:cs typeface="Calibri"/>
                          <a:sym typeface="Calibri"/>
                        </a:rPr>
                        <a:t>-19</a:t>
                      </a:r>
                      <a:endParaRPr b="0" i="0" sz="1800" u="none" cap="none" strike="noStrike">
                        <a:solidFill>
                          <a:srgbClr val="000000"/>
                        </a:solidFill>
                        <a:latin typeface="Calibri"/>
                        <a:ea typeface="Calibri"/>
                        <a:cs typeface="Calibri"/>
                        <a:sym typeface="Calibri"/>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9.109 x 10</a:t>
                      </a:r>
                      <a:r>
                        <a:rPr b="0" baseline="30000" i="0" lang="en-US" sz="1800" u="none" cap="none" strike="noStrike">
                          <a:solidFill>
                            <a:srgbClr val="000000"/>
                          </a:solidFill>
                          <a:latin typeface="Calibri"/>
                          <a:ea typeface="Calibri"/>
                          <a:cs typeface="Calibri"/>
                          <a:sym typeface="Calibri"/>
                        </a:rPr>
                        <a:t>-28</a:t>
                      </a:r>
                      <a:endParaRPr b="0" i="0" sz="1800" u="none" cap="none" strike="noStrike">
                        <a:solidFill>
                          <a:srgbClr val="000000"/>
                        </a:solidFill>
                        <a:latin typeface="Calibri"/>
                        <a:ea typeface="Calibri"/>
                        <a:cs typeface="Calibri"/>
                        <a:sym typeface="Calibri"/>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-1</a:t>
                      </a:r>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0.0005486 </a:t>
                      </a:r>
                      <a:r>
                        <a:rPr b="0" i="0" lang="en-US" sz="1800" u="none" cap="none" strike="noStrike">
                          <a:solidFill>
                            <a:srgbClr val="000000"/>
                          </a:solidFill>
                          <a:latin typeface="Arial"/>
                          <a:ea typeface="Arial"/>
                          <a:cs typeface="Arial"/>
                          <a:sym typeface="Arial"/>
                        </a:rPr>
                        <a:t>≈ 0</a:t>
                      </a:r>
                      <a:endParaRPr b="0" i="0" sz="1800" u="none" cap="none" strike="noStrike">
                        <a:solidFill>
                          <a:srgbClr val="000000"/>
                        </a:solidFill>
                        <a:latin typeface="Calibri"/>
                        <a:ea typeface="Calibri"/>
                        <a:cs typeface="Calibri"/>
                        <a:sym typeface="Calibri"/>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r h="523800">
                <a:tc>
                  <a:txBody>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proton</a:t>
                      </a:r>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 1.602 x 10</a:t>
                      </a:r>
                      <a:r>
                        <a:rPr b="0" baseline="30000" i="0" lang="en-US" sz="1800" u="none" cap="none" strike="noStrike">
                          <a:solidFill>
                            <a:srgbClr val="000000"/>
                          </a:solidFill>
                          <a:latin typeface="Calibri"/>
                          <a:ea typeface="Calibri"/>
                          <a:cs typeface="Calibri"/>
                          <a:sym typeface="Calibri"/>
                        </a:rPr>
                        <a:t>-19</a:t>
                      </a:r>
                      <a:endParaRPr b="0" i="0" sz="1800" u="none" cap="none" strike="noStrike">
                        <a:solidFill>
                          <a:srgbClr val="000000"/>
                        </a:solidFill>
                        <a:latin typeface="Calibri"/>
                        <a:ea typeface="Calibri"/>
                        <a:cs typeface="Calibri"/>
                        <a:sym typeface="Calibri"/>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1.673 x 10</a:t>
                      </a:r>
                      <a:r>
                        <a:rPr b="0" baseline="30000" i="0" lang="en-US" sz="1800" u="none" cap="none" strike="noStrike">
                          <a:solidFill>
                            <a:srgbClr val="000000"/>
                          </a:solidFill>
                          <a:latin typeface="Calibri"/>
                          <a:ea typeface="Calibri"/>
                          <a:cs typeface="Calibri"/>
                          <a:sym typeface="Calibri"/>
                        </a:rPr>
                        <a:t>-24</a:t>
                      </a:r>
                      <a:endParaRPr b="0" i="0" sz="1800" u="none" cap="none" strike="noStrike">
                        <a:solidFill>
                          <a:srgbClr val="000000"/>
                        </a:solidFill>
                        <a:latin typeface="Calibri"/>
                        <a:ea typeface="Calibri"/>
                        <a:cs typeface="Calibri"/>
                        <a:sym typeface="Calibri"/>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+1</a:t>
                      </a:r>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1.0073</a:t>
                      </a:r>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r>
              <a:tr h="523800">
                <a:tc>
                  <a:txBody>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neutron</a:t>
                      </a:r>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0</a:t>
                      </a:r>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1.675 x 10</a:t>
                      </a:r>
                      <a:r>
                        <a:rPr b="0" baseline="30000" i="0" lang="en-US" sz="1800" u="none" cap="none" strike="noStrike">
                          <a:solidFill>
                            <a:srgbClr val="000000"/>
                          </a:solidFill>
                          <a:latin typeface="Calibri"/>
                          <a:ea typeface="Calibri"/>
                          <a:cs typeface="Calibri"/>
                          <a:sym typeface="Calibri"/>
                        </a:rPr>
                        <a:t>-24</a:t>
                      </a:r>
                      <a:endParaRPr b="0" i="0" sz="1800" u="none" cap="none" strike="noStrike">
                        <a:solidFill>
                          <a:srgbClr val="000000"/>
                        </a:solidFill>
                        <a:latin typeface="Calibri"/>
                        <a:ea typeface="Calibri"/>
                        <a:cs typeface="Calibri"/>
                        <a:sym typeface="Calibri"/>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0</a:t>
                      </a:r>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1.0087</a:t>
                      </a:r>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US" sz="1800" u="none" cap="none" strike="noStrike">
                <a:solidFill>
                  <a:srgbClr val="000000"/>
                </a:solidFill>
              </a:rPr>
              <a:t>‹#›</a:t>
            </a:fld>
            <a:endParaRPr b="0" i="0" sz="1800" u="none" cap="none" strike="noStrike">
              <a:solidFill>
                <a:srgbClr val="000000"/>
              </a:solidFill>
            </a:endParaRPr>
          </a:p>
        </p:txBody>
      </p:sp>
      <p:pic>
        <p:nvPicPr>
          <p:cNvPr id="360" name="Google Shape;360;p25"/>
          <p:cNvPicPr preferRelativeResize="0"/>
          <p:nvPr/>
        </p:nvPicPr>
        <p:blipFill rotWithShape="1">
          <a:blip r:embed="rId3">
            <a:alphaModFix/>
          </a:blip>
          <a:srcRect b="17992" l="29850" r="0" t="18362"/>
          <a:stretch/>
        </p:blipFill>
        <p:spPr>
          <a:xfrm>
            <a:off x="8523136" y="0"/>
            <a:ext cx="3668864" cy="1139687"/>
          </a:xfrm>
          <a:prstGeom prst="rect">
            <a:avLst/>
          </a:prstGeom>
          <a:noFill/>
          <a:ln>
            <a:noFill/>
          </a:ln>
        </p:spPr>
      </p:pic>
      <p:sp>
        <p:nvSpPr>
          <p:cNvPr id="361" name="Google Shape;361;p25"/>
          <p:cNvSpPr/>
          <p:nvPr/>
        </p:nvSpPr>
        <p:spPr>
          <a:xfrm>
            <a:off x="0" y="1139688"/>
            <a:ext cx="12192000" cy="132522"/>
          </a:xfrm>
          <a:prstGeom prst="snip2DiagRect">
            <a:avLst>
              <a:gd fmla="val 0" name="adj1"/>
              <a:gd fmla="val 16667"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62" name="Google Shape;362;p25"/>
          <p:cNvSpPr/>
          <p:nvPr/>
        </p:nvSpPr>
        <p:spPr>
          <a:xfrm>
            <a:off x="7547113" y="1371600"/>
            <a:ext cx="4644887" cy="139147"/>
          </a:xfrm>
          <a:prstGeom prst="snip2DiagRect">
            <a:avLst>
              <a:gd fmla="val 0" name="adj1"/>
              <a:gd fmla="val 16667" name="adj2"/>
            </a:avLst>
          </a:prstGeom>
          <a:gradFill>
            <a:gsLst>
              <a:gs pos="0">
                <a:srgbClr val="A6B6DE"/>
              </a:gs>
              <a:gs pos="50000">
                <a:srgbClr val="98AAD9"/>
              </a:gs>
              <a:gs pos="100000">
                <a:srgbClr val="859CD7"/>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63" name="Google Shape;363;p25"/>
          <p:cNvSpPr txBox="1"/>
          <p:nvPr/>
        </p:nvSpPr>
        <p:spPr>
          <a:xfrm>
            <a:off x="212035" y="246677"/>
            <a:ext cx="7858539"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Calibri"/>
              <a:buNone/>
            </a:pPr>
            <a:r>
              <a:rPr b="0" i="0" lang="en-US" sz="3200" u="none" cap="none" strike="noStrike">
                <a:solidFill>
                  <a:srgbClr val="000000"/>
                </a:solidFill>
                <a:latin typeface="Calibri"/>
                <a:ea typeface="Calibri"/>
                <a:cs typeface="Calibri"/>
                <a:sym typeface="Calibri"/>
              </a:rPr>
              <a:t>Bohr’s contribution</a:t>
            </a:r>
            <a:endParaRPr/>
          </a:p>
        </p:txBody>
      </p:sp>
      <p:sp>
        <p:nvSpPr>
          <p:cNvPr id="364" name="Google Shape;364;p25"/>
          <p:cNvSpPr txBox="1"/>
          <p:nvPr/>
        </p:nvSpPr>
        <p:spPr>
          <a:xfrm>
            <a:off x="212035" y="1530677"/>
            <a:ext cx="11767930" cy="114307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Rutherford’s model could not explain the observed phenomenon of emission spectra</a:t>
            </a:r>
            <a:endParaRPr/>
          </a:p>
          <a:p>
            <a:pPr indent="-342900" lvl="0" marL="342900" marR="0" rtl="0" algn="l">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Produced by electrically excited a low-pressure gas</a:t>
            </a:r>
            <a:endParaRPr sz="2400">
              <a:solidFill>
                <a:schemeClr val="dk1"/>
              </a:solidFill>
              <a:latin typeface="Calibri"/>
              <a:ea typeface="Calibri"/>
              <a:cs typeface="Calibri"/>
              <a:sym typeface="Calibri"/>
            </a:endParaRPr>
          </a:p>
        </p:txBody>
      </p:sp>
      <p:pic>
        <p:nvPicPr>
          <p:cNvPr descr="A picture containing drawing&#10;&#10;Description automatically generated" id="365" name="Google Shape;365;p25"/>
          <p:cNvPicPr preferRelativeResize="0"/>
          <p:nvPr/>
        </p:nvPicPr>
        <p:blipFill rotWithShape="1">
          <a:blip r:embed="rId4">
            <a:alphaModFix/>
          </a:blip>
          <a:srcRect b="0" l="4111" r="0" t="0"/>
          <a:stretch/>
        </p:blipFill>
        <p:spPr>
          <a:xfrm>
            <a:off x="409575" y="3148211"/>
            <a:ext cx="6553200" cy="2733675"/>
          </a:xfrm>
          <a:prstGeom prst="rect">
            <a:avLst/>
          </a:prstGeom>
          <a:noFill/>
          <a:ln>
            <a:noFill/>
          </a:ln>
        </p:spPr>
      </p:pic>
      <p:pic>
        <p:nvPicPr>
          <p:cNvPr descr="hydrogen-spectra.jpg" id="366" name="Google Shape;366;p25"/>
          <p:cNvPicPr preferRelativeResize="0"/>
          <p:nvPr/>
        </p:nvPicPr>
        <p:blipFill rotWithShape="1">
          <a:blip r:embed="rId5">
            <a:alphaModFix/>
          </a:blip>
          <a:srcRect b="0" l="0" r="0" t="0"/>
          <a:stretch/>
        </p:blipFill>
        <p:spPr>
          <a:xfrm>
            <a:off x="7353300" y="2069838"/>
            <a:ext cx="4000500" cy="2805962"/>
          </a:xfrm>
          <a:prstGeom prst="rect">
            <a:avLst/>
          </a:prstGeom>
          <a:noFill/>
          <a:ln>
            <a:noFill/>
          </a:ln>
        </p:spPr>
      </p:pic>
      <p:pic>
        <p:nvPicPr>
          <p:cNvPr id="367" name="Google Shape;367;p25"/>
          <p:cNvPicPr preferRelativeResize="0"/>
          <p:nvPr/>
        </p:nvPicPr>
        <p:blipFill rotWithShape="1">
          <a:blip r:embed="rId6">
            <a:alphaModFix/>
          </a:blip>
          <a:srcRect b="0" l="0" r="0" t="0"/>
          <a:stretch/>
        </p:blipFill>
        <p:spPr>
          <a:xfrm>
            <a:off x="8397429" y="4627632"/>
            <a:ext cx="2179636" cy="2093783"/>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US" sz="1800" u="none" cap="none" strike="noStrike">
                <a:solidFill>
                  <a:srgbClr val="000000"/>
                </a:solidFill>
              </a:rPr>
              <a:t>‹#›</a:t>
            </a:fld>
            <a:endParaRPr b="0" i="0" sz="1800" u="none" cap="none" strike="noStrike">
              <a:solidFill>
                <a:srgbClr val="000000"/>
              </a:solidFill>
            </a:endParaRPr>
          </a:p>
        </p:txBody>
      </p:sp>
      <p:pic>
        <p:nvPicPr>
          <p:cNvPr id="373" name="Google Shape;373;p26"/>
          <p:cNvPicPr preferRelativeResize="0"/>
          <p:nvPr/>
        </p:nvPicPr>
        <p:blipFill rotWithShape="1">
          <a:blip r:embed="rId3">
            <a:alphaModFix/>
          </a:blip>
          <a:srcRect b="17992" l="29850" r="0" t="18362"/>
          <a:stretch/>
        </p:blipFill>
        <p:spPr>
          <a:xfrm>
            <a:off x="8523136" y="0"/>
            <a:ext cx="3668864" cy="1139687"/>
          </a:xfrm>
          <a:prstGeom prst="rect">
            <a:avLst/>
          </a:prstGeom>
          <a:noFill/>
          <a:ln>
            <a:noFill/>
          </a:ln>
        </p:spPr>
      </p:pic>
      <p:sp>
        <p:nvSpPr>
          <p:cNvPr id="374" name="Google Shape;374;p26"/>
          <p:cNvSpPr/>
          <p:nvPr/>
        </p:nvSpPr>
        <p:spPr>
          <a:xfrm>
            <a:off x="0" y="1139688"/>
            <a:ext cx="12192000" cy="132522"/>
          </a:xfrm>
          <a:prstGeom prst="snip2DiagRect">
            <a:avLst>
              <a:gd fmla="val 0" name="adj1"/>
              <a:gd fmla="val 16667"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75" name="Google Shape;375;p26"/>
          <p:cNvSpPr/>
          <p:nvPr/>
        </p:nvSpPr>
        <p:spPr>
          <a:xfrm>
            <a:off x="7547113" y="1371600"/>
            <a:ext cx="4644887" cy="139147"/>
          </a:xfrm>
          <a:prstGeom prst="snip2DiagRect">
            <a:avLst>
              <a:gd fmla="val 0" name="adj1"/>
              <a:gd fmla="val 16667" name="adj2"/>
            </a:avLst>
          </a:prstGeom>
          <a:gradFill>
            <a:gsLst>
              <a:gs pos="0">
                <a:srgbClr val="A6B6DE"/>
              </a:gs>
              <a:gs pos="50000">
                <a:srgbClr val="98AAD9"/>
              </a:gs>
              <a:gs pos="100000">
                <a:srgbClr val="859CD7"/>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76" name="Google Shape;376;p26"/>
          <p:cNvSpPr txBox="1"/>
          <p:nvPr/>
        </p:nvSpPr>
        <p:spPr>
          <a:xfrm>
            <a:off x="212035" y="246677"/>
            <a:ext cx="7858539"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Calibri"/>
              <a:buNone/>
            </a:pPr>
            <a:r>
              <a:rPr b="0" i="0" lang="en-US" sz="3200" u="none" cap="none" strike="noStrike">
                <a:solidFill>
                  <a:srgbClr val="000000"/>
                </a:solidFill>
                <a:latin typeface="Calibri"/>
                <a:ea typeface="Calibri"/>
                <a:cs typeface="Calibri"/>
                <a:sym typeface="Calibri"/>
              </a:rPr>
              <a:t>Bohr’s contribution</a:t>
            </a:r>
            <a:endParaRPr/>
          </a:p>
        </p:txBody>
      </p:sp>
      <p:sp>
        <p:nvSpPr>
          <p:cNvPr id="377" name="Google Shape;377;p26"/>
          <p:cNvSpPr txBox="1"/>
          <p:nvPr/>
        </p:nvSpPr>
        <p:spPr>
          <a:xfrm>
            <a:off x="212035" y="1530677"/>
            <a:ext cx="7531790" cy="4467057"/>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Also, Rutherford’s model of atoms of electrons orbiting a nucleus would be inherently unstable, the electrons would continuously lose energy in the form of radiation and would be pulled inwards towards the nucleus</a:t>
            </a:r>
            <a:endParaRPr/>
          </a:p>
          <a:p>
            <a:pPr indent="-342900" lvl="0" marL="342900" marR="0" rtl="0" algn="l">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Bohr applied principles from a new field of study – Quantum theory</a:t>
            </a:r>
            <a:endParaRPr/>
          </a:p>
          <a:p>
            <a:pPr indent="-342900" lvl="0" marL="342900" marR="0" rtl="0" algn="l">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He proposed that each that electrons did orbit the nucleus, but only certain radii were allowed</a:t>
            </a:r>
            <a:endParaRPr sz="2400">
              <a:solidFill>
                <a:schemeClr val="dk1"/>
              </a:solidFill>
              <a:latin typeface="Calibri"/>
              <a:ea typeface="Calibri"/>
              <a:cs typeface="Calibri"/>
              <a:sym typeface="Calibri"/>
            </a:endParaRPr>
          </a:p>
        </p:txBody>
      </p:sp>
      <p:pic>
        <p:nvPicPr>
          <p:cNvPr id="378" name="Google Shape;378;p26"/>
          <p:cNvPicPr preferRelativeResize="0"/>
          <p:nvPr/>
        </p:nvPicPr>
        <p:blipFill rotWithShape="1">
          <a:blip r:embed="rId4">
            <a:alphaModFix/>
          </a:blip>
          <a:srcRect b="0" l="0" r="0" t="0"/>
          <a:stretch/>
        </p:blipFill>
        <p:spPr>
          <a:xfrm>
            <a:off x="7824626" y="2495097"/>
            <a:ext cx="4089859" cy="3353253"/>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US" sz="1800" u="none" cap="none" strike="noStrike">
                <a:solidFill>
                  <a:srgbClr val="000000"/>
                </a:solidFill>
              </a:rPr>
              <a:t>‹#›</a:t>
            </a:fld>
            <a:endParaRPr b="0" i="0" sz="1800" u="none" cap="none" strike="noStrike">
              <a:solidFill>
                <a:srgbClr val="000000"/>
              </a:solidFill>
            </a:endParaRPr>
          </a:p>
        </p:txBody>
      </p:sp>
      <p:pic>
        <p:nvPicPr>
          <p:cNvPr id="384" name="Google Shape;384;p27"/>
          <p:cNvPicPr preferRelativeResize="0"/>
          <p:nvPr/>
        </p:nvPicPr>
        <p:blipFill rotWithShape="1">
          <a:blip r:embed="rId3">
            <a:alphaModFix/>
          </a:blip>
          <a:srcRect b="17992" l="29850" r="0" t="18362"/>
          <a:stretch/>
        </p:blipFill>
        <p:spPr>
          <a:xfrm>
            <a:off x="8523136" y="0"/>
            <a:ext cx="3668864" cy="1139687"/>
          </a:xfrm>
          <a:prstGeom prst="rect">
            <a:avLst/>
          </a:prstGeom>
          <a:noFill/>
          <a:ln>
            <a:noFill/>
          </a:ln>
        </p:spPr>
      </p:pic>
      <p:sp>
        <p:nvSpPr>
          <p:cNvPr id="385" name="Google Shape;385;p27"/>
          <p:cNvSpPr/>
          <p:nvPr/>
        </p:nvSpPr>
        <p:spPr>
          <a:xfrm>
            <a:off x="0" y="1139688"/>
            <a:ext cx="12192000" cy="132522"/>
          </a:xfrm>
          <a:prstGeom prst="snip2DiagRect">
            <a:avLst>
              <a:gd fmla="val 0" name="adj1"/>
              <a:gd fmla="val 16667"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86" name="Google Shape;386;p27"/>
          <p:cNvSpPr/>
          <p:nvPr/>
        </p:nvSpPr>
        <p:spPr>
          <a:xfrm>
            <a:off x="7547113" y="1371600"/>
            <a:ext cx="4644887" cy="139147"/>
          </a:xfrm>
          <a:prstGeom prst="snip2DiagRect">
            <a:avLst>
              <a:gd fmla="val 0" name="adj1"/>
              <a:gd fmla="val 16667" name="adj2"/>
            </a:avLst>
          </a:prstGeom>
          <a:gradFill>
            <a:gsLst>
              <a:gs pos="0">
                <a:srgbClr val="A6B6DE"/>
              </a:gs>
              <a:gs pos="50000">
                <a:srgbClr val="98AAD9"/>
              </a:gs>
              <a:gs pos="100000">
                <a:srgbClr val="859CD7"/>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87" name="Google Shape;387;p27"/>
          <p:cNvSpPr txBox="1"/>
          <p:nvPr/>
        </p:nvSpPr>
        <p:spPr>
          <a:xfrm>
            <a:off x="212035" y="246677"/>
            <a:ext cx="7858539"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Calibri"/>
              <a:buNone/>
            </a:pPr>
            <a:r>
              <a:rPr b="0" i="0" lang="en-US" sz="3200" u="none" cap="none" strike="noStrike">
                <a:solidFill>
                  <a:srgbClr val="000000"/>
                </a:solidFill>
                <a:latin typeface="Calibri"/>
                <a:ea typeface="Calibri"/>
                <a:cs typeface="Calibri"/>
                <a:sym typeface="Calibri"/>
              </a:rPr>
              <a:t>Bohr’s contribution</a:t>
            </a:r>
            <a:endParaRPr/>
          </a:p>
        </p:txBody>
      </p:sp>
      <p:sp>
        <p:nvSpPr>
          <p:cNvPr id="388" name="Google Shape;388;p27"/>
          <p:cNvSpPr txBox="1"/>
          <p:nvPr/>
        </p:nvSpPr>
        <p:spPr>
          <a:xfrm>
            <a:off x="212035" y="1530677"/>
            <a:ext cx="7531790" cy="4467057"/>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Electrons at different radii possessed a different amount of energy</a:t>
            </a:r>
            <a:endParaRPr/>
          </a:p>
          <a:p>
            <a:pPr indent="-342900" lvl="0" marL="342900" marR="0" rtl="0" algn="l">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Bohr proposed that it was possible for electrons to move to higher energy or lower energy orbits through the absorption or emission of a photon (a package of energy at a specific wavelength)</a:t>
            </a:r>
            <a:endParaRPr/>
          </a:p>
          <a:p>
            <a:pPr indent="-342900" lvl="0" marL="342900" marR="0" rtl="0" algn="l">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Thus giving rise to the absorption and emission spectrum we saw previously.</a:t>
            </a:r>
            <a:endParaRPr sz="2400">
              <a:solidFill>
                <a:schemeClr val="dk1"/>
              </a:solidFill>
              <a:latin typeface="Calibri"/>
              <a:ea typeface="Calibri"/>
              <a:cs typeface="Calibri"/>
              <a:sym typeface="Calibri"/>
            </a:endParaRPr>
          </a:p>
        </p:txBody>
      </p:sp>
      <p:pic>
        <p:nvPicPr>
          <p:cNvPr descr="bohr atom.jpg" id="389" name="Google Shape;389;p27"/>
          <p:cNvPicPr preferRelativeResize="0"/>
          <p:nvPr/>
        </p:nvPicPr>
        <p:blipFill rotWithShape="1">
          <a:blip r:embed="rId4">
            <a:alphaModFix/>
          </a:blip>
          <a:srcRect b="0" l="0" r="0" t="0"/>
          <a:stretch/>
        </p:blipFill>
        <p:spPr>
          <a:xfrm>
            <a:off x="8185218" y="2281374"/>
            <a:ext cx="3368675" cy="3436938"/>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US" sz="1800" u="none" cap="none" strike="noStrike">
                <a:solidFill>
                  <a:srgbClr val="000000"/>
                </a:solidFill>
              </a:rPr>
              <a:t>‹#›</a:t>
            </a:fld>
            <a:endParaRPr b="0" i="0" sz="1800" u="none" cap="none" strike="noStrike">
              <a:solidFill>
                <a:srgbClr val="000000"/>
              </a:solidFill>
            </a:endParaRPr>
          </a:p>
        </p:txBody>
      </p:sp>
      <p:pic>
        <p:nvPicPr>
          <p:cNvPr id="395" name="Google Shape;395;p28"/>
          <p:cNvPicPr preferRelativeResize="0"/>
          <p:nvPr/>
        </p:nvPicPr>
        <p:blipFill rotWithShape="1">
          <a:blip r:embed="rId3">
            <a:alphaModFix/>
          </a:blip>
          <a:srcRect b="17992" l="29850" r="0" t="18362"/>
          <a:stretch/>
        </p:blipFill>
        <p:spPr>
          <a:xfrm>
            <a:off x="8523136" y="0"/>
            <a:ext cx="3668864" cy="1139687"/>
          </a:xfrm>
          <a:prstGeom prst="rect">
            <a:avLst/>
          </a:prstGeom>
          <a:noFill/>
          <a:ln>
            <a:noFill/>
          </a:ln>
        </p:spPr>
      </p:pic>
      <p:sp>
        <p:nvSpPr>
          <p:cNvPr id="396" name="Google Shape;396;p28"/>
          <p:cNvSpPr/>
          <p:nvPr/>
        </p:nvSpPr>
        <p:spPr>
          <a:xfrm>
            <a:off x="0" y="1139688"/>
            <a:ext cx="12192000" cy="132522"/>
          </a:xfrm>
          <a:prstGeom prst="snip2DiagRect">
            <a:avLst>
              <a:gd fmla="val 0" name="adj1"/>
              <a:gd fmla="val 16667"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97" name="Google Shape;397;p28"/>
          <p:cNvSpPr/>
          <p:nvPr/>
        </p:nvSpPr>
        <p:spPr>
          <a:xfrm>
            <a:off x="7547113" y="1371600"/>
            <a:ext cx="4644887" cy="139147"/>
          </a:xfrm>
          <a:prstGeom prst="snip2DiagRect">
            <a:avLst>
              <a:gd fmla="val 0" name="adj1"/>
              <a:gd fmla="val 16667" name="adj2"/>
            </a:avLst>
          </a:prstGeom>
          <a:gradFill>
            <a:gsLst>
              <a:gs pos="0">
                <a:srgbClr val="A6B6DE"/>
              </a:gs>
              <a:gs pos="50000">
                <a:srgbClr val="98AAD9"/>
              </a:gs>
              <a:gs pos="100000">
                <a:srgbClr val="859CD7"/>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98" name="Google Shape;398;p28"/>
          <p:cNvSpPr txBox="1"/>
          <p:nvPr/>
        </p:nvSpPr>
        <p:spPr>
          <a:xfrm>
            <a:off x="212035" y="246677"/>
            <a:ext cx="7858539"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Calibri"/>
              <a:buNone/>
            </a:pPr>
            <a:r>
              <a:rPr b="0" i="0" lang="en-US" sz="3200" u="none" cap="none" strike="noStrike">
                <a:solidFill>
                  <a:srgbClr val="000000"/>
                </a:solidFill>
                <a:latin typeface="Calibri"/>
                <a:ea typeface="Calibri"/>
                <a:cs typeface="Calibri"/>
                <a:sym typeface="Calibri"/>
              </a:rPr>
              <a:t>But there was a new problem</a:t>
            </a:r>
            <a:endParaRPr/>
          </a:p>
        </p:txBody>
      </p:sp>
      <p:sp>
        <p:nvSpPr>
          <p:cNvPr id="399" name="Google Shape;399;p28"/>
          <p:cNvSpPr txBox="1"/>
          <p:nvPr/>
        </p:nvSpPr>
        <p:spPr>
          <a:xfrm>
            <a:off x="533400" y="1838325"/>
            <a:ext cx="11058525" cy="2251065"/>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Bohr’s theory didn’t explain why the energy levels were quantized or why the lowest energy for an electron was the stable ground state</a:t>
            </a:r>
            <a:endParaRPr/>
          </a:p>
          <a:p>
            <a:pPr indent="-285750" lvl="0" marL="285750" marR="0" rtl="0" algn="l">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The model did allow us to predict the emission spectra for simple elements BUT not for atoms that had more than two electrons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US" sz="1800" u="none" cap="none" strike="noStrike">
                <a:solidFill>
                  <a:srgbClr val="000000"/>
                </a:solidFill>
              </a:rPr>
              <a:t>‹#›</a:t>
            </a:fld>
            <a:endParaRPr b="0" i="0" sz="1800" u="none" cap="none" strike="noStrike">
              <a:solidFill>
                <a:srgbClr val="000000"/>
              </a:solidFill>
            </a:endParaRPr>
          </a:p>
        </p:txBody>
      </p:sp>
      <p:pic>
        <p:nvPicPr>
          <p:cNvPr id="405" name="Google Shape;405;p29"/>
          <p:cNvPicPr preferRelativeResize="0"/>
          <p:nvPr/>
        </p:nvPicPr>
        <p:blipFill rotWithShape="1">
          <a:blip r:embed="rId3">
            <a:alphaModFix/>
          </a:blip>
          <a:srcRect b="17992" l="29850" r="0" t="18362"/>
          <a:stretch/>
        </p:blipFill>
        <p:spPr>
          <a:xfrm>
            <a:off x="8523136" y="0"/>
            <a:ext cx="3668864" cy="1139687"/>
          </a:xfrm>
          <a:prstGeom prst="rect">
            <a:avLst/>
          </a:prstGeom>
          <a:noFill/>
          <a:ln>
            <a:noFill/>
          </a:ln>
        </p:spPr>
      </p:pic>
      <p:sp>
        <p:nvSpPr>
          <p:cNvPr id="406" name="Google Shape;406;p29"/>
          <p:cNvSpPr/>
          <p:nvPr/>
        </p:nvSpPr>
        <p:spPr>
          <a:xfrm>
            <a:off x="0" y="1139688"/>
            <a:ext cx="12192000" cy="132522"/>
          </a:xfrm>
          <a:prstGeom prst="snip2DiagRect">
            <a:avLst>
              <a:gd fmla="val 0" name="adj1"/>
              <a:gd fmla="val 16667"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07" name="Google Shape;407;p29"/>
          <p:cNvSpPr/>
          <p:nvPr/>
        </p:nvSpPr>
        <p:spPr>
          <a:xfrm>
            <a:off x="7547113" y="1371600"/>
            <a:ext cx="4644887" cy="139147"/>
          </a:xfrm>
          <a:prstGeom prst="snip2DiagRect">
            <a:avLst>
              <a:gd fmla="val 0" name="adj1"/>
              <a:gd fmla="val 16667" name="adj2"/>
            </a:avLst>
          </a:prstGeom>
          <a:gradFill>
            <a:gsLst>
              <a:gs pos="0">
                <a:srgbClr val="A6B6DE"/>
              </a:gs>
              <a:gs pos="50000">
                <a:srgbClr val="98AAD9"/>
              </a:gs>
              <a:gs pos="100000">
                <a:srgbClr val="859CD7"/>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08" name="Google Shape;408;p29"/>
          <p:cNvSpPr txBox="1"/>
          <p:nvPr/>
        </p:nvSpPr>
        <p:spPr>
          <a:xfrm>
            <a:off x="212035" y="246677"/>
            <a:ext cx="7858539"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Calibri"/>
              <a:buNone/>
            </a:pPr>
            <a:r>
              <a:rPr lang="en-US" sz="3200">
                <a:solidFill>
                  <a:srgbClr val="000000"/>
                </a:solidFill>
                <a:latin typeface="Calibri"/>
                <a:ea typeface="Calibri"/>
                <a:cs typeface="Calibri"/>
                <a:sym typeface="Calibri"/>
              </a:rPr>
              <a:t>Quantum Atomic Model</a:t>
            </a:r>
            <a:endParaRPr b="0" i="0" sz="3200" u="none" cap="none" strike="noStrike">
              <a:solidFill>
                <a:srgbClr val="000000"/>
              </a:solidFill>
              <a:latin typeface="Calibri"/>
              <a:ea typeface="Calibri"/>
              <a:cs typeface="Calibri"/>
              <a:sym typeface="Calibri"/>
            </a:endParaRPr>
          </a:p>
        </p:txBody>
      </p:sp>
      <p:sp>
        <p:nvSpPr>
          <p:cNvPr id="409" name="Google Shape;409;p29"/>
          <p:cNvSpPr txBox="1"/>
          <p:nvPr/>
        </p:nvSpPr>
        <p:spPr>
          <a:xfrm>
            <a:off x="390525" y="1558235"/>
            <a:ext cx="11363325" cy="5021055"/>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Through the work of Louis de Broglie, Erwin Schrödinger and Werner Heisenburg the Quantum Atomic Model was developed</a:t>
            </a:r>
            <a:endParaRPr/>
          </a:p>
          <a:p>
            <a:pPr indent="-342900" lvl="0" marL="342900" marR="0" rtl="0" algn="l">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In this model electrons are thought of as both a particle and a wave (the same way light it), they do not follow a set path around the nucleus.</a:t>
            </a:r>
            <a:endParaRPr/>
          </a:p>
          <a:p>
            <a:pPr indent="-342900" lvl="0" marL="342900" marR="0" rtl="0" algn="l">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Heisenburg proved that if you know the momentum of the electron it was impossible to know the position, and vice verse.</a:t>
            </a:r>
            <a:endParaRPr/>
          </a:p>
          <a:p>
            <a:pPr indent="-342900" lvl="0" marL="342900" marR="0" rtl="0" algn="l">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Therefore, we don’t have electrons orbiting the nucleus like planets around the sun, instead we have areas of probability where an electron could be found – we call these areas orbitals</a:t>
            </a:r>
            <a:endParaRPr sz="24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US" sz="1800" u="none" cap="none" strike="noStrike">
                <a:solidFill>
                  <a:srgbClr val="000000"/>
                </a:solidFill>
              </a:rPr>
              <a:t>‹#›</a:t>
            </a:fld>
            <a:endParaRPr b="0" i="0" sz="1800" u="none" cap="none" strike="noStrike">
              <a:solidFill>
                <a:srgbClr val="000000"/>
              </a:solidFill>
            </a:endParaRPr>
          </a:p>
        </p:txBody>
      </p:sp>
      <p:pic>
        <p:nvPicPr>
          <p:cNvPr id="108" name="Google Shape;108;p3"/>
          <p:cNvPicPr preferRelativeResize="0"/>
          <p:nvPr/>
        </p:nvPicPr>
        <p:blipFill rotWithShape="1">
          <a:blip r:embed="rId3">
            <a:alphaModFix/>
          </a:blip>
          <a:srcRect b="17992" l="29850" r="0" t="18362"/>
          <a:stretch/>
        </p:blipFill>
        <p:spPr>
          <a:xfrm>
            <a:off x="8523136" y="0"/>
            <a:ext cx="3668864" cy="1139687"/>
          </a:xfrm>
          <a:prstGeom prst="rect">
            <a:avLst/>
          </a:prstGeom>
          <a:noFill/>
          <a:ln>
            <a:noFill/>
          </a:ln>
        </p:spPr>
      </p:pic>
      <p:sp>
        <p:nvSpPr>
          <p:cNvPr id="109" name="Google Shape;109;p3"/>
          <p:cNvSpPr/>
          <p:nvPr/>
        </p:nvSpPr>
        <p:spPr>
          <a:xfrm>
            <a:off x="0" y="1139688"/>
            <a:ext cx="12192000" cy="132522"/>
          </a:xfrm>
          <a:prstGeom prst="snip2DiagRect">
            <a:avLst>
              <a:gd fmla="val 0" name="adj1"/>
              <a:gd fmla="val 16667"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10" name="Google Shape;110;p3"/>
          <p:cNvSpPr/>
          <p:nvPr/>
        </p:nvSpPr>
        <p:spPr>
          <a:xfrm>
            <a:off x="7547113" y="1371600"/>
            <a:ext cx="4644887" cy="139147"/>
          </a:xfrm>
          <a:prstGeom prst="snip2DiagRect">
            <a:avLst>
              <a:gd fmla="val 0" name="adj1"/>
              <a:gd fmla="val 16667" name="adj2"/>
            </a:avLst>
          </a:prstGeom>
          <a:gradFill>
            <a:gsLst>
              <a:gs pos="0">
                <a:srgbClr val="A6B6DE"/>
              </a:gs>
              <a:gs pos="50000">
                <a:srgbClr val="98AAD9"/>
              </a:gs>
              <a:gs pos="100000">
                <a:srgbClr val="859CD7"/>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11" name="Google Shape;111;p3"/>
          <p:cNvSpPr txBox="1"/>
          <p:nvPr/>
        </p:nvSpPr>
        <p:spPr>
          <a:xfrm>
            <a:off x="212035" y="246677"/>
            <a:ext cx="7858539"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Calibri"/>
              <a:buNone/>
            </a:pPr>
            <a:r>
              <a:rPr b="0" i="0" lang="en-US" sz="3200" u="none" cap="none" strike="noStrike">
                <a:solidFill>
                  <a:srgbClr val="000000"/>
                </a:solidFill>
                <a:latin typeface="Calibri"/>
                <a:ea typeface="Calibri"/>
                <a:cs typeface="Calibri"/>
                <a:sym typeface="Calibri"/>
              </a:rPr>
              <a:t>Early Theories</a:t>
            </a:r>
            <a:endParaRPr/>
          </a:p>
        </p:txBody>
      </p:sp>
      <p:sp>
        <p:nvSpPr>
          <p:cNvPr id="112" name="Google Shape;112;p3"/>
          <p:cNvSpPr txBox="1"/>
          <p:nvPr/>
        </p:nvSpPr>
        <p:spPr>
          <a:xfrm>
            <a:off x="685800" y="1803538"/>
            <a:ext cx="10477500" cy="35179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The Greeks and Hindus appear to have developed theories on matter.</a:t>
            </a:r>
            <a:endParaRPr/>
          </a:p>
          <a:p>
            <a:pPr indent="-228600" lvl="0" marL="228600" marR="0" rtl="0" algn="l">
              <a:lnSpc>
                <a:spcPct val="90000"/>
              </a:lnSpc>
              <a:spcBef>
                <a:spcPts val="10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Most of the writings are attributed to the Greeks due to the amount of recorded information that has survived to the present.</a:t>
            </a:r>
            <a:endParaRPr/>
          </a:p>
          <a:p>
            <a:pPr indent="-228600" lvl="0" marL="228600" marR="0" rtl="0" algn="l">
              <a:lnSpc>
                <a:spcPct val="90000"/>
              </a:lnSpc>
              <a:spcBef>
                <a:spcPts val="10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Greeks thought substances could be converted or transformed into other forms.</a:t>
            </a:r>
            <a:endParaRPr/>
          </a:p>
          <a:p>
            <a:pPr indent="-228600" lvl="0" marL="228600" marR="0" rtl="0" algn="l">
              <a:lnSpc>
                <a:spcPct val="90000"/>
              </a:lnSpc>
              <a:spcBef>
                <a:spcPts val="10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They observed the changing of states due to heat and equated it with biological processes.  </a:t>
            </a:r>
            <a:endParaRPr/>
          </a:p>
          <a:p>
            <a:pPr indent="-228600" lvl="0" marL="228600" marR="0" rtl="0" algn="l">
              <a:lnSpc>
                <a:spcPct val="90000"/>
              </a:lnSpc>
              <a:spcBef>
                <a:spcPts val="10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The Greeks were philosophers and thinkers, </a:t>
            </a:r>
            <a:r>
              <a:rPr b="0" i="0" lang="en-US" sz="2400" u="sng" cap="none" strike="noStrike">
                <a:solidFill>
                  <a:schemeClr val="dk1"/>
                </a:solidFill>
                <a:latin typeface="Calibri"/>
                <a:ea typeface="Calibri"/>
                <a:cs typeface="Calibri"/>
                <a:sym typeface="Calibri"/>
              </a:rPr>
              <a:t>not experimentalists,</a:t>
            </a:r>
            <a:r>
              <a:rPr b="0" i="0" lang="en-US" sz="2400" u="none" cap="none" strike="noStrike">
                <a:solidFill>
                  <a:schemeClr val="dk1"/>
                </a:solidFill>
                <a:latin typeface="Calibri"/>
                <a:ea typeface="Calibri"/>
                <a:cs typeface="Calibri"/>
                <a:sym typeface="Calibri"/>
              </a:rPr>
              <a:t> so they did not conduct experiments to verify their ideas.  </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US" sz="1800" u="none" cap="none" strike="noStrike">
                <a:solidFill>
                  <a:srgbClr val="000000"/>
                </a:solidFill>
              </a:rPr>
              <a:t>‹#›</a:t>
            </a:fld>
            <a:endParaRPr b="0" i="0" sz="1800" u="none" cap="none" strike="noStrike">
              <a:solidFill>
                <a:srgbClr val="000000"/>
              </a:solidFill>
            </a:endParaRPr>
          </a:p>
        </p:txBody>
      </p:sp>
      <p:pic>
        <p:nvPicPr>
          <p:cNvPr id="415" name="Google Shape;415;p30"/>
          <p:cNvPicPr preferRelativeResize="0"/>
          <p:nvPr/>
        </p:nvPicPr>
        <p:blipFill rotWithShape="1">
          <a:blip r:embed="rId3">
            <a:alphaModFix/>
          </a:blip>
          <a:srcRect b="17992" l="29850" r="0" t="18362"/>
          <a:stretch/>
        </p:blipFill>
        <p:spPr>
          <a:xfrm>
            <a:off x="8523136" y="0"/>
            <a:ext cx="3668864" cy="1139687"/>
          </a:xfrm>
          <a:prstGeom prst="rect">
            <a:avLst/>
          </a:prstGeom>
          <a:noFill/>
          <a:ln>
            <a:noFill/>
          </a:ln>
        </p:spPr>
      </p:pic>
      <p:sp>
        <p:nvSpPr>
          <p:cNvPr id="416" name="Google Shape;416;p30"/>
          <p:cNvSpPr/>
          <p:nvPr/>
        </p:nvSpPr>
        <p:spPr>
          <a:xfrm>
            <a:off x="0" y="1139688"/>
            <a:ext cx="12192000" cy="132522"/>
          </a:xfrm>
          <a:prstGeom prst="snip2DiagRect">
            <a:avLst>
              <a:gd fmla="val 0" name="adj1"/>
              <a:gd fmla="val 16667"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17" name="Google Shape;417;p30"/>
          <p:cNvSpPr/>
          <p:nvPr/>
        </p:nvSpPr>
        <p:spPr>
          <a:xfrm>
            <a:off x="7547113" y="1371600"/>
            <a:ext cx="4644887" cy="139147"/>
          </a:xfrm>
          <a:prstGeom prst="snip2DiagRect">
            <a:avLst>
              <a:gd fmla="val 0" name="adj1"/>
              <a:gd fmla="val 16667" name="adj2"/>
            </a:avLst>
          </a:prstGeom>
          <a:gradFill>
            <a:gsLst>
              <a:gs pos="0">
                <a:srgbClr val="A6B6DE"/>
              </a:gs>
              <a:gs pos="50000">
                <a:srgbClr val="98AAD9"/>
              </a:gs>
              <a:gs pos="100000">
                <a:srgbClr val="859CD7"/>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18" name="Google Shape;418;p30"/>
          <p:cNvSpPr txBox="1"/>
          <p:nvPr/>
        </p:nvSpPr>
        <p:spPr>
          <a:xfrm>
            <a:off x="212035" y="246677"/>
            <a:ext cx="7858539"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Calibri"/>
              <a:buNone/>
            </a:pPr>
            <a:r>
              <a:rPr lang="en-US" sz="3200">
                <a:solidFill>
                  <a:srgbClr val="000000"/>
                </a:solidFill>
                <a:latin typeface="Calibri"/>
                <a:ea typeface="Calibri"/>
                <a:cs typeface="Calibri"/>
                <a:sym typeface="Calibri"/>
              </a:rPr>
              <a:t>Quantum Atomic Model</a:t>
            </a:r>
            <a:endParaRPr b="0" i="0" sz="3200" u="none" cap="none" strike="noStrike">
              <a:solidFill>
                <a:srgbClr val="000000"/>
              </a:solidFill>
              <a:latin typeface="Calibri"/>
              <a:ea typeface="Calibri"/>
              <a:cs typeface="Calibri"/>
              <a:sym typeface="Calibri"/>
            </a:endParaRPr>
          </a:p>
        </p:txBody>
      </p:sp>
      <p:pic>
        <p:nvPicPr>
          <p:cNvPr descr="A close up of a logo&#10;&#10;Description automatically generated" id="419" name="Google Shape;419;p30"/>
          <p:cNvPicPr preferRelativeResize="0"/>
          <p:nvPr/>
        </p:nvPicPr>
        <p:blipFill rotWithShape="1">
          <a:blip r:embed="rId4">
            <a:alphaModFix/>
          </a:blip>
          <a:srcRect b="0" l="0" r="0" t="0"/>
          <a:stretch/>
        </p:blipFill>
        <p:spPr>
          <a:xfrm>
            <a:off x="6079849" y="4053287"/>
            <a:ext cx="3958779" cy="2668188"/>
          </a:xfrm>
          <a:prstGeom prst="rect">
            <a:avLst/>
          </a:prstGeom>
          <a:noFill/>
          <a:ln>
            <a:noFill/>
          </a:ln>
        </p:spPr>
      </p:pic>
      <p:pic>
        <p:nvPicPr>
          <p:cNvPr descr="A screenshot of a cell phone&#10;&#10;Description automatically generated" id="420" name="Google Shape;420;p30"/>
          <p:cNvPicPr preferRelativeResize="0"/>
          <p:nvPr/>
        </p:nvPicPr>
        <p:blipFill rotWithShape="1">
          <a:blip r:embed="rId5">
            <a:alphaModFix/>
          </a:blip>
          <a:srcRect b="0" l="0" r="0" t="0"/>
          <a:stretch/>
        </p:blipFill>
        <p:spPr>
          <a:xfrm>
            <a:off x="180975" y="1580446"/>
            <a:ext cx="3948113" cy="3725925"/>
          </a:xfrm>
          <a:prstGeom prst="rect">
            <a:avLst/>
          </a:prstGeom>
          <a:noFill/>
          <a:ln>
            <a:noFill/>
          </a:ln>
        </p:spPr>
      </p:pic>
      <p:pic>
        <p:nvPicPr>
          <p:cNvPr descr="Image result for silicon electron configuration" id="421" name="Google Shape;421;p30"/>
          <p:cNvPicPr preferRelativeResize="0"/>
          <p:nvPr/>
        </p:nvPicPr>
        <p:blipFill rotWithShape="1">
          <a:blip r:embed="rId6">
            <a:alphaModFix/>
          </a:blip>
          <a:srcRect b="13739" l="0" r="0" t="19737"/>
          <a:stretch/>
        </p:blipFill>
        <p:spPr>
          <a:xfrm>
            <a:off x="6096000" y="1344789"/>
            <a:ext cx="3624262" cy="258875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US" sz="1800" u="none" cap="none" strike="noStrike">
                <a:solidFill>
                  <a:srgbClr val="000000"/>
                </a:solidFill>
              </a:rPr>
              <a:t>‹#›</a:t>
            </a:fld>
            <a:endParaRPr b="0" i="0" sz="1800" u="none" cap="none" strike="noStrike">
              <a:solidFill>
                <a:srgbClr val="000000"/>
              </a:solidFill>
            </a:endParaRPr>
          </a:p>
        </p:txBody>
      </p:sp>
      <p:pic>
        <p:nvPicPr>
          <p:cNvPr id="427" name="Google Shape;427;p31"/>
          <p:cNvPicPr preferRelativeResize="0"/>
          <p:nvPr/>
        </p:nvPicPr>
        <p:blipFill rotWithShape="1">
          <a:blip r:embed="rId3">
            <a:alphaModFix/>
          </a:blip>
          <a:srcRect b="17992" l="29850" r="0" t="18362"/>
          <a:stretch/>
        </p:blipFill>
        <p:spPr>
          <a:xfrm>
            <a:off x="8523136" y="0"/>
            <a:ext cx="3668864" cy="1139687"/>
          </a:xfrm>
          <a:prstGeom prst="rect">
            <a:avLst/>
          </a:prstGeom>
          <a:noFill/>
          <a:ln>
            <a:noFill/>
          </a:ln>
        </p:spPr>
      </p:pic>
      <p:sp>
        <p:nvSpPr>
          <p:cNvPr id="428" name="Google Shape;428;p31"/>
          <p:cNvSpPr/>
          <p:nvPr/>
        </p:nvSpPr>
        <p:spPr>
          <a:xfrm>
            <a:off x="0" y="1139688"/>
            <a:ext cx="12192000" cy="132522"/>
          </a:xfrm>
          <a:prstGeom prst="snip2DiagRect">
            <a:avLst>
              <a:gd fmla="val 0" name="adj1"/>
              <a:gd fmla="val 16667"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29" name="Google Shape;429;p31"/>
          <p:cNvSpPr/>
          <p:nvPr/>
        </p:nvSpPr>
        <p:spPr>
          <a:xfrm>
            <a:off x="7547113" y="1371600"/>
            <a:ext cx="4644887" cy="139147"/>
          </a:xfrm>
          <a:prstGeom prst="snip2DiagRect">
            <a:avLst>
              <a:gd fmla="val 0" name="adj1"/>
              <a:gd fmla="val 16667" name="adj2"/>
            </a:avLst>
          </a:prstGeom>
          <a:gradFill>
            <a:gsLst>
              <a:gs pos="0">
                <a:srgbClr val="A6B6DE"/>
              </a:gs>
              <a:gs pos="50000">
                <a:srgbClr val="98AAD9"/>
              </a:gs>
              <a:gs pos="100000">
                <a:srgbClr val="859CD7"/>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30" name="Google Shape;430;p31"/>
          <p:cNvSpPr txBox="1"/>
          <p:nvPr/>
        </p:nvSpPr>
        <p:spPr>
          <a:xfrm>
            <a:off x="212035" y="246677"/>
            <a:ext cx="7858539"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Calibri"/>
              <a:buNone/>
            </a:pPr>
            <a:r>
              <a:rPr lang="en-US" sz="3200">
                <a:solidFill>
                  <a:srgbClr val="000000"/>
                </a:solidFill>
                <a:latin typeface="Calibri"/>
                <a:ea typeface="Calibri"/>
                <a:cs typeface="Calibri"/>
                <a:sym typeface="Calibri"/>
              </a:rPr>
              <a:t>Conclusions</a:t>
            </a:r>
            <a:endParaRPr b="0" i="0" sz="3200" u="none" cap="none" strike="noStrike">
              <a:solidFill>
                <a:srgbClr val="000000"/>
              </a:solidFill>
              <a:latin typeface="Calibri"/>
              <a:ea typeface="Calibri"/>
              <a:cs typeface="Calibri"/>
              <a:sym typeface="Calibri"/>
            </a:endParaRPr>
          </a:p>
        </p:txBody>
      </p:sp>
      <p:sp>
        <p:nvSpPr>
          <p:cNvPr id="431" name="Google Shape;431;p31"/>
          <p:cNvSpPr txBox="1"/>
          <p:nvPr/>
        </p:nvSpPr>
        <p:spPr>
          <a:xfrm>
            <a:off x="600075" y="1647825"/>
            <a:ext cx="10972800" cy="3913059"/>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You need to be able to explain the different Atomic Models, starting from Dalton’s. This includes what experiments were done, what was observed, what conclusions were reached and what model did that lead to</a:t>
            </a:r>
            <a:endParaRPr/>
          </a:p>
          <a:p>
            <a:pPr indent="-342900" lvl="0" marL="342900" marR="0" rtl="0" algn="l">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For this course you are NOT expected to understand orbitals, such as s, p, d, f orbitals but you do need to be able to draw and write the electron configuration for the first 20 elements on the periodic table (based on a Bohr style representation of the atom)</a:t>
            </a:r>
            <a:endParaRPr sz="24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4"/>
          <p:cNvSpPr txBox="1"/>
          <p:nvPr>
            <p:ph idx="12" type="sldNum"/>
          </p:nvPr>
        </p:nvSpPr>
        <p:spPr>
          <a:xfrm>
            <a:off x="8810625" y="6459293"/>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US" sz="1800" u="none" cap="none" strike="noStrike">
                <a:solidFill>
                  <a:srgbClr val="000000"/>
                </a:solidFill>
              </a:rPr>
              <a:t>‹#›</a:t>
            </a:fld>
            <a:endParaRPr b="0" i="0" sz="1800" u="none" cap="none" strike="noStrike">
              <a:solidFill>
                <a:srgbClr val="000000"/>
              </a:solidFill>
            </a:endParaRPr>
          </a:p>
        </p:txBody>
      </p:sp>
      <p:grpSp>
        <p:nvGrpSpPr>
          <p:cNvPr id="118" name="Google Shape;118;p4"/>
          <p:cNvGrpSpPr/>
          <p:nvPr/>
        </p:nvGrpSpPr>
        <p:grpSpPr>
          <a:xfrm>
            <a:off x="114300" y="127000"/>
            <a:ext cx="4953000" cy="3600796"/>
            <a:chOff x="0" y="0"/>
            <a:chExt cx="4953000" cy="3600796"/>
          </a:xfrm>
        </p:grpSpPr>
        <p:pic>
          <p:nvPicPr>
            <p:cNvPr descr="A picture containing outdoor, water, snow, man&#10;&#10;Description automatically generated" id="119" name="Google Shape;119;p4"/>
            <p:cNvPicPr preferRelativeResize="0"/>
            <p:nvPr/>
          </p:nvPicPr>
          <p:blipFill rotWithShape="1">
            <a:blip r:embed="rId3">
              <a:alphaModFix/>
            </a:blip>
            <a:srcRect b="0" l="0" r="0" t="0"/>
            <a:stretch/>
          </p:blipFill>
          <p:spPr>
            <a:xfrm>
              <a:off x="0" y="304800"/>
              <a:ext cx="4953000" cy="3295996"/>
            </a:xfrm>
            <a:prstGeom prst="rect">
              <a:avLst/>
            </a:prstGeom>
            <a:noFill/>
            <a:ln>
              <a:noFill/>
            </a:ln>
          </p:spPr>
        </p:pic>
        <p:sp>
          <p:nvSpPr>
            <p:cNvPr id="120" name="Google Shape;120;p4"/>
            <p:cNvSpPr/>
            <p:nvPr/>
          </p:nvSpPr>
          <p:spPr>
            <a:xfrm>
              <a:off x="0" y="0"/>
              <a:ext cx="4953000" cy="1446550"/>
            </a:xfrm>
            <a:prstGeom prst="rect">
              <a:avLst/>
            </a:prstGeom>
            <a:solidFill>
              <a:srgbClr val="D8E2F3"/>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dk1"/>
                  </a:solidFill>
                  <a:latin typeface="Calibri"/>
                  <a:ea typeface="Calibri"/>
                  <a:cs typeface="Calibri"/>
                  <a:sym typeface="Calibri"/>
                </a:rPr>
                <a:t>Thales of Miletus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(about 624-about 527 B.C.) </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Proposed that water is the primal matter from which everything originated.  </a:t>
              </a:r>
              <a:endParaRPr/>
            </a:p>
          </p:txBody>
        </p:sp>
      </p:grpSp>
      <p:grpSp>
        <p:nvGrpSpPr>
          <p:cNvPr id="121" name="Google Shape;121;p4"/>
          <p:cNvGrpSpPr/>
          <p:nvPr/>
        </p:nvGrpSpPr>
        <p:grpSpPr>
          <a:xfrm>
            <a:off x="5130800" y="127000"/>
            <a:ext cx="6959600" cy="3613685"/>
            <a:chOff x="4953000" y="1"/>
            <a:chExt cx="6959600" cy="3613685"/>
          </a:xfrm>
        </p:grpSpPr>
        <p:sp>
          <p:nvSpPr>
            <p:cNvPr id="122" name="Google Shape;122;p4"/>
            <p:cNvSpPr/>
            <p:nvPr/>
          </p:nvSpPr>
          <p:spPr>
            <a:xfrm>
              <a:off x="8096250" y="12700"/>
              <a:ext cx="3816350" cy="3600986"/>
            </a:xfrm>
            <a:prstGeom prst="rect">
              <a:avLst/>
            </a:prstGeom>
            <a:solidFill>
              <a:srgbClr val="FFF2CC"/>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Anaximander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(610-546 B.C.)</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The primary substance, the </a:t>
              </a:r>
              <a:r>
                <a:rPr b="0" i="1" lang="en-US" sz="2000" u="none" cap="none" strike="noStrike">
                  <a:solidFill>
                    <a:schemeClr val="dk1"/>
                  </a:solidFill>
                  <a:latin typeface="Calibri"/>
                  <a:ea typeface="Calibri"/>
                  <a:cs typeface="Calibri"/>
                  <a:sym typeface="Calibri"/>
                </a:rPr>
                <a:t>apeiron</a:t>
              </a:r>
              <a:r>
                <a:rPr b="0" i="0" lang="en-US" sz="2000" u="sng" cap="none" strike="noStrike">
                  <a:solidFill>
                    <a:schemeClr val="dk1"/>
                  </a:solidFill>
                  <a:latin typeface="Calibri"/>
                  <a:ea typeface="Calibri"/>
                  <a:cs typeface="Calibri"/>
                  <a:sym typeface="Calibri"/>
                </a:rPr>
                <a:t>,</a:t>
              </a:r>
              <a:r>
                <a:rPr b="0" i="0" lang="en-US" sz="2000" u="none" cap="none" strike="noStrike">
                  <a:solidFill>
                    <a:schemeClr val="dk1"/>
                  </a:solidFill>
                  <a:latin typeface="Calibri"/>
                  <a:ea typeface="Calibri"/>
                  <a:cs typeface="Calibri"/>
                  <a:sym typeface="Calibri"/>
                </a:rPr>
                <a:t> was eternal and unlimited in extension. It was not composed of any known elements and it possessed eternal motion (i.e., a soul).</a:t>
              </a:r>
              <a:endParaRPr/>
            </a:p>
            <a:p>
              <a:pPr indent="0" lvl="1" marL="457200" marR="0" rtl="0" algn="l">
                <a:spcBef>
                  <a:spcPts val="0"/>
                </a:spcBef>
                <a:spcAft>
                  <a:spcPts val="0"/>
                </a:spcAft>
                <a:buNone/>
              </a:pPr>
              <a:r>
                <a:t/>
              </a:r>
              <a:endParaRPr b="0" i="0" sz="20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0" i="0" sz="2000" u="none" cap="none" strike="noStrike">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0" i="0" sz="2000" u="none" cap="none" strike="noStrike">
                <a:solidFill>
                  <a:schemeClr val="dk1"/>
                </a:solidFill>
                <a:latin typeface="Calibri"/>
                <a:ea typeface="Calibri"/>
                <a:cs typeface="Calibri"/>
                <a:sym typeface="Calibri"/>
              </a:endParaRPr>
            </a:p>
          </p:txBody>
        </p:sp>
        <p:pic>
          <p:nvPicPr>
            <p:cNvPr id="123" name="Google Shape;123;p4"/>
            <p:cNvPicPr preferRelativeResize="0"/>
            <p:nvPr/>
          </p:nvPicPr>
          <p:blipFill rotWithShape="1">
            <a:blip r:embed="rId4">
              <a:alphaModFix/>
            </a:blip>
            <a:srcRect b="0" l="0" r="0" t="0"/>
            <a:stretch/>
          </p:blipFill>
          <p:spPr>
            <a:xfrm>
              <a:off x="4953000" y="1"/>
              <a:ext cx="3143250" cy="3600796"/>
            </a:xfrm>
            <a:prstGeom prst="rect">
              <a:avLst/>
            </a:prstGeom>
            <a:noFill/>
            <a:ln>
              <a:noFill/>
            </a:ln>
          </p:spPr>
        </p:pic>
      </p:grpSp>
      <p:grpSp>
        <p:nvGrpSpPr>
          <p:cNvPr id="124" name="Google Shape;124;p4"/>
          <p:cNvGrpSpPr/>
          <p:nvPr/>
        </p:nvGrpSpPr>
        <p:grpSpPr>
          <a:xfrm>
            <a:off x="114300" y="3781637"/>
            <a:ext cx="11963400" cy="2677656"/>
            <a:chOff x="114300" y="3781637"/>
            <a:chExt cx="11963400" cy="2677656"/>
          </a:xfrm>
        </p:grpSpPr>
        <p:pic>
          <p:nvPicPr>
            <p:cNvPr descr="Image result for air" id="125" name="Google Shape;125;p4"/>
            <p:cNvPicPr preferRelativeResize="0"/>
            <p:nvPr/>
          </p:nvPicPr>
          <p:blipFill rotWithShape="1">
            <a:blip r:embed="rId5">
              <a:alphaModFix/>
            </a:blip>
            <a:srcRect b="0" l="0" r="0" t="0"/>
            <a:stretch/>
          </p:blipFill>
          <p:spPr>
            <a:xfrm>
              <a:off x="114300" y="3794526"/>
              <a:ext cx="11963400" cy="2664767"/>
            </a:xfrm>
            <a:prstGeom prst="rect">
              <a:avLst/>
            </a:prstGeom>
            <a:noFill/>
            <a:ln>
              <a:noFill/>
            </a:ln>
          </p:spPr>
        </p:pic>
        <p:sp>
          <p:nvSpPr>
            <p:cNvPr id="126" name="Google Shape;126;p4"/>
            <p:cNvSpPr/>
            <p:nvPr/>
          </p:nvSpPr>
          <p:spPr>
            <a:xfrm>
              <a:off x="7553325" y="3781637"/>
              <a:ext cx="4524375" cy="2677656"/>
            </a:xfrm>
            <a:prstGeom prst="rect">
              <a:avLst/>
            </a:prstGeom>
            <a:solidFill>
              <a:schemeClr val="lt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Anaximenes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(585-524 B.C.) </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Stated that </a:t>
              </a:r>
              <a:r>
                <a:rPr b="0" i="1" lang="en-US" sz="2000" u="none" cap="none" strike="noStrike">
                  <a:solidFill>
                    <a:schemeClr val="dk1"/>
                  </a:solidFill>
                  <a:latin typeface="Calibri"/>
                  <a:ea typeface="Calibri"/>
                  <a:cs typeface="Calibri"/>
                  <a:sym typeface="Calibri"/>
                </a:rPr>
                <a:t>air </a:t>
              </a:r>
              <a:r>
                <a:rPr b="0" i="0" lang="en-US" sz="2000" u="none" cap="none" strike="noStrike">
                  <a:solidFill>
                    <a:schemeClr val="dk1"/>
                  </a:solidFill>
                  <a:latin typeface="Calibri"/>
                  <a:ea typeface="Calibri"/>
                  <a:cs typeface="Calibri"/>
                  <a:sym typeface="Calibri"/>
                </a:rPr>
                <a:t>is the primary substance</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Suggested it could be transformed into other substances by thinning (fire) or thickening (wind, clouds, rain, hail, earth, rock).</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5"/>
          <p:cNvSpPr txBox="1"/>
          <p:nvPr>
            <p:ph idx="12" type="sldNum"/>
          </p:nvPr>
        </p:nvSpPr>
        <p:spPr>
          <a:xfrm>
            <a:off x="8810625" y="6459293"/>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US" sz="1800" u="none" cap="none" strike="noStrike">
                <a:solidFill>
                  <a:srgbClr val="000000"/>
                </a:solidFill>
              </a:rPr>
              <a:t>‹#›</a:t>
            </a:fld>
            <a:endParaRPr b="0" i="0" sz="1800" u="none" cap="none" strike="noStrike">
              <a:solidFill>
                <a:srgbClr val="000000"/>
              </a:solidFill>
            </a:endParaRPr>
          </a:p>
        </p:txBody>
      </p:sp>
      <p:grpSp>
        <p:nvGrpSpPr>
          <p:cNvPr id="132" name="Google Shape;132;p5"/>
          <p:cNvGrpSpPr/>
          <p:nvPr/>
        </p:nvGrpSpPr>
        <p:grpSpPr>
          <a:xfrm>
            <a:off x="112712" y="144462"/>
            <a:ext cx="6365875" cy="1754326"/>
            <a:chOff x="112712" y="144462"/>
            <a:chExt cx="6365875" cy="1754326"/>
          </a:xfrm>
        </p:grpSpPr>
        <p:sp>
          <p:nvSpPr>
            <p:cNvPr id="133" name="Google Shape;133;p5"/>
            <p:cNvSpPr/>
            <p:nvPr/>
          </p:nvSpPr>
          <p:spPr>
            <a:xfrm>
              <a:off x="2732087" y="144462"/>
              <a:ext cx="3746500" cy="1754326"/>
            </a:xfrm>
            <a:prstGeom prst="rect">
              <a:avLst/>
            </a:prstGeom>
            <a:solidFill>
              <a:srgbClr val="FF0000">
                <a:alpha val="22745"/>
              </a:srgbClr>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Heraclitus of Ephesus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(544-484 B.C.) </a:t>
              </a:r>
              <a:endParaRPr/>
            </a:p>
            <a:p>
              <a:pPr indent="0" lvl="1" marL="457200" marR="0" rtl="0" algn="l">
                <a:spcBef>
                  <a:spcPts val="0"/>
                </a:spcBef>
                <a:spcAft>
                  <a:spcPts val="0"/>
                </a:spcAft>
                <a:buNone/>
              </a:pPr>
              <a:r>
                <a:rPr b="0" i="1" lang="en-US" sz="2000" u="none" cap="none" strike="noStrike">
                  <a:solidFill>
                    <a:schemeClr val="dk1"/>
                  </a:solidFill>
                  <a:latin typeface="Calibri"/>
                  <a:ea typeface="Calibri"/>
                  <a:cs typeface="Calibri"/>
                  <a:sym typeface="Calibri"/>
                </a:rPr>
                <a:t>fire</a:t>
              </a:r>
              <a:r>
                <a:rPr b="0" i="0" lang="en-US" sz="2000" u="none" cap="none" strike="noStrike">
                  <a:solidFill>
                    <a:schemeClr val="dk1"/>
                  </a:solidFill>
                  <a:latin typeface="Calibri"/>
                  <a:ea typeface="Calibri"/>
                  <a:cs typeface="Calibri"/>
                  <a:sym typeface="Calibri"/>
                </a:rPr>
                <a:t> is the primeval substance </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Change is the only reality.</a:t>
              </a:r>
              <a:endParaRPr/>
            </a:p>
            <a:p>
              <a:pPr indent="0" lvl="1" marL="457200" marR="0" rtl="0" algn="l">
                <a:spcBef>
                  <a:spcPts val="0"/>
                </a:spcBef>
                <a:spcAft>
                  <a:spcPts val="0"/>
                </a:spcAft>
                <a:buNone/>
              </a:pPr>
              <a:r>
                <a:t/>
              </a:r>
              <a:endParaRPr b="0" i="0" sz="2000" u="none" cap="none" strike="noStrike">
                <a:solidFill>
                  <a:schemeClr val="dk1"/>
                </a:solidFill>
                <a:latin typeface="Calibri"/>
                <a:ea typeface="Calibri"/>
                <a:cs typeface="Calibri"/>
                <a:sym typeface="Calibri"/>
              </a:endParaRPr>
            </a:p>
          </p:txBody>
        </p:sp>
        <p:pic>
          <p:nvPicPr>
            <p:cNvPr descr="A close up of a fire&#10;&#10;Description automatically generated" id="134" name="Google Shape;134;p5"/>
            <p:cNvPicPr preferRelativeResize="0"/>
            <p:nvPr/>
          </p:nvPicPr>
          <p:blipFill rotWithShape="1">
            <a:blip r:embed="rId3">
              <a:alphaModFix/>
            </a:blip>
            <a:srcRect b="0" l="0" r="0" t="0"/>
            <a:stretch/>
          </p:blipFill>
          <p:spPr>
            <a:xfrm>
              <a:off x="112712" y="144462"/>
              <a:ext cx="2619375" cy="1743075"/>
            </a:xfrm>
            <a:prstGeom prst="rect">
              <a:avLst/>
            </a:prstGeom>
            <a:noFill/>
            <a:ln>
              <a:noFill/>
            </a:ln>
          </p:spPr>
        </p:pic>
      </p:grpSp>
      <p:grpSp>
        <p:nvGrpSpPr>
          <p:cNvPr id="135" name="Google Shape;135;p5"/>
          <p:cNvGrpSpPr/>
          <p:nvPr/>
        </p:nvGrpSpPr>
        <p:grpSpPr>
          <a:xfrm>
            <a:off x="112712" y="1973780"/>
            <a:ext cx="6365875" cy="4850638"/>
            <a:chOff x="112712" y="1973780"/>
            <a:chExt cx="6365875" cy="4850638"/>
          </a:xfrm>
        </p:grpSpPr>
        <p:sp>
          <p:nvSpPr>
            <p:cNvPr id="136" name="Google Shape;136;p5"/>
            <p:cNvSpPr/>
            <p:nvPr/>
          </p:nvSpPr>
          <p:spPr>
            <a:xfrm>
              <a:off x="112712" y="1973780"/>
              <a:ext cx="6365875" cy="2492990"/>
            </a:xfrm>
            <a:prstGeom prst="rect">
              <a:avLst/>
            </a:prstGeom>
            <a:solidFill>
              <a:srgbClr val="E1EFD8"/>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The Pythagoreans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(Pythagoras (570-490 B.C.)) </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Reduced the theory of matter to a mathematical and geometric basis by using geometric solids to represent the basic elements:	</a:t>
              </a:r>
              <a:endParaRPr/>
            </a:p>
            <a:p>
              <a:pPr indent="0" lvl="2" marL="914400" marR="0" rtl="0" algn="l">
                <a:spcBef>
                  <a:spcPts val="0"/>
                </a:spcBef>
                <a:spcAft>
                  <a:spcPts val="0"/>
                </a:spcAft>
                <a:buNone/>
              </a:pPr>
              <a:r>
                <a:rPr b="0" i="0" lang="en-US" sz="1600" u="none" cap="none" strike="noStrike">
                  <a:solidFill>
                    <a:schemeClr val="dk1"/>
                  </a:solidFill>
                  <a:latin typeface="Calibri"/>
                  <a:ea typeface="Calibri"/>
                  <a:cs typeface="Calibri"/>
                  <a:sym typeface="Calibri"/>
                </a:rPr>
                <a:t>cube = earth		 icosahedron = water</a:t>
              </a:r>
              <a:endParaRPr/>
            </a:p>
            <a:p>
              <a:pPr indent="0" lvl="2" marL="914400" marR="0" rtl="0" algn="l">
                <a:spcBef>
                  <a:spcPts val="0"/>
                </a:spcBef>
                <a:spcAft>
                  <a:spcPts val="0"/>
                </a:spcAft>
                <a:buNone/>
              </a:pPr>
              <a:r>
                <a:rPr b="0" i="0" lang="en-US" sz="1600" u="none" cap="none" strike="noStrike">
                  <a:solidFill>
                    <a:schemeClr val="dk1"/>
                  </a:solidFill>
                  <a:latin typeface="Calibri"/>
                  <a:ea typeface="Calibri"/>
                  <a:cs typeface="Calibri"/>
                  <a:sym typeface="Calibri"/>
                </a:rPr>
                <a:t>octahedron = air		dodecahedron = ether </a:t>
              </a:r>
              <a:endParaRPr/>
            </a:p>
            <a:p>
              <a:pPr indent="0" lvl="2" marL="914400" marR="0" rtl="0" algn="l">
                <a:spcBef>
                  <a:spcPts val="0"/>
                </a:spcBef>
                <a:spcAft>
                  <a:spcPts val="0"/>
                </a:spcAft>
                <a:buNone/>
              </a:pPr>
              <a:r>
                <a:rPr b="0" i="0" lang="en-US" sz="1600" u="none" cap="none" strike="noStrike">
                  <a:solidFill>
                    <a:schemeClr val="dk1"/>
                  </a:solidFill>
                  <a:latin typeface="Calibri"/>
                  <a:ea typeface="Calibri"/>
                  <a:cs typeface="Calibri"/>
                  <a:sym typeface="Calibri"/>
                </a:rPr>
                <a:t>tetrahedron = fire </a:t>
              </a:r>
              <a:endParaRPr/>
            </a:p>
          </p:txBody>
        </p:sp>
        <p:pic>
          <p:nvPicPr>
            <p:cNvPr descr="A close up of a logo&#10;&#10;Description automatically generated" id="137" name="Google Shape;137;p5"/>
            <p:cNvPicPr preferRelativeResize="0"/>
            <p:nvPr/>
          </p:nvPicPr>
          <p:blipFill rotWithShape="1">
            <a:blip r:embed="rId4">
              <a:alphaModFix/>
            </a:blip>
            <a:srcRect b="0" l="0" r="0" t="0"/>
            <a:stretch/>
          </p:blipFill>
          <p:spPr>
            <a:xfrm>
              <a:off x="112712" y="4466770"/>
              <a:ext cx="6365874" cy="2357648"/>
            </a:xfrm>
            <a:prstGeom prst="rect">
              <a:avLst/>
            </a:prstGeom>
            <a:noFill/>
            <a:ln>
              <a:noFill/>
            </a:ln>
          </p:spPr>
        </p:pic>
      </p:grpSp>
      <p:grpSp>
        <p:nvGrpSpPr>
          <p:cNvPr id="138" name="Google Shape;138;p5"/>
          <p:cNvGrpSpPr/>
          <p:nvPr/>
        </p:nvGrpSpPr>
        <p:grpSpPr>
          <a:xfrm>
            <a:off x="6569072" y="144462"/>
            <a:ext cx="5510216" cy="5856789"/>
            <a:chOff x="6569072" y="144462"/>
            <a:chExt cx="5510216" cy="5856789"/>
          </a:xfrm>
        </p:grpSpPr>
        <p:sp>
          <p:nvSpPr>
            <p:cNvPr id="139" name="Google Shape;139;p5"/>
            <p:cNvSpPr/>
            <p:nvPr/>
          </p:nvSpPr>
          <p:spPr>
            <a:xfrm>
              <a:off x="6569074" y="144462"/>
              <a:ext cx="5510214" cy="2985433"/>
            </a:xfrm>
            <a:prstGeom prst="rect">
              <a:avLst/>
            </a:prstGeom>
            <a:solidFill>
              <a:srgbClr val="D5DBE5"/>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Empedocles of Agrigentum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(492-432 B.C.) </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Credited with the first announcement of the concept of four elements: </a:t>
              </a:r>
              <a:r>
                <a:rPr b="0" i="1" lang="en-US" sz="2000" u="none" cap="none" strike="noStrike">
                  <a:solidFill>
                    <a:schemeClr val="dk1"/>
                  </a:solidFill>
                  <a:latin typeface="Calibri"/>
                  <a:ea typeface="Calibri"/>
                  <a:cs typeface="Calibri"/>
                  <a:sym typeface="Calibri"/>
                </a:rPr>
                <a:t>earth, air, fire, </a:t>
              </a:r>
              <a:r>
                <a:rPr b="0" i="0" lang="en-US" sz="2000" u="none" cap="none" strike="noStrike">
                  <a:solidFill>
                    <a:schemeClr val="dk1"/>
                  </a:solidFill>
                  <a:latin typeface="Calibri"/>
                  <a:ea typeface="Calibri"/>
                  <a:cs typeface="Calibri"/>
                  <a:sym typeface="Calibri"/>
                </a:rPr>
                <a:t>and</a:t>
              </a:r>
              <a:r>
                <a:rPr b="0" i="1" lang="en-US" sz="2000" u="none" cap="none" strike="noStrike">
                  <a:solidFill>
                    <a:schemeClr val="dk1"/>
                  </a:solidFill>
                  <a:latin typeface="Calibri"/>
                  <a:ea typeface="Calibri"/>
                  <a:cs typeface="Calibri"/>
                  <a:sym typeface="Calibri"/>
                </a:rPr>
                <a:t> water</a:t>
              </a:r>
              <a:r>
                <a:rPr b="0" i="0" lang="en-US" sz="2000" u="none" cap="none" strike="noStrike">
                  <a:solidFill>
                    <a:schemeClr val="dk1"/>
                  </a:solidFill>
                  <a:latin typeface="Calibri"/>
                  <a:ea typeface="Calibri"/>
                  <a:cs typeface="Calibri"/>
                  <a:sym typeface="Calibri"/>
                </a:rPr>
                <a:t>, which were capable of combining to form all other substances. </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Elements combined by specific attractions or repulsions which were typified as </a:t>
              </a:r>
              <a:r>
                <a:rPr b="0" i="1" lang="en-US" sz="2000" u="none" cap="none" strike="noStrike">
                  <a:solidFill>
                    <a:schemeClr val="dk1"/>
                  </a:solidFill>
                  <a:latin typeface="Calibri"/>
                  <a:ea typeface="Calibri"/>
                  <a:cs typeface="Calibri"/>
                  <a:sym typeface="Calibri"/>
                </a:rPr>
                <a:t>love</a:t>
              </a:r>
              <a:r>
                <a:rPr b="0" i="0" lang="en-US" sz="2000" u="none" cap="none" strike="noStrike">
                  <a:solidFill>
                    <a:schemeClr val="dk1"/>
                  </a:solidFill>
                  <a:latin typeface="Calibri"/>
                  <a:ea typeface="Calibri"/>
                  <a:cs typeface="Calibri"/>
                  <a:sym typeface="Calibri"/>
                </a:rPr>
                <a:t> and </a:t>
              </a:r>
              <a:r>
                <a:rPr b="0" i="1" lang="en-US" sz="2000" u="none" cap="none" strike="noStrike">
                  <a:solidFill>
                    <a:schemeClr val="dk1"/>
                  </a:solidFill>
                  <a:latin typeface="Calibri"/>
                  <a:ea typeface="Calibri"/>
                  <a:cs typeface="Calibri"/>
                  <a:sym typeface="Calibri"/>
                </a:rPr>
                <a:t>hate</a:t>
              </a:r>
              <a:r>
                <a:rPr b="0" i="0" lang="en-US" sz="2000" u="none" cap="none" strike="noStrike">
                  <a:solidFill>
                    <a:schemeClr val="dk1"/>
                  </a:solidFill>
                  <a:latin typeface="Calibri"/>
                  <a:ea typeface="Calibri"/>
                  <a:cs typeface="Calibri"/>
                  <a:sym typeface="Calibri"/>
                </a:rPr>
                <a:t>. </a:t>
              </a:r>
              <a:endParaRPr/>
            </a:p>
          </p:txBody>
        </p:sp>
        <p:pic>
          <p:nvPicPr>
            <p:cNvPr descr="A close up of a map&#10;&#10;Description automatically generated" id="140" name="Google Shape;140;p5"/>
            <p:cNvPicPr preferRelativeResize="0"/>
            <p:nvPr/>
          </p:nvPicPr>
          <p:blipFill rotWithShape="1">
            <a:blip r:embed="rId5">
              <a:alphaModFix/>
            </a:blip>
            <a:srcRect b="0" l="0" r="0" t="0"/>
            <a:stretch/>
          </p:blipFill>
          <p:spPr>
            <a:xfrm>
              <a:off x="6569072" y="3129895"/>
              <a:ext cx="5510213" cy="2871356"/>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6"/>
          <p:cNvSpPr txBox="1"/>
          <p:nvPr>
            <p:ph idx="12" type="sldNum"/>
          </p:nvPr>
        </p:nvSpPr>
        <p:spPr>
          <a:xfrm>
            <a:off x="8810625" y="6459293"/>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US" sz="1800" u="none" cap="none" strike="noStrike">
                <a:solidFill>
                  <a:srgbClr val="000000"/>
                </a:solidFill>
              </a:rPr>
              <a:t>‹#›</a:t>
            </a:fld>
            <a:endParaRPr b="0" i="0" sz="1800" u="none" cap="none" strike="noStrike">
              <a:solidFill>
                <a:srgbClr val="000000"/>
              </a:solidFill>
            </a:endParaRPr>
          </a:p>
        </p:txBody>
      </p:sp>
      <p:grpSp>
        <p:nvGrpSpPr>
          <p:cNvPr id="146" name="Google Shape;146;p6"/>
          <p:cNvGrpSpPr/>
          <p:nvPr/>
        </p:nvGrpSpPr>
        <p:grpSpPr>
          <a:xfrm>
            <a:off x="707743" y="2637492"/>
            <a:ext cx="10776513" cy="2369880"/>
            <a:chOff x="409012" y="278314"/>
            <a:chExt cx="10776513" cy="2369880"/>
          </a:xfrm>
        </p:grpSpPr>
        <p:sp>
          <p:nvSpPr>
            <p:cNvPr id="147" name="Google Shape;147;p6"/>
            <p:cNvSpPr/>
            <p:nvPr/>
          </p:nvSpPr>
          <p:spPr>
            <a:xfrm>
              <a:off x="5089525" y="278314"/>
              <a:ext cx="6096000" cy="2369880"/>
            </a:xfrm>
            <a:prstGeom prst="rect">
              <a:avLst/>
            </a:prstGeom>
            <a:solidFill>
              <a:srgbClr val="FBE4D4"/>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Anaxagoras of Klazomenae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 500-428 B.C.)</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Considered the universe to be composed of an infinite variety of small particles called </a:t>
              </a:r>
              <a:r>
                <a:rPr b="0" i="1" lang="en-US" sz="2000" u="none" cap="none" strike="noStrike">
                  <a:solidFill>
                    <a:schemeClr val="dk1"/>
                  </a:solidFill>
                  <a:latin typeface="Calibri"/>
                  <a:ea typeface="Calibri"/>
                  <a:cs typeface="Calibri"/>
                  <a:sym typeface="Calibri"/>
                </a:rPr>
                <a:t>seeds</a:t>
              </a:r>
              <a:r>
                <a:rPr b="0" i="0" lang="en-US" sz="2000" u="none" cap="none" strike="noStrike">
                  <a:solidFill>
                    <a:schemeClr val="dk1"/>
                  </a:solidFill>
                  <a:latin typeface="Calibri"/>
                  <a:ea typeface="Calibri"/>
                  <a:cs typeface="Calibri"/>
                  <a:sym typeface="Calibri"/>
                </a:rPr>
                <a:t>. </a:t>
              </a:r>
              <a:endParaRPr/>
            </a:p>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These seeds were infinitely divisible and possessed a quality which allowed "like to attract like" to form substances such a flesh, bone, gold, etc.</a:t>
              </a:r>
              <a:endParaRPr/>
            </a:p>
          </p:txBody>
        </p:sp>
        <p:pic>
          <p:nvPicPr>
            <p:cNvPr descr="A screenshot of a cell phone&#10;&#10;Description automatically generated" id="148" name="Google Shape;148;p6"/>
            <p:cNvPicPr preferRelativeResize="0"/>
            <p:nvPr/>
          </p:nvPicPr>
          <p:blipFill rotWithShape="1">
            <a:blip r:embed="rId3">
              <a:alphaModFix/>
            </a:blip>
            <a:srcRect b="0" l="0" r="0" t="0"/>
            <a:stretch/>
          </p:blipFill>
          <p:spPr>
            <a:xfrm>
              <a:off x="409012" y="278314"/>
              <a:ext cx="4680513" cy="2369880"/>
            </a:xfrm>
            <a:prstGeom prst="rect">
              <a:avLst/>
            </a:prstGeom>
            <a:noFill/>
            <a:ln>
              <a:noFill/>
            </a:ln>
          </p:spPr>
        </p:pic>
      </p:grpSp>
      <p:sp>
        <p:nvSpPr>
          <p:cNvPr id="149" name="Google Shape;149;p6"/>
          <p:cNvSpPr txBox="1"/>
          <p:nvPr/>
        </p:nvSpPr>
        <p:spPr>
          <a:xfrm>
            <a:off x="936624" y="266700"/>
            <a:ext cx="9756775" cy="193899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So, 200 years have passed and Philosophers (not scientists) speculate on the building blocks of all matter</a:t>
            </a:r>
            <a:endParaRPr/>
          </a:p>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ctr">
              <a:spcBef>
                <a:spcPts val="0"/>
              </a:spcBef>
              <a:spcAft>
                <a:spcPts val="0"/>
              </a:spcAft>
              <a:buNone/>
            </a:pPr>
            <a:r>
              <a:rPr lang="en-US" sz="2400">
                <a:solidFill>
                  <a:schemeClr val="dk1"/>
                </a:solidFill>
                <a:latin typeface="Calibri"/>
                <a:ea typeface="Calibri"/>
                <a:cs typeface="Calibri"/>
                <a:sym typeface="Calibri"/>
              </a:rPr>
              <a:t>They have barely moved beyond the realms of Alchemy, then a new idea emerged…  </a:t>
            </a:r>
            <a:endParaRPr sz="2400">
              <a:solidFill>
                <a:schemeClr val="dk1"/>
              </a:solidFill>
              <a:latin typeface="Calibri"/>
              <a:ea typeface="Calibri"/>
              <a:cs typeface="Calibri"/>
              <a:sym typeface="Calibri"/>
            </a:endParaRPr>
          </a:p>
        </p:txBody>
      </p:sp>
      <p:sp>
        <p:nvSpPr>
          <p:cNvPr id="150" name="Google Shape;150;p6"/>
          <p:cNvSpPr txBox="1"/>
          <p:nvPr/>
        </p:nvSpPr>
        <p:spPr>
          <a:xfrm>
            <a:off x="1343024" y="5540600"/>
            <a:ext cx="9756775"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But it is still thought that matter – all matter – can be </a:t>
            </a:r>
            <a:r>
              <a:rPr lang="en-US" sz="2400">
                <a:solidFill>
                  <a:schemeClr val="accent1"/>
                </a:solidFill>
                <a:latin typeface="Calibri"/>
                <a:ea typeface="Calibri"/>
                <a:cs typeface="Calibri"/>
                <a:sym typeface="Calibri"/>
              </a:rPr>
              <a:t>infinitely divided</a:t>
            </a:r>
            <a:endParaRPr sz="2400">
              <a:solidFill>
                <a:schemeClr val="accen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US" sz="1800" u="none" cap="none" strike="noStrike">
                <a:solidFill>
                  <a:srgbClr val="000000"/>
                </a:solidFill>
              </a:rPr>
              <a:t>‹#›</a:t>
            </a:fld>
            <a:endParaRPr b="0" i="0" sz="1800" u="none" cap="none" strike="noStrike">
              <a:solidFill>
                <a:srgbClr val="000000"/>
              </a:solidFill>
            </a:endParaRPr>
          </a:p>
        </p:txBody>
      </p:sp>
      <p:pic>
        <p:nvPicPr>
          <p:cNvPr id="156" name="Google Shape;156;p7"/>
          <p:cNvPicPr preferRelativeResize="0"/>
          <p:nvPr/>
        </p:nvPicPr>
        <p:blipFill rotWithShape="1">
          <a:blip r:embed="rId3">
            <a:alphaModFix/>
          </a:blip>
          <a:srcRect b="17992" l="29850" r="0" t="18362"/>
          <a:stretch/>
        </p:blipFill>
        <p:spPr>
          <a:xfrm>
            <a:off x="8523136" y="0"/>
            <a:ext cx="3668864" cy="1139687"/>
          </a:xfrm>
          <a:prstGeom prst="rect">
            <a:avLst/>
          </a:prstGeom>
          <a:noFill/>
          <a:ln>
            <a:noFill/>
          </a:ln>
        </p:spPr>
      </p:pic>
      <p:sp>
        <p:nvSpPr>
          <p:cNvPr id="157" name="Google Shape;157;p7"/>
          <p:cNvSpPr/>
          <p:nvPr/>
        </p:nvSpPr>
        <p:spPr>
          <a:xfrm>
            <a:off x="0" y="1139688"/>
            <a:ext cx="12192000" cy="132522"/>
          </a:xfrm>
          <a:prstGeom prst="snip2DiagRect">
            <a:avLst>
              <a:gd fmla="val 0" name="adj1"/>
              <a:gd fmla="val 16667"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58" name="Google Shape;158;p7"/>
          <p:cNvSpPr/>
          <p:nvPr/>
        </p:nvSpPr>
        <p:spPr>
          <a:xfrm>
            <a:off x="7547113" y="1371600"/>
            <a:ext cx="4644887" cy="139147"/>
          </a:xfrm>
          <a:prstGeom prst="snip2DiagRect">
            <a:avLst>
              <a:gd fmla="val 0" name="adj1"/>
              <a:gd fmla="val 16667" name="adj2"/>
            </a:avLst>
          </a:prstGeom>
          <a:gradFill>
            <a:gsLst>
              <a:gs pos="0">
                <a:srgbClr val="A6B6DE"/>
              </a:gs>
              <a:gs pos="50000">
                <a:srgbClr val="98AAD9"/>
              </a:gs>
              <a:gs pos="100000">
                <a:srgbClr val="859CD7"/>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59" name="Google Shape;159;p7"/>
          <p:cNvSpPr txBox="1"/>
          <p:nvPr/>
        </p:nvSpPr>
        <p:spPr>
          <a:xfrm>
            <a:off x="212035" y="246677"/>
            <a:ext cx="7858539"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Calibri"/>
              <a:buNone/>
            </a:pPr>
            <a:r>
              <a:rPr b="0" i="0" lang="en-US" sz="3200" u="none" cap="none" strike="noStrike">
                <a:solidFill>
                  <a:srgbClr val="000000"/>
                </a:solidFill>
                <a:latin typeface="Calibri"/>
                <a:ea typeface="Calibri"/>
                <a:cs typeface="Calibri"/>
                <a:sym typeface="Calibri"/>
              </a:rPr>
              <a:t>Early Theories</a:t>
            </a:r>
            <a:endParaRPr/>
          </a:p>
        </p:txBody>
      </p:sp>
      <p:sp>
        <p:nvSpPr>
          <p:cNvPr id="160" name="Google Shape;160;p7"/>
          <p:cNvSpPr/>
          <p:nvPr/>
        </p:nvSpPr>
        <p:spPr>
          <a:xfrm>
            <a:off x="32854" y="1197859"/>
            <a:ext cx="8216900" cy="3830279"/>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400">
                <a:solidFill>
                  <a:schemeClr val="dk1"/>
                </a:solidFill>
                <a:latin typeface="Calibri"/>
                <a:ea typeface="Calibri"/>
                <a:cs typeface="Calibri"/>
                <a:sym typeface="Calibri"/>
              </a:rPr>
              <a:t>Leucippus (5th century B.C.) and Democritus (460-370 B.C.) </a:t>
            </a:r>
            <a:endParaRPr/>
          </a:p>
          <a:p>
            <a:pPr indent="-342900" lvl="1" marL="800100" marR="0" rtl="0" algn="l">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First atomic theory.  </a:t>
            </a:r>
            <a:endParaRPr/>
          </a:p>
          <a:p>
            <a:pPr indent="-342900" lvl="1" marL="800100" marR="0" rtl="0" algn="l">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All material things consisted of small </a:t>
            </a:r>
            <a:r>
              <a:rPr b="0" i="0" lang="en-US" sz="2000" u="none" cap="none" strike="noStrike">
                <a:solidFill>
                  <a:schemeClr val="accent1"/>
                </a:solidFill>
                <a:latin typeface="Calibri"/>
                <a:ea typeface="Calibri"/>
                <a:cs typeface="Calibri"/>
                <a:sym typeface="Calibri"/>
              </a:rPr>
              <a:t>indivisible particles</a:t>
            </a:r>
            <a:r>
              <a:rPr b="0" i="0" lang="en-US" sz="2000" u="none" cap="none" strike="noStrike">
                <a:solidFill>
                  <a:schemeClr val="dk1"/>
                </a:solidFill>
                <a:latin typeface="Calibri"/>
                <a:ea typeface="Calibri"/>
                <a:cs typeface="Calibri"/>
                <a:sym typeface="Calibri"/>
              </a:rPr>
              <a:t>, or </a:t>
            </a:r>
            <a:r>
              <a:rPr b="0" i="1" lang="en-US" sz="2000" u="none" cap="none" strike="noStrike">
                <a:solidFill>
                  <a:schemeClr val="dk1"/>
                </a:solidFill>
                <a:latin typeface="Calibri"/>
                <a:ea typeface="Calibri"/>
                <a:cs typeface="Calibri"/>
                <a:sym typeface="Calibri"/>
              </a:rPr>
              <a:t>atoms</a:t>
            </a:r>
            <a:r>
              <a:rPr b="0" i="0" lang="en-US" sz="2000" u="none" cap="none" strike="noStrike">
                <a:solidFill>
                  <a:schemeClr val="dk1"/>
                </a:solidFill>
                <a:latin typeface="Calibri"/>
                <a:ea typeface="Calibri"/>
                <a:cs typeface="Calibri"/>
                <a:sym typeface="Calibri"/>
              </a:rPr>
              <a:t>, which were all qualitatively alike, differing only in size, shape, position and mass.</a:t>
            </a:r>
            <a:endParaRPr/>
          </a:p>
          <a:p>
            <a:pPr indent="-342900" lvl="1" marL="800100" marR="0" rtl="0" algn="l">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Atoms, they stated, exist in a vacuous space which separates them, and, because of this space, they are capable of movement. (This can be considered at the first kinetic theory.) </a:t>
            </a:r>
            <a:endParaRPr/>
          </a:p>
        </p:txBody>
      </p:sp>
      <p:pic>
        <p:nvPicPr>
          <p:cNvPr descr="Image result for democritus atomic model" id="161" name="Google Shape;161;p7"/>
          <p:cNvPicPr preferRelativeResize="0"/>
          <p:nvPr/>
        </p:nvPicPr>
        <p:blipFill rotWithShape="1">
          <a:blip r:embed="rId4">
            <a:alphaModFix/>
          </a:blip>
          <a:srcRect b="0" l="0" r="0" t="0"/>
          <a:stretch/>
        </p:blipFill>
        <p:spPr>
          <a:xfrm>
            <a:off x="8438356" y="1808582"/>
            <a:ext cx="3633787" cy="2721833"/>
          </a:xfrm>
          <a:prstGeom prst="rect">
            <a:avLst/>
          </a:prstGeom>
          <a:noFill/>
          <a:ln>
            <a:noFill/>
          </a:ln>
        </p:spPr>
      </p:pic>
      <p:pic>
        <p:nvPicPr>
          <p:cNvPr descr="A close up of an animal&#10;&#10;Description automatically generated" id="162" name="Google Shape;162;p7"/>
          <p:cNvPicPr preferRelativeResize="0"/>
          <p:nvPr/>
        </p:nvPicPr>
        <p:blipFill rotWithShape="1">
          <a:blip r:embed="rId5">
            <a:alphaModFix/>
          </a:blip>
          <a:srcRect b="0" l="0" r="0" t="0"/>
          <a:stretch/>
        </p:blipFill>
        <p:spPr>
          <a:xfrm>
            <a:off x="2057639" y="4998835"/>
            <a:ext cx="7301467" cy="172264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US" sz="1800" u="none" cap="none" strike="noStrike">
                <a:solidFill>
                  <a:srgbClr val="000000"/>
                </a:solidFill>
              </a:rPr>
              <a:t>‹#›</a:t>
            </a:fld>
            <a:endParaRPr b="0" i="0" sz="1800" u="none" cap="none" strike="noStrike">
              <a:solidFill>
                <a:srgbClr val="000000"/>
              </a:solidFill>
            </a:endParaRPr>
          </a:p>
        </p:txBody>
      </p:sp>
      <p:pic>
        <p:nvPicPr>
          <p:cNvPr id="168" name="Google Shape;168;p8"/>
          <p:cNvPicPr preferRelativeResize="0"/>
          <p:nvPr/>
        </p:nvPicPr>
        <p:blipFill rotWithShape="1">
          <a:blip r:embed="rId3">
            <a:alphaModFix/>
          </a:blip>
          <a:srcRect b="17992" l="29850" r="0" t="18362"/>
          <a:stretch/>
        </p:blipFill>
        <p:spPr>
          <a:xfrm>
            <a:off x="8523136" y="0"/>
            <a:ext cx="3668864" cy="1139687"/>
          </a:xfrm>
          <a:prstGeom prst="rect">
            <a:avLst/>
          </a:prstGeom>
          <a:noFill/>
          <a:ln>
            <a:noFill/>
          </a:ln>
        </p:spPr>
      </p:pic>
      <p:sp>
        <p:nvSpPr>
          <p:cNvPr id="169" name="Google Shape;169;p8"/>
          <p:cNvSpPr/>
          <p:nvPr/>
        </p:nvSpPr>
        <p:spPr>
          <a:xfrm>
            <a:off x="0" y="1139688"/>
            <a:ext cx="12192000" cy="132522"/>
          </a:xfrm>
          <a:prstGeom prst="snip2DiagRect">
            <a:avLst>
              <a:gd fmla="val 0" name="adj1"/>
              <a:gd fmla="val 16667"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70" name="Google Shape;170;p8"/>
          <p:cNvSpPr/>
          <p:nvPr/>
        </p:nvSpPr>
        <p:spPr>
          <a:xfrm>
            <a:off x="7547113" y="1371600"/>
            <a:ext cx="4644887" cy="139147"/>
          </a:xfrm>
          <a:prstGeom prst="snip2DiagRect">
            <a:avLst>
              <a:gd fmla="val 0" name="adj1"/>
              <a:gd fmla="val 16667" name="adj2"/>
            </a:avLst>
          </a:prstGeom>
          <a:gradFill>
            <a:gsLst>
              <a:gs pos="0">
                <a:srgbClr val="A6B6DE"/>
              </a:gs>
              <a:gs pos="50000">
                <a:srgbClr val="98AAD9"/>
              </a:gs>
              <a:gs pos="100000">
                <a:srgbClr val="859CD7"/>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71" name="Google Shape;171;p8"/>
          <p:cNvSpPr txBox="1"/>
          <p:nvPr/>
        </p:nvSpPr>
        <p:spPr>
          <a:xfrm>
            <a:off x="212035" y="246677"/>
            <a:ext cx="7858539"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Calibri"/>
              <a:buNone/>
            </a:pPr>
            <a:r>
              <a:rPr b="0" i="0" lang="en-US" sz="3200" u="none" cap="none" strike="noStrike">
                <a:solidFill>
                  <a:srgbClr val="000000"/>
                </a:solidFill>
                <a:latin typeface="Calibri"/>
                <a:ea typeface="Calibri"/>
                <a:cs typeface="Calibri"/>
                <a:sym typeface="Calibri"/>
              </a:rPr>
              <a:t>Early Theories</a:t>
            </a:r>
            <a:endParaRPr/>
          </a:p>
        </p:txBody>
      </p:sp>
      <p:sp>
        <p:nvSpPr>
          <p:cNvPr id="172" name="Google Shape;172;p8"/>
          <p:cNvSpPr txBox="1"/>
          <p:nvPr/>
        </p:nvSpPr>
        <p:spPr>
          <a:xfrm>
            <a:off x="508000" y="1657260"/>
            <a:ext cx="108458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Finally, we have moved into a time where the building blocks of matter are thought of as </a:t>
            </a:r>
            <a:r>
              <a:rPr lang="en-US" sz="2400">
                <a:solidFill>
                  <a:schemeClr val="accent1"/>
                </a:solidFill>
                <a:latin typeface="Calibri"/>
                <a:ea typeface="Calibri"/>
                <a:cs typeface="Calibri"/>
                <a:sym typeface="Calibri"/>
              </a:rPr>
              <a:t>tiny indivisible particles</a:t>
            </a:r>
            <a:r>
              <a:rPr lang="en-US" sz="2400">
                <a:solidFill>
                  <a:schemeClr val="dk1"/>
                </a:solidFill>
                <a:latin typeface="Calibri"/>
                <a:ea typeface="Calibri"/>
                <a:cs typeface="Calibri"/>
                <a:sym typeface="Calibri"/>
              </a:rPr>
              <a:t>! </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73" name="Google Shape;173;p8"/>
          <p:cNvSpPr txBox="1"/>
          <p:nvPr/>
        </p:nvSpPr>
        <p:spPr>
          <a:xfrm>
            <a:off x="4470400" y="2626756"/>
            <a:ext cx="20193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FF0000"/>
                </a:solidFill>
                <a:latin typeface="Calibri"/>
                <a:ea typeface="Calibri"/>
                <a:cs typeface="Calibri"/>
                <a:sym typeface="Calibri"/>
              </a:rPr>
              <a:t>Not so fast…</a:t>
            </a:r>
            <a:endParaRPr sz="2400">
              <a:solidFill>
                <a:srgbClr val="FF0000"/>
              </a:solidFill>
              <a:latin typeface="Calibri"/>
              <a:ea typeface="Calibri"/>
              <a:cs typeface="Calibri"/>
              <a:sym typeface="Calibri"/>
            </a:endParaRPr>
          </a:p>
        </p:txBody>
      </p:sp>
      <p:sp>
        <p:nvSpPr>
          <p:cNvPr id="174" name="Google Shape;174;p8"/>
          <p:cNvSpPr txBox="1"/>
          <p:nvPr/>
        </p:nvSpPr>
        <p:spPr>
          <a:xfrm>
            <a:off x="457200" y="3499216"/>
            <a:ext cx="1127760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Other famous and powerful Philosophers disagreed with Leucippus and Democritus, including a few you may know of…  </a:t>
            </a:r>
            <a:endParaRPr sz="2400">
              <a:solidFill>
                <a:schemeClr val="dk1"/>
              </a:solidFill>
              <a:latin typeface="Calibri"/>
              <a:ea typeface="Calibri"/>
              <a:cs typeface="Calibri"/>
              <a:sym typeface="Calibri"/>
            </a:endParaRPr>
          </a:p>
        </p:txBody>
      </p:sp>
      <p:sp>
        <p:nvSpPr>
          <p:cNvPr id="175" name="Google Shape;175;p8"/>
          <p:cNvSpPr txBox="1"/>
          <p:nvPr/>
        </p:nvSpPr>
        <p:spPr>
          <a:xfrm>
            <a:off x="5322736" y="3884266"/>
            <a:ext cx="3200400" cy="1200329"/>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Aristotle</a:t>
            </a:r>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Plato</a:t>
            </a:r>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Anaximander</a:t>
            </a:r>
            <a:endParaRPr sz="2400">
              <a:solidFill>
                <a:schemeClr val="dk1"/>
              </a:solidFill>
              <a:latin typeface="Calibri"/>
              <a:ea typeface="Calibri"/>
              <a:cs typeface="Calibri"/>
              <a:sym typeface="Calibri"/>
            </a:endParaRPr>
          </a:p>
        </p:txBody>
      </p:sp>
      <p:sp>
        <p:nvSpPr>
          <p:cNvPr id="176" name="Google Shape;176;p8"/>
          <p:cNvSpPr txBox="1"/>
          <p:nvPr/>
        </p:nvSpPr>
        <p:spPr>
          <a:xfrm>
            <a:off x="508000" y="5076890"/>
            <a:ext cx="112776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So the world went on believing that all matter was made of earth, air, water and fire.</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Based purely on philosophy and not supported by any experimental evidence or observation.</a:t>
            </a:r>
            <a:endParaRPr sz="24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0" name="Shape 180"/>
        <p:cNvGrpSpPr/>
        <p:nvPr/>
      </p:nvGrpSpPr>
      <p:grpSpPr>
        <a:xfrm>
          <a:off x="0" y="0"/>
          <a:ext cx="0" cy="0"/>
          <a:chOff x="0" y="0"/>
          <a:chExt cx="0" cy="0"/>
        </a:xfrm>
      </p:grpSpPr>
      <p:pic>
        <p:nvPicPr>
          <p:cNvPr descr="A large white clock mounted to the side&#10;&#10;Description automatically generated" id="181" name="Google Shape;181;p9"/>
          <p:cNvPicPr preferRelativeResize="0"/>
          <p:nvPr/>
        </p:nvPicPr>
        <p:blipFill rotWithShape="1">
          <a:blip r:embed="rId3">
            <a:alphaModFix/>
          </a:blip>
          <a:srcRect b="0" l="0" r="1" t="215"/>
          <a:stretch/>
        </p:blipFill>
        <p:spPr>
          <a:xfrm>
            <a:off x="3" y="10"/>
            <a:ext cx="9639297" cy="6857980"/>
          </a:xfrm>
          <a:custGeom>
            <a:rect b="b" l="l" r="r" t="t"/>
            <a:pathLst>
              <a:path extrusionOk="0" h="6858000" w="10655455">
                <a:moveTo>
                  <a:pt x="8526285" y="6283111"/>
                </a:moveTo>
                <a:cubicBezTo>
                  <a:pt x="8526285" y="6283111"/>
                  <a:pt x="8526285" y="6283111"/>
                  <a:pt x="10157124" y="6283111"/>
                </a:cubicBezTo>
                <a:cubicBezTo>
                  <a:pt x="10259271" y="6283111"/>
                  <a:pt x="10357896" y="6339261"/>
                  <a:pt x="10407209" y="6430504"/>
                </a:cubicBezTo>
                <a:cubicBezTo>
                  <a:pt x="10407209" y="6430504"/>
                  <a:pt x="10407209" y="6430504"/>
                  <a:pt x="10606716" y="6774068"/>
                </a:cubicBezTo>
                <a:lnTo>
                  <a:pt x="10655455" y="6858000"/>
                </a:lnTo>
                <a:lnTo>
                  <a:pt x="8025501" y="6858000"/>
                </a:lnTo>
                <a:lnTo>
                  <a:pt x="8129453" y="6678214"/>
                </a:lnTo>
                <a:cubicBezTo>
                  <a:pt x="8174148" y="6600912"/>
                  <a:pt x="8221824" y="6518457"/>
                  <a:pt x="8272677" y="6430504"/>
                </a:cubicBezTo>
                <a:cubicBezTo>
                  <a:pt x="8325512" y="6339261"/>
                  <a:pt x="8420615" y="6283111"/>
                  <a:pt x="8526285" y="6283111"/>
                </a:cubicBezTo>
                <a:close/>
                <a:moveTo>
                  <a:pt x="8508611" y="4776272"/>
                </a:moveTo>
                <a:cubicBezTo>
                  <a:pt x="8508611" y="4776272"/>
                  <a:pt x="8508611" y="4776272"/>
                  <a:pt x="9153763" y="4776272"/>
                </a:cubicBezTo>
                <a:cubicBezTo>
                  <a:pt x="9194173" y="4776272"/>
                  <a:pt x="9233188" y="4798484"/>
                  <a:pt x="9252696" y="4834580"/>
                </a:cubicBezTo>
                <a:cubicBezTo>
                  <a:pt x="9252696" y="4834580"/>
                  <a:pt x="9252696" y="4834580"/>
                  <a:pt x="9575969" y="5391278"/>
                </a:cubicBezTo>
                <a:cubicBezTo>
                  <a:pt x="9596871" y="5425985"/>
                  <a:pt x="9596871" y="5470409"/>
                  <a:pt x="9575969" y="5505116"/>
                </a:cubicBezTo>
                <a:cubicBezTo>
                  <a:pt x="9575969" y="5505116"/>
                  <a:pt x="9575969" y="5505116"/>
                  <a:pt x="9252696" y="6061815"/>
                </a:cubicBezTo>
                <a:cubicBezTo>
                  <a:pt x="9233188" y="6097909"/>
                  <a:pt x="9194173" y="6120122"/>
                  <a:pt x="9153763" y="6120122"/>
                </a:cubicBezTo>
                <a:cubicBezTo>
                  <a:pt x="9153763" y="6120122"/>
                  <a:pt x="9153763" y="6120122"/>
                  <a:pt x="8508611" y="6120122"/>
                </a:cubicBezTo>
                <a:cubicBezTo>
                  <a:pt x="8466808" y="6120122"/>
                  <a:pt x="8429186" y="6097909"/>
                  <a:pt x="8408284" y="6061815"/>
                </a:cubicBezTo>
                <a:cubicBezTo>
                  <a:pt x="8408284" y="6061815"/>
                  <a:pt x="8408284" y="6061815"/>
                  <a:pt x="8086404" y="5505116"/>
                </a:cubicBezTo>
                <a:cubicBezTo>
                  <a:pt x="8065503" y="5470409"/>
                  <a:pt x="8065503" y="5425985"/>
                  <a:pt x="8086404" y="5391278"/>
                </a:cubicBezTo>
                <a:cubicBezTo>
                  <a:pt x="8086404" y="5391278"/>
                  <a:pt x="8086404" y="5391278"/>
                  <a:pt x="8408284" y="4834580"/>
                </a:cubicBezTo>
                <a:cubicBezTo>
                  <a:pt x="8429186" y="4798484"/>
                  <a:pt x="8466808" y="4776272"/>
                  <a:pt x="8508611" y="4776272"/>
                </a:cubicBezTo>
                <a:close/>
                <a:moveTo>
                  <a:pt x="8438383" y="4182594"/>
                </a:moveTo>
                <a:cubicBezTo>
                  <a:pt x="8438383" y="4182594"/>
                  <a:pt x="8438383" y="4182594"/>
                  <a:pt x="8671249" y="4182594"/>
                </a:cubicBezTo>
                <a:cubicBezTo>
                  <a:pt x="8685834" y="4182594"/>
                  <a:pt x="8699916" y="4190612"/>
                  <a:pt x="8706958" y="4203640"/>
                </a:cubicBezTo>
                <a:cubicBezTo>
                  <a:pt x="8706958" y="4203640"/>
                  <a:pt x="8706958" y="4203640"/>
                  <a:pt x="8823642" y="4404579"/>
                </a:cubicBezTo>
                <a:cubicBezTo>
                  <a:pt x="8831187" y="4417106"/>
                  <a:pt x="8831187" y="4433141"/>
                  <a:pt x="8823642" y="4445668"/>
                </a:cubicBezTo>
                <a:cubicBezTo>
                  <a:pt x="8823642" y="4445668"/>
                  <a:pt x="8823642" y="4445668"/>
                  <a:pt x="8706958" y="4646606"/>
                </a:cubicBezTo>
                <a:cubicBezTo>
                  <a:pt x="8699916" y="4659635"/>
                  <a:pt x="8685834" y="4667652"/>
                  <a:pt x="8671249" y="4667652"/>
                </a:cubicBezTo>
                <a:cubicBezTo>
                  <a:pt x="8671249" y="4667652"/>
                  <a:pt x="8671249" y="4667652"/>
                  <a:pt x="8438383" y="4667652"/>
                </a:cubicBezTo>
                <a:cubicBezTo>
                  <a:pt x="8423295" y="4667652"/>
                  <a:pt x="8409715" y="4659635"/>
                  <a:pt x="8402170" y="4646606"/>
                </a:cubicBezTo>
                <a:cubicBezTo>
                  <a:pt x="8402170" y="4646606"/>
                  <a:pt x="8402170" y="4646606"/>
                  <a:pt x="8285989" y="4445668"/>
                </a:cubicBezTo>
                <a:cubicBezTo>
                  <a:pt x="8278445" y="4433141"/>
                  <a:pt x="8278445" y="4417106"/>
                  <a:pt x="8285989" y="4404579"/>
                </a:cubicBezTo>
                <a:cubicBezTo>
                  <a:pt x="8285989" y="4404579"/>
                  <a:pt x="8285989" y="4404579"/>
                  <a:pt x="8402170" y="4203640"/>
                </a:cubicBezTo>
                <a:cubicBezTo>
                  <a:pt x="8409715" y="4190612"/>
                  <a:pt x="8423295" y="4182594"/>
                  <a:pt x="8438383" y="4182594"/>
                </a:cubicBezTo>
                <a:close/>
                <a:moveTo>
                  <a:pt x="7678681" y="3459104"/>
                </a:moveTo>
                <a:cubicBezTo>
                  <a:pt x="7678681" y="3459104"/>
                  <a:pt x="7678681" y="3459104"/>
                  <a:pt x="8119685" y="3459104"/>
                </a:cubicBezTo>
                <a:cubicBezTo>
                  <a:pt x="8147308" y="3459104"/>
                  <a:pt x="8173978" y="3474287"/>
                  <a:pt x="8187313" y="3498961"/>
                </a:cubicBezTo>
                <a:cubicBezTo>
                  <a:pt x="8187313" y="3498961"/>
                  <a:pt x="8187313" y="3498961"/>
                  <a:pt x="8408292" y="3879501"/>
                </a:cubicBezTo>
                <a:cubicBezTo>
                  <a:pt x="8422579" y="3903225"/>
                  <a:pt x="8422579" y="3933593"/>
                  <a:pt x="8408292" y="3957318"/>
                </a:cubicBezTo>
                <a:cubicBezTo>
                  <a:pt x="8408292" y="3957318"/>
                  <a:pt x="8408292" y="3957318"/>
                  <a:pt x="8187313" y="4337857"/>
                </a:cubicBezTo>
                <a:cubicBezTo>
                  <a:pt x="8173978" y="4362531"/>
                  <a:pt x="8147308" y="4377714"/>
                  <a:pt x="8119685" y="4377714"/>
                </a:cubicBezTo>
                <a:cubicBezTo>
                  <a:pt x="8119685" y="4377714"/>
                  <a:pt x="8119685" y="4377714"/>
                  <a:pt x="7678681" y="4377714"/>
                </a:cubicBezTo>
                <a:cubicBezTo>
                  <a:pt x="7650106" y="4377714"/>
                  <a:pt x="7624388" y="4362531"/>
                  <a:pt x="7610101" y="4337857"/>
                </a:cubicBezTo>
                <a:cubicBezTo>
                  <a:pt x="7610101" y="4337857"/>
                  <a:pt x="7610101" y="4337857"/>
                  <a:pt x="7390076" y="3957318"/>
                </a:cubicBezTo>
                <a:cubicBezTo>
                  <a:pt x="7375787" y="3933593"/>
                  <a:pt x="7375787" y="3903225"/>
                  <a:pt x="7390076" y="3879501"/>
                </a:cubicBezTo>
                <a:cubicBezTo>
                  <a:pt x="7390076" y="3879501"/>
                  <a:pt x="7390076" y="3879501"/>
                  <a:pt x="7610101" y="3498961"/>
                </a:cubicBezTo>
                <a:cubicBezTo>
                  <a:pt x="7624388" y="3474287"/>
                  <a:pt x="7650106" y="3459104"/>
                  <a:pt x="7678681" y="3459104"/>
                </a:cubicBezTo>
                <a:close/>
                <a:moveTo>
                  <a:pt x="9108816" y="2082751"/>
                </a:moveTo>
                <a:cubicBezTo>
                  <a:pt x="9108816" y="2082751"/>
                  <a:pt x="9108816" y="2082751"/>
                  <a:pt x="9876937" y="2082751"/>
                </a:cubicBezTo>
                <a:cubicBezTo>
                  <a:pt x="9925048" y="2082751"/>
                  <a:pt x="9971500" y="2109197"/>
                  <a:pt x="9994727" y="2152172"/>
                </a:cubicBezTo>
                <a:cubicBezTo>
                  <a:pt x="9994727" y="2152172"/>
                  <a:pt x="9994727" y="2152172"/>
                  <a:pt x="10379617" y="2814978"/>
                </a:cubicBezTo>
                <a:cubicBezTo>
                  <a:pt x="10404502" y="2856301"/>
                  <a:pt x="10404502" y="2909193"/>
                  <a:pt x="10379617" y="2950515"/>
                </a:cubicBezTo>
                <a:cubicBezTo>
                  <a:pt x="10379617" y="2950515"/>
                  <a:pt x="10379617" y="2950515"/>
                  <a:pt x="9994727" y="3613321"/>
                </a:cubicBezTo>
                <a:cubicBezTo>
                  <a:pt x="9971500" y="3656296"/>
                  <a:pt x="9925048" y="3682742"/>
                  <a:pt x="9876937" y="3682742"/>
                </a:cubicBezTo>
                <a:cubicBezTo>
                  <a:pt x="9876937" y="3682742"/>
                  <a:pt x="9876937" y="3682742"/>
                  <a:pt x="9108816" y="3682742"/>
                </a:cubicBezTo>
                <a:cubicBezTo>
                  <a:pt x="9059045" y="3682742"/>
                  <a:pt x="9014252" y="3656296"/>
                  <a:pt x="8989367" y="3613321"/>
                </a:cubicBezTo>
                <a:cubicBezTo>
                  <a:pt x="8989367" y="3613321"/>
                  <a:pt x="8989367" y="3613321"/>
                  <a:pt x="8606137" y="2950515"/>
                </a:cubicBezTo>
                <a:cubicBezTo>
                  <a:pt x="8581251" y="2909193"/>
                  <a:pt x="8581251" y="2856301"/>
                  <a:pt x="8606137" y="2814978"/>
                </a:cubicBezTo>
                <a:cubicBezTo>
                  <a:pt x="8606137" y="2814978"/>
                  <a:pt x="8606137" y="2814978"/>
                  <a:pt x="8989367" y="2152172"/>
                </a:cubicBezTo>
                <a:cubicBezTo>
                  <a:pt x="9014252" y="2109197"/>
                  <a:pt x="9059045" y="2082751"/>
                  <a:pt x="9108816" y="2082751"/>
                </a:cubicBezTo>
                <a:close/>
                <a:moveTo>
                  <a:pt x="1321854" y="2071857"/>
                </a:moveTo>
                <a:cubicBezTo>
                  <a:pt x="1321854" y="2071857"/>
                  <a:pt x="1321854" y="2071857"/>
                  <a:pt x="5365317" y="2071857"/>
                </a:cubicBezTo>
                <a:cubicBezTo>
                  <a:pt x="5618580" y="2071857"/>
                  <a:pt x="5863108" y="2211072"/>
                  <a:pt x="5985373" y="2437296"/>
                </a:cubicBezTo>
                <a:cubicBezTo>
                  <a:pt x="5985373" y="2437296"/>
                  <a:pt x="5985373" y="2437296"/>
                  <a:pt x="8011470" y="5926372"/>
                </a:cubicBezTo>
                <a:cubicBezTo>
                  <a:pt x="8142468" y="6143896"/>
                  <a:pt x="8142468" y="6422327"/>
                  <a:pt x="8011470" y="6639850"/>
                </a:cubicBezTo>
                <a:cubicBezTo>
                  <a:pt x="8011470" y="6639850"/>
                  <a:pt x="8011470" y="6639850"/>
                  <a:pt x="7904625" y="6823844"/>
                </a:cubicBezTo>
                <a:lnTo>
                  <a:pt x="7884791" y="6858000"/>
                </a:lnTo>
                <a:lnTo>
                  <a:pt x="0" y="6858000"/>
                </a:lnTo>
                <a:lnTo>
                  <a:pt x="0" y="3635967"/>
                </a:lnTo>
                <a:lnTo>
                  <a:pt x="27177" y="3588964"/>
                </a:lnTo>
                <a:cubicBezTo>
                  <a:pt x="220245" y="3255048"/>
                  <a:pt x="440895" y="2873431"/>
                  <a:pt x="693065" y="2437296"/>
                </a:cubicBezTo>
                <a:cubicBezTo>
                  <a:pt x="824063" y="2211072"/>
                  <a:pt x="1059859" y="2071857"/>
                  <a:pt x="1321854" y="2071857"/>
                </a:cubicBezTo>
                <a:close/>
                <a:moveTo>
                  <a:pt x="6786399" y="753840"/>
                </a:moveTo>
                <a:cubicBezTo>
                  <a:pt x="6786399" y="753840"/>
                  <a:pt x="6786399" y="753840"/>
                  <a:pt x="8025968" y="753840"/>
                </a:cubicBezTo>
                <a:cubicBezTo>
                  <a:pt x="8103608" y="753840"/>
                  <a:pt x="8178571" y="796518"/>
                  <a:pt x="8216053" y="865869"/>
                </a:cubicBezTo>
                <a:cubicBezTo>
                  <a:pt x="8216053" y="865869"/>
                  <a:pt x="8216053" y="865869"/>
                  <a:pt x="8837177" y="1935484"/>
                </a:cubicBezTo>
                <a:cubicBezTo>
                  <a:pt x="8877335" y="2002169"/>
                  <a:pt x="8877335" y="2087523"/>
                  <a:pt x="8837177" y="2154207"/>
                </a:cubicBezTo>
                <a:cubicBezTo>
                  <a:pt x="8837177" y="2154207"/>
                  <a:pt x="8837177" y="2154207"/>
                  <a:pt x="8216053" y="3223823"/>
                </a:cubicBezTo>
                <a:cubicBezTo>
                  <a:pt x="8178571" y="3293174"/>
                  <a:pt x="8103608" y="3335852"/>
                  <a:pt x="8025968" y="3335852"/>
                </a:cubicBezTo>
                <a:cubicBezTo>
                  <a:pt x="8025968" y="3335852"/>
                  <a:pt x="8025968" y="3335852"/>
                  <a:pt x="6786399" y="3335852"/>
                </a:cubicBezTo>
                <a:cubicBezTo>
                  <a:pt x="6706082" y="3335852"/>
                  <a:pt x="6633796" y="3293174"/>
                  <a:pt x="6593637" y="3223823"/>
                </a:cubicBezTo>
                <a:cubicBezTo>
                  <a:pt x="6593637" y="3223823"/>
                  <a:pt x="6593637" y="3223823"/>
                  <a:pt x="5975192" y="2154207"/>
                </a:cubicBezTo>
                <a:cubicBezTo>
                  <a:pt x="5935033" y="2087523"/>
                  <a:pt x="5935033" y="2002169"/>
                  <a:pt x="5975192" y="1935484"/>
                </a:cubicBezTo>
                <a:cubicBezTo>
                  <a:pt x="5975192" y="1935484"/>
                  <a:pt x="5975192" y="1935484"/>
                  <a:pt x="6593637" y="865869"/>
                </a:cubicBezTo>
                <a:cubicBezTo>
                  <a:pt x="6633796" y="796518"/>
                  <a:pt x="6706082" y="753840"/>
                  <a:pt x="6786399" y="753840"/>
                </a:cubicBezTo>
                <a:close/>
                <a:moveTo>
                  <a:pt x="0" y="0"/>
                </a:moveTo>
                <a:lnTo>
                  <a:pt x="6966294" y="0"/>
                </a:lnTo>
                <a:lnTo>
                  <a:pt x="6852387" y="196155"/>
                </a:lnTo>
                <a:cubicBezTo>
                  <a:pt x="6627011" y="584267"/>
                  <a:pt x="6359899" y="1044253"/>
                  <a:pt x="6043322" y="1589421"/>
                </a:cubicBezTo>
                <a:cubicBezTo>
                  <a:pt x="5921057" y="1815646"/>
                  <a:pt x="5676528" y="1954861"/>
                  <a:pt x="5423265" y="1954861"/>
                </a:cubicBezTo>
                <a:cubicBezTo>
                  <a:pt x="5423265" y="1954861"/>
                  <a:pt x="5423265" y="1954861"/>
                  <a:pt x="1379802" y="1954861"/>
                </a:cubicBezTo>
                <a:cubicBezTo>
                  <a:pt x="1117807" y="1954861"/>
                  <a:pt x="882012" y="1815646"/>
                  <a:pt x="751013" y="1589421"/>
                </a:cubicBezTo>
                <a:cubicBezTo>
                  <a:pt x="751013" y="1589421"/>
                  <a:pt x="751013" y="1589421"/>
                  <a:pt x="1951" y="293901"/>
                </a:cubicBezTo>
                <a:lnTo>
                  <a:pt x="0" y="290527"/>
                </a:lnTo>
                <a:close/>
              </a:path>
            </a:pathLst>
          </a:custGeom>
          <a:noFill/>
          <a:ln>
            <a:noFill/>
          </a:ln>
        </p:spPr>
      </p:pic>
      <p:sp>
        <p:nvSpPr>
          <p:cNvPr id="182" name="Google Shape;182;p9"/>
          <p:cNvSpPr/>
          <p:nvPr>
            <p:ph idx="12" type="sldNum"/>
          </p:nvPr>
        </p:nvSpPr>
        <p:spPr>
          <a:xfrm>
            <a:off x="11146536" y="6035040"/>
            <a:ext cx="548640" cy="548640"/>
          </a:xfrm>
          <a:prstGeom prst="ellipse">
            <a:avLst/>
          </a:prstGeom>
          <a:solidFill>
            <a:schemeClr val="dk1">
              <a:alpha val="80000"/>
            </a:schemeClr>
          </a:solidFill>
          <a:ln>
            <a:noFill/>
          </a:ln>
        </p:spPr>
        <p:txBody>
          <a:bodyPr anchorCtr="0" anchor="ctr" bIns="45700" lIns="91425" spcFirstLastPara="1" rIns="91425" wrap="square" tIns="45700">
            <a:normAutofit/>
          </a:bodyPr>
          <a:lstStyle/>
          <a:p>
            <a:pPr indent="0" lvl="0" marL="0" marR="0" rtl="0" algn="ctr">
              <a:spcBef>
                <a:spcPts val="0"/>
              </a:spcBef>
              <a:spcAft>
                <a:spcPts val="0"/>
              </a:spcAft>
              <a:buClr>
                <a:schemeClr val="lt1"/>
              </a:buClr>
              <a:buSzPts val="1200"/>
              <a:buFont typeface="Calibri"/>
              <a:buNone/>
            </a:pPr>
            <a:fld id="{00000000-1234-1234-1234-123412341234}" type="slidenum">
              <a:rPr b="0" i="0" lang="en-US" u="none" cap="none" strike="noStrike">
                <a:solidFill>
                  <a:schemeClr val="lt1"/>
                </a:solidFill>
              </a:rPr>
              <a:t>‹#›</a:t>
            </a:fld>
            <a:endParaRPr b="0" i="0" u="none" cap="none" strike="noStrike">
              <a:solidFill>
                <a:schemeClr val="lt1"/>
              </a:solidFill>
            </a:endParaRPr>
          </a:p>
        </p:txBody>
      </p:sp>
      <p:sp>
        <p:nvSpPr>
          <p:cNvPr id="183" name="Google Shape;183;p9"/>
          <p:cNvSpPr txBox="1"/>
          <p:nvPr/>
        </p:nvSpPr>
        <p:spPr>
          <a:xfrm>
            <a:off x="7836263" y="274320"/>
            <a:ext cx="5397137"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400">
                <a:solidFill>
                  <a:schemeClr val="dk1"/>
                </a:solidFill>
                <a:latin typeface="Calibri"/>
                <a:ea typeface="Calibri"/>
                <a:cs typeface="Calibri"/>
                <a:sym typeface="Calibri"/>
              </a:rPr>
              <a:t>2000 years later…</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2020-02-02T05:36:02Z</dcterms:created>
  <dc:creator>Alison Barnes</dc:creator>
</cp:coreProperties>
</file>