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3" r:id="rId4"/>
    <p:sldId id="275" r:id="rId5"/>
    <p:sldId id="276" r:id="rId6"/>
    <p:sldId id="277" r:id="rId7"/>
    <p:sldId id="280" r:id="rId8"/>
    <p:sldId id="281" r:id="rId9"/>
    <p:sldId id="279" r:id="rId10"/>
    <p:sldId id="282" r:id="rId11"/>
    <p:sldId id="283" r:id="rId12"/>
    <p:sldId id="278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1282-8ED4-445D-B5BF-A3B921F52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19816-0D0F-4148-B62B-D627D3E15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BB731-7CF3-4347-BDB7-58173B42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DE2D-2C5F-4A2E-9508-65377E9D2C3E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55074-7186-4CEB-96E2-C3F09501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F1845-0C31-4D25-B61C-E30D6C09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13B9-EAA4-4194-8D4A-160D47BAD0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968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57624-3037-437A-9DD1-885C1FF3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91ADA-37B2-46F2-B8C8-159598016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6C373-A7CC-4532-BC32-8320BEB32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DE2D-2C5F-4A2E-9508-65377E9D2C3E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F733E-F35D-4AEA-B413-356E98EF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DDCEF-D0CF-4F36-88F0-1B085721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13B9-EAA4-4194-8D4A-160D47BAD0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183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72A6D-6653-4FAD-B84B-2B32340F5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E8B9B-F54A-4722-8F68-5FF94B9B7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45C13-FCEC-4BD1-8A23-FE4EB5E7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DE2D-2C5F-4A2E-9508-65377E9D2C3E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5EABA-72A8-4673-9AE0-6024B066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9CD2C-28D6-4FD9-8578-F89F1247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13B9-EAA4-4194-8D4A-160D47BAD0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55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F553-4AC6-4439-ABF1-B1FBCE4F5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E2D3B-90B4-4A14-AE6C-A9521A5A8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A7567-F2BF-42E0-908F-EECD9EBA2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DE2D-2C5F-4A2E-9508-65377E9D2C3E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50E6F-2E8F-4CFD-92E5-EB39C289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DDB03-D1FB-4156-80A3-F31FE8BF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13B9-EAA4-4194-8D4A-160D47BAD0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748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3FE4-035D-422D-9C1F-C19A3B8EA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2CFA2-40E8-4D45-9F67-E84B95B76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46EC4-ED67-48A9-9969-3956593C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DE2D-2C5F-4A2E-9508-65377E9D2C3E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E9D29-9B60-4A47-9C6C-04AC542D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FE147-09D7-4975-BA2E-4451A977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13B9-EAA4-4194-8D4A-160D47BAD0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356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9F04-7251-4FC8-8A07-7A311ECD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81A7C-FFCD-4EED-8B93-643C71F31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B34C1-FEF1-4926-91D4-E26B02023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3C8C4-DACE-4B7E-A70C-F26D1C9C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DE2D-2C5F-4A2E-9508-65377E9D2C3E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CE003-B2AA-48A3-AC59-464F6B0D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FC4BC-E414-4A95-916C-C72BB7AF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13B9-EAA4-4194-8D4A-160D47BAD0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410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575A7-84D0-474A-A149-9A4C9D5B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51E5E-B2E7-4827-AFF6-33E51D7A3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14291-3770-4885-931D-8163782F2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7BD17-4A56-4133-AF04-8795B9471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9C20D2-E26F-41BB-A8B9-C95250B3F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FF5BE-B4EA-4798-80A1-BE7ABB1A8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DE2D-2C5F-4A2E-9508-65377E9D2C3E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08D473-434F-4342-941F-CFEB33DE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B8842-88E4-428A-B4AA-B570D3FD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13B9-EAA4-4194-8D4A-160D47BAD0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227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A0FD-2666-4EA1-BDEE-5C4965DC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FF735E-4A61-4DFA-BFE4-1BD8F113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DE2D-2C5F-4A2E-9508-65377E9D2C3E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1A707-52A4-43BD-9284-9BA0EAA4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6DFA8-1786-4D10-BA89-C92FF3B9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13B9-EAA4-4194-8D4A-160D47BAD0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283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66785-BB4C-40AB-9F74-3F9C3994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DE2D-2C5F-4A2E-9508-65377E9D2C3E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4DBBC-5F50-465A-9178-A9B0A634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67342-B95E-4CE5-A7F3-8D4994B2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13B9-EAA4-4194-8D4A-160D47BAD0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25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F435-1198-4938-A9DE-8267E4252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97B32-CE64-4F93-B344-7E3015F61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81A74-9F26-4449-84D2-F69C52A2F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0C355-8591-47ED-BD76-50AF1916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DE2D-2C5F-4A2E-9508-65377E9D2C3E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86E69-DB72-4FAD-897A-56DAEF2C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11C5A-6D7D-4045-99C3-88D1140E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13B9-EAA4-4194-8D4A-160D47BAD0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198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716E7-B9F5-4A06-970D-42A251BA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AA8837-52CF-44D7-B566-8F682B5A5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7E2C1-5453-4B18-B317-FA36E0E74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EC1BA-68E1-42ED-BCE8-6C94612B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DDE2D-2C5F-4A2E-9508-65377E9D2C3E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9F691-EB9E-4773-B0A2-86EA0A8E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58201-ED7F-40D7-9656-70814A82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E13B9-EAA4-4194-8D4A-160D47BAD0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361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4C1ED7-4B11-4F33-8B53-DB4F1288B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FEDBD-D2E7-4E5A-B643-89F76B18C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7347D-CE5A-4D56-8A4A-C7BA8F048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DDE2D-2C5F-4A2E-9508-65377E9D2C3E}" type="datetimeFigureOut">
              <a:rPr lang="en-AU" smtClean="0"/>
              <a:t>1/06/2021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2F48C-545A-4D45-B6B1-3550450B1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6203-C4D9-4339-BD8D-85CB0F6B3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E13B9-EAA4-4194-8D4A-160D47BAD0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729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7174D7-7947-48A1-84C0-C7BF0DE69D5F}"/>
              </a:ext>
            </a:extLst>
          </p:cNvPr>
          <p:cNvSpPr txBox="1"/>
          <p:nvPr/>
        </p:nvSpPr>
        <p:spPr>
          <a:xfrm>
            <a:off x="9031585" y="2005647"/>
            <a:ext cx="2910957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dirty="0">
                <a:latin typeface="+mj-lt"/>
                <a:ea typeface="+mj-ea"/>
                <a:cs typeface="+mj-cs"/>
              </a:rPr>
              <a:t>Fuels </a:t>
            </a:r>
            <a:r>
              <a:rPr lang="en-US" sz="3700" dirty="0" smtClean="0">
                <a:latin typeface="+mj-lt"/>
                <a:ea typeface="+mj-ea"/>
                <a:cs typeface="+mj-cs"/>
              </a:rPr>
              <a:t>and uses</a:t>
            </a:r>
            <a:endParaRPr lang="en-US" sz="3700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orange, train, sign, bicycle&#10;&#10;Description automatically generated">
            <a:extLst>
              <a:ext uri="{FF2B5EF4-FFF2-40B4-BE49-F238E27FC236}">
                <a16:creationId xmlns:a16="http://schemas.microsoft.com/office/drawing/2014/main" id="{6923AEF9-FCB0-4040-A985-969C5D13D9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3" r="1" b="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2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CEA165-B661-4932-A2D6-1F3874E41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570" y="0"/>
            <a:ext cx="2932430" cy="15668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EB2416-5FBA-4E12-BD14-AD90268C0EB2}"/>
              </a:ext>
            </a:extLst>
          </p:cNvPr>
          <p:cNvSpPr/>
          <p:nvPr/>
        </p:nvSpPr>
        <p:spPr>
          <a:xfrm>
            <a:off x="0" y="944880"/>
            <a:ext cx="925957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E864D-EE4A-4F95-97CD-197B170EB7A1}"/>
              </a:ext>
            </a:extLst>
          </p:cNvPr>
          <p:cNvSpPr/>
          <p:nvPr/>
        </p:nvSpPr>
        <p:spPr>
          <a:xfrm>
            <a:off x="3295650" y="1209675"/>
            <a:ext cx="596392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65AD-06FA-4FEC-9E90-79EC54505C19}"/>
              </a:ext>
            </a:extLst>
          </p:cNvPr>
          <p:cNvSpPr txBox="1"/>
          <p:nvPr/>
        </p:nvSpPr>
        <p:spPr>
          <a:xfrm>
            <a:off x="95250" y="259529"/>
            <a:ext cx="50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Fuel for transport</a:t>
            </a:r>
            <a:endParaRPr lang="en-A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18192" y="1343923"/>
            <a:ext cx="76869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400" dirty="0" smtClean="0"/>
              <a:t>From liquid petroleum gas (LPG)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smtClean="0"/>
              <a:t>Mixture of hydrocarbons mostly propane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smtClean="0"/>
              <a:t>Composition varies but combustion of propane is:</a:t>
            </a:r>
          </a:p>
          <a:p>
            <a:pPr lvl="1">
              <a:lnSpc>
                <a:spcPct val="150000"/>
              </a:lnSpc>
            </a:pPr>
            <a:r>
              <a:rPr lang="en-AU" sz="2400" dirty="0"/>
              <a:t> </a:t>
            </a:r>
            <a:r>
              <a:rPr lang="en-AU" sz="2400" dirty="0" smtClean="0"/>
              <a:t>            C</a:t>
            </a:r>
            <a:r>
              <a:rPr lang="en-AU" sz="2400" baseline="-25000" dirty="0" smtClean="0"/>
              <a:t>3</a:t>
            </a:r>
            <a:r>
              <a:rPr lang="en-AU" sz="2400" dirty="0" smtClean="0"/>
              <a:t>H</a:t>
            </a:r>
            <a:r>
              <a:rPr lang="en-AU" sz="2400" baseline="-25000" dirty="0" smtClean="0"/>
              <a:t>8(g)</a:t>
            </a:r>
            <a:r>
              <a:rPr lang="en-AU" sz="2400" dirty="0" smtClean="0"/>
              <a:t>  +  5O</a:t>
            </a:r>
            <a:r>
              <a:rPr lang="en-AU" sz="2400" baseline="-25000" dirty="0" smtClean="0"/>
              <a:t>2(g)</a:t>
            </a:r>
            <a:r>
              <a:rPr lang="en-AU" sz="2400" dirty="0" smtClean="0"/>
              <a:t>  </a:t>
            </a:r>
            <a:r>
              <a:rPr lang="en-AU" sz="2400" dirty="0" smtClean="0">
                <a:sym typeface="Symbol" panose="05050102010706020507" pitchFamily="18" charset="2"/>
              </a:rPr>
              <a:t>  </a:t>
            </a:r>
            <a:r>
              <a:rPr lang="en-AU" sz="2400" dirty="0">
                <a:sym typeface="Symbol" panose="05050102010706020507" pitchFamily="18" charset="2"/>
              </a:rPr>
              <a:t>3</a:t>
            </a:r>
            <a:r>
              <a:rPr lang="en-AU" sz="2400" dirty="0" smtClean="0">
                <a:sym typeface="Symbol" panose="05050102010706020507" pitchFamily="18" charset="2"/>
              </a:rPr>
              <a:t>CO</a:t>
            </a:r>
            <a:r>
              <a:rPr lang="en-AU" sz="2400" baseline="-25000" dirty="0" smtClean="0">
                <a:sym typeface="Symbol" panose="05050102010706020507" pitchFamily="18" charset="2"/>
              </a:rPr>
              <a:t>2(g)</a:t>
            </a:r>
            <a:r>
              <a:rPr lang="en-AU" sz="2400" dirty="0" smtClean="0">
                <a:sym typeface="Symbol" panose="05050102010706020507" pitchFamily="18" charset="2"/>
              </a:rPr>
              <a:t>  + </a:t>
            </a:r>
            <a:r>
              <a:rPr lang="en-AU" sz="2400" dirty="0">
                <a:sym typeface="Symbol" panose="05050102010706020507" pitchFamily="18" charset="2"/>
              </a:rPr>
              <a:t>4</a:t>
            </a:r>
            <a:r>
              <a:rPr lang="en-AU" sz="2400" dirty="0" smtClean="0">
                <a:sym typeface="Symbol" panose="05050102010706020507" pitchFamily="18" charset="2"/>
              </a:rPr>
              <a:t>H</a:t>
            </a:r>
            <a:r>
              <a:rPr lang="en-AU" sz="2400" baseline="-25000" dirty="0" smtClean="0">
                <a:sym typeface="Symbol" panose="05050102010706020507" pitchFamily="18" charset="2"/>
              </a:rPr>
              <a:t>2</a:t>
            </a:r>
            <a:r>
              <a:rPr lang="en-AU" sz="2400" dirty="0" smtClean="0">
                <a:sym typeface="Symbol" panose="05050102010706020507" pitchFamily="18" charset="2"/>
              </a:rPr>
              <a:t>O</a:t>
            </a:r>
            <a:r>
              <a:rPr lang="en-AU" sz="2400" baseline="-25000" dirty="0" smtClean="0">
                <a:sym typeface="Symbol" panose="05050102010706020507" pitchFamily="18" charset="2"/>
              </a:rPr>
              <a:t>(g)</a:t>
            </a:r>
            <a:endParaRPr lang="en-AU" sz="2400" baseline="-25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smtClean="0"/>
              <a:t>Energy released: ~ 50.5 kJ g</a:t>
            </a:r>
            <a:r>
              <a:rPr lang="en-AU" sz="2400" baseline="30000" dirty="0" smtClean="0"/>
              <a:t>-1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smtClean="0"/>
              <a:t>Use a standard petrol engine fitted with gas tank and a modified fuel injection system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smtClean="0"/>
              <a:t>LPG is cheaper then petrol but the modifications are expensive and the tank takes up a lot of space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437" y="2845032"/>
            <a:ext cx="3388821" cy="254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6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CEA165-B661-4932-A2D6-1F3874E41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570" y="0"/>
            <a:ext cx="2932430" cy="15668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EB2416-5FBA-4E12-BD14-AD90268C0EB2}"/>
              </a:ext>
            </a:extLst>
          </p:cNvPr>
          <p:cNvSpPr/>
          <p:nvPr/>
        </p:nvSpPr>
        <p:spPr>
          <a:xfrm>
            <a:off x="0" y="944880"/>
            <a:ext cx="925957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E864D-EE4A-4F95-97CD-197B170EB7A1}"/>
              </a:ext>
            </a:extLst>
          </p:cNvPr>
          <p:cNvSpPr/>
          <p:nvPr/>
        </p:nvSpPr>
        <p:spPr>
          <a:xfrm>
            <a:off x="3295650" y="1209675"/>
            <a:ext cx="596392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65AD-06FA-4FEC-9E90-79EC54505C19}"/>
              </a:ext>
            </a:extLst>
          </p:cNvPr>
          <p:cNvSpPr txBox="1"/>
          <p:nvPr/>
        </p:nvSpPr>
        <p:spPr>
          <a:xfrm>
            <a:off x="95250" y="259529"/>
            <a:ext cx="50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Fuel for transport</a:t>
            </a:r>
            <a:endParaRPr lang="en-A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18192" y="1343923"/>
            <a:ext cx="76869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400" dirty="0" smtClean="0"/>
              <a:t>From bioethanol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smtClean="0"/>
              <a:t>Australia is reliant on fuel imports, bioethanol production could see more production here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smtClean="0"/>
              <a:t>Composition varies but combustion of ethanol is:</a:t>
            </a:r>
          </a:p>
          <a:p>
            <a:pPr lvl="1">
              <a:lnSpc>
                <a:spcPct val="150000"/>
              </a:lnSpc>
            </a:pPr>
            <a:r>
              <a:rPr lang="en-AU" sz="2400" dirty="0" smtClean="0"/>
              <a:t>             C</a:t>
            </a:r>
            <a:r>
              <a:rPr lang="en-AU" sz="2400" baseline="-25000" dirty="0" smtClean="0"/>
              <a:t>2</a:t>
            </a:r>
            <a:r>
              <a:rPr lang="en-AU" sz="2400" dirty="0" smtClean="0"/>
              <a:t>H</a:t>
            </a:r>
            <a:r>
              <a:rPr lang="en-AU" sz="2400" baseline="-25000" dirty="0" smtClean="0"/>
              <a:t>5</a:t>
            </a:r>
            <a:r>
              <a:rPr lang="en-AU" sz="2400" dirty="0" smtClean="0"/>
              <a:t>OH</a:t>
            </a:r>
            <a:r>
              <a:rPr lang="en-AU" sz="2400" baseline="-25000" dirty="0" smtClean="0"/>
              <a:t>(l)</a:t>
            </a:r>
            <a:r>
              <a:rPr lang="en-AU" sz="2400" dirty="0" smtClean="0"/>
              <a:t>  +  </a:t>
            </a:r>
            <a:r>
              <a:rPr lang="en-AU" sz="2400" dirty="0"/>
              <a:t>3</a:t>
            </a:r>
            <a:r>
              <a:rPr lang="en-AU" sz="2400" dirty="0" smtClean="0"/>
              <a:t>O</a:t>
            </a:r>
            <a:r>
              <a:rPr lang="en-AU" sz="2400" baseline="-25000" dirty="0" smtClean="0"/>
              <a:t>2(g)</a:t>
            </a:r>
            <a:r>
              <a:rPr lang="en-AU" sz="2400" dirty="0" smtClean="0"/>
              <a:t>  </a:t>
            </a:r>
            <a:r>
              <a:rPr lang="en-AU" sz="2400" dirty="0" smtClean="0">
                <a:sym typeface="Symbol" panose="05050102010706020507" pitchFamily="18" charset="2"/>
              </a:rPr>
              <a:t>  2CO</a:t>
            </a:r>
            <a:r>
              <a:rPr lang="en-AU" sz="2400" baseline="-25000" dirty="0" smtClean="0">
                <a:sym typeface="Symbol" panose="05050102010706020507" pitchFamily="18" charset="2"/>
              </a:rPr>
              <a:t>2(g)</a:t>
            </a:r>
            <a:r>
              <a:rPr lang="en-AU" sz="2400" dirty="0" smtClean="0">
                <a:sym typeface="Symbol" panose="05050102010706020507" pitchFamily="18" charset="2"/>
              </a:rPr>
              <a:t>  + 3H</a:t>
            </a:r>
            <a:r>
              <a:rPr lang="en-AU" sz="2400" baseline="-25000" dirty="0" smtClean="0">
                <a:sym typeface="Symbol" panose="05050102010706020507" pitchFamily="18" charset="2"/>
              </a:rPr>
              <a:t>2</a:t>
            </a:r>
            <a:r>
              <a:rPr lang="en-AU" sz="2400" dirty="0" smtClean="0">
                <a:sym typeface="Symbol" panose="05050102010706020507" pitchFamily="18" charset="2"/>
              </a:rPr>
              <a:t>O</a:t>
            </a:r>
            <a:r>
              <a:rPr lang="en-AU" sz="2400" baseline="-25000" dirty="0" smtClean="0">
                <a:sym typeface="Symbol" panose="05050102010706020507" pitchFamily="18" charset="2"/>
              </a:rPr>
              <a:t>(g)</a:t>
            </a:r>
            <a:endParaRPr lang="en-AU" sz="2400" baseline="-25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smtClean="0"/>
              <a:t>Energy released: ~ 29.7 kJ g</a:t>
            </a:r>
            <a:r>
              <a:rPr lang="en-AU" sz="2400" baseline="30000" dirty="0" smtClean="0"/>
              <a:t>-1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smtClean="0"/>
              <a:t>Energy content of ethanol is about 62 % that of petrol, so need much greater of volume of ethanol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smtClean="0"/>
              <a:t>Ethanol is already partly oxidised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953" y="1911234"/>
            <a:ext cx="3448050" cy="1905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b="34562"/>
          <a:stretch/>
        </p:blipFill>
        <p:spPr>
          <a:xfrm>
            <a:off x="8585373" y="4074147"/>
            <a:ext cx="2810263" cy="242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69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CEA165-B661-4932-A2D6-1F3874E41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570" y="0"/>
            <a:ext cx="2932430" cy="15668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EB2416-5FBA-4E12-BD14-AD90268C0EB2}"/>
              </a:ext>
            </a:extLst>
          </p:cNvPr>
          <p:cNvSpPr/>
          <p:nvPr/>
        </p:nvSpPr>
        <p:spPr>
          <a:xfrm>
            <a:off x="0" y="944880"/>
            <a:ext cx="925957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E864D-EE4A-4F95-97CD-197B170EB7A1}"/>
              </a:ext>
            </a:extLst>
          </p:cNvPr>
          <p:cNvSpPr/>
          <p:nvPr/>
        </p:nvSpPr>
        <p:spPr>
          <a:xfrm>
            <a:off x="3295650" y="1209675"/>
            <a:ext cx="596392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65AD-06FA-4FEC-9E90-79EC54505C19}"/>
              </a:ext>
            </a:extLst>
          </p:cNvPr>
          <p:cNvSpPr txBox="1"/>
          <p:nvPr/>
        </p:nvSpPr>
        <p:spPr>
          <a:xfrm>
            <a:off x="95250" y="259529"/>
            <a:ext cx="50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Fuel efficiency</a:t>
            </a:r>
            <a:endParaRPr lang="en-AU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981200"/>
            <a:ext cx="9372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56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EB2416-5FBA-4E12-BD14-AD90268C0EB2}"/>
              </a:ext>
            </a:extLst>
          </p:cNvPr>
          <p:cNvSpPr/>
          <p:nvPr/>
        </p:nvSpPr>
        <p:spPr>
          <a:xfrm>
            <a:off x="0" y="944880"/>
            <a:ext cx="925957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E864D-EE4A-4F95-97CD-197B170EB7A1}"/>
              </a:ext>
            </a:extLst>
          </p:cNvPr>
          <p:cNvSpPr/>
          <p:nvPr/>
        </p:nvSpPr>
        <p:spPr>
          <a:xfrm>
            <a:off x="3295650" y="1209675"/>
            <a:ext cx="596392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65AD-06FA-4FEC-9E90-79EC54505C19}"/>
              </a:ext>
            </a:extLst>
          </p:cNvPr>
          <p:cNvSpPr txBox="1"/>
          <p:nvPr/>
        </p:nvSpPr>
        <p:spPr>
          <a:xfrm>
            <a:off x="95250" y="259529"/>
            <a:ext cx="50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 going work</a:t>
            </a:r>
            <a:endParaRPr lang="en-AU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63E918-53F7-46C6-90E9-676E429B467D}"/>
              </a:ext>
            </a:extLst>
          </p:cNvPr>
          <p:cNvSpPr txBox="1"/>
          <p:nvPr/>
        </p:nvSpPr>
        <p:spPr>
          <a:xfrm>
            <a:off x="455488" y="2135535"/>
            <a:ext cx="54530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Pearson 11.3 review and the chapter 11 review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STAWA sets </a:t>
            </a:r>
            <a:r>
              <a:rPr lang="en-US" sz="2400" dirty="0" smtClean="0"/>
              <a:t>29</a:t>
            </a:r>
            <a:endParaRPr lang="en-AU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09B84D-CB49-438A-8C72-7043E3F1B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0"/>
            <a:ext cx="2971800" cy="1533525"/>
          </a:xfrm>
          <a:prstGeom prst="rect">
            <a:avLst/>
          </a:prstGeom>
        </p:spPr>
      </p:pic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1D2B4A9C-4E1C-4355-8097-6B32234D5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50" y="2237135"/>
            <a:ext cx="5084003" cy="38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4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CEA165-B661-4932-A2D6-1F3874E41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570" y="0"/>
            <a:ext cx="2932430" cy="15668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EB2416-5FBA-4E12-BD14-AD90268C0EB2}"/>
              </a:ext>
            </a:extLst>
          </p:cNvPr>
          <p:cNvSpPr/>
          <p:nvPr/>
        </p:nvSpPr>
        <p:spPr>
          <a:xfrm>
            <a:off x="0" y="944880"/>
            <a:ext cx="925957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E864D-EE4A-4F95-97CD-197B170EB7A1}"/>
              </a:ext>
            </a:extLst>
          </p:cNvPr>
          <p:cNvSpPr/>
          <p:nvPr/>
        </p:nvSpPr>
        <p:spPr>
          <a:xfrm>
            <a:off x="3295650" y="1209675"/>
            <a:ext cx="596392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65AD-06FA-4FEC-9E90-79EC54505C19}"/>
              </a:ext>
            </a:extLst>
          </p:cNvPr>
          <p:cNvSpPr txBox="1"/>
          <p:nvPr/>
        </p:nvSpPr>
        <p:spPr>
          <a:xfrm>
            <a:off x="95250" y="259529"/>
            <a:ext cx="50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Outline</a:t>
            </a:r>
            <a:endParaRPr lang="en-A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CC4FC-0C67-4DCC-A68A-357623693877}"/>
              </a:ext>
            </a:extLst>
          </p:cNvPr>
          <p:cNvSpPr txBox="1"/>
          <p:nvPr/>
        </p:nvSpPr>
        <p:spPr>
          <a:xfrm>
            <a:off x="1041861" y="1796934"/>
            <a:ext cx="8105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Fuels efficiency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Fuels for electricity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Fuels for transport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47699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EB2416-5FBA-4E12-BD14-AD90268C0EB2}"/>
              </a:ext>
            </a:extLst>
          </p:cNvPr>
          <p:cNvSpPr/>
          <p:nvPr/>
        </p:nvSpPr>
        <p:spPr>
          <a:xfrm>
            <a:off x="0" y="944880"/>
            <a:ext cx="925957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E864D-EE4A-4F95-97CD-197B170EB7A1}"/>
              </a:ext>
            </a:extLst>
          </p:cNvPr>
          <p:cNvSpPr/>
          <p:nvPr/>
        </p:nvSpPr>
        <p:spPr>
          <a:xfrm>
            <a:off x="3295650" y="1209675"/>
            <a:ext cx="596392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65AD-06FA-4FEC-9E90-79EC54505C19}"/>
              </a:ext>
            </a:extLst>
          </p:cNvPr>
          <p:cNvSpPr txBox="1"/>
          <p:nvPr/>
        </p:nvSpPr>
        <p:spPr>
          <a:xfrm>
            <a:off x="95250" y="259529"/>
            <a:ext cx="50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Choosing a fuel</a:t>
            </a:r>
            <a:endParaRPr lang="en-AU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63E918-53F7-46C6-90E9-676E429B467D}"/>
              </a:ext>
            </a:extLst>
          </p:cNvPr>
          <p:cNvSpPr txBox="1"/>
          <p:nvPr/>
        </p:nvSpPr>
        <p:spPr>
          <a:xfrm>
            <a:off x="319087" y="1474470"/>
            <a:ext cx="115538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Fuel needs to be fit for purpose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Factors to consider: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Energy released per unit mass or </a:t>
            </a:r>
            <a:r>
              <a:rPr lang="en-US" sz="2400" dirty="0" smtClean="0"/>
              <a:t>volume and emissions</a:t>
            </a:r>
            <a:endParaRPr lang="en-US" sz="2400" dirty="0"/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Availability and cost of fuel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Ease of transport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Hazards to people and the environment associated with its use and its waste products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Social, economic, cultural and political values that can affect the choice of the fuel</a:t>
            </a:r>
            <a:endParaRPr lang="en-AU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09B84D-CB49-438A-8C72-7043E3F1B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200" y="0"/>
            <a:ext cx="29718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6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CEA165-B661-4932-A2D6-1F3874E41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570" y="0"/>
            <a:ext cx="2932430" cy="15668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EB2416-5FBA-4E12-BD14-AD90268C0EB2}"/>
              </a:ext>
            </a:extLst>
          </p:cNvPr>
          <p:cNvSpPr/>
          <p:nvPr/>
        </p:nvSpPr>
        <p:spPr>
          <a:xfrm>
            <a:off x="0" y="944880"/>
            <a:ext cx="925957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E864D-EE4A-4F95-97CD-197B170EB7A1}"/>
              </a:ext>
            </a:extLst>
          </p:cNvPr>
          <p:cNvSpPr/>
          <p:nvPr/>
        </p:nvSpPr>
        <p:spPr>
          <a:xfrm>
            <a:off x="3295650" y="1209675"/>
            <a:ext cx="596392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65AD-06FA-4FEC-9E90-79EC54505C19}"/>
              </a:ext>
            </a:extLst>
          </p:cNvPr>
          <p:cNvSpPr txBox="1"/>
          <p:nvPr/>
        </p:nvSpPr>
        <p:spPr>
          <a:xfrm>
            <a:off x="95250" y="259529"/>
            <a:ext cx="50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Intended use and fuel choices</a:t>
            </a:r>
            <a:endParaRPr lang="en-A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895302"/>
            <a:ext cx="52203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smtClean="0"/>
              <a:t>NASA used liquid hydrogen to fuel the Saturn rockets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smtClean="0"/>
              <a:t>It produces a large quantity of energy per gram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984" y="1820487"/>
            <a:ext cx="5819240" cy="486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3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CEA165-B661-4932-A2D6-1F3874E41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570" y="0"/>
            <a:ext cx="2932430" cy="15668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EB2416-5FBA-4E12-BD14-AD90268C0EB2}"/>
              </a:ext>
            </a:extLst>
          </p:cNvPr>
          <p:cNvSpPr/>
          <p:nvPr/>
        </p:nvSpPr>
        <p:spPr>
          <a:xfrm>
            <a:off x="0" y="944880"/>
            <a:ext cx="925957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E864D-EE4A-4F95-97CD-197B170EB7A1}"/>
              </a:ext>
            </a:extLst>
          </p:cNvPr>
          <p:cNvSpPr/>
          <p:nvPr/>
        </p:nvSpPr>
        <p:spPr>
          <a:xfrm>
            <a:off x="3295650" y="1209675"/>
            <a:ext cx="596392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65AD-06FA-4FEC-9E90-79EC54505C19}"/>
              </a:ext>
            </a:extLst>
          </p:cNvPr>
          <p:cNvSpPr txBox="1"/>
          <p:nvPr/>
        </p:nvSpPr>
        <p:spPr>
          <a:xfrm>
            <a:off x="95250" y="259529"/>
            <a:ext cx="50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Fuel efficiency</a:t>
            </a:r>
            <a:endParaRPr lang="en-A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77882" y="1709683"/>
            <a:ext cx="58355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smtClean="0"/>
              <a:t>Percentage of the energy converted to useful energy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err="1" smtClean="0"/>
              <a:t>E.g</a:t>
            </a:r>
            <a:r>
              <a:rPr lang="en-AU" sz="2400" dirty="0" smtClean="0"/>
              <a:t> if a roof top solar panels have an efficiency of 17 %, so 17 % of the energy of the sun is converted into electrical energy and 83 % is mostly converted to heat energy (simply increasing the temperature of the cell)</a:t>
            </a:r>
            <a:endParaRPr lang="en-AU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320" y="1709683"/>
            <a:ext cx="55245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8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CEA165-B661-4932-A2D6-1F3874E41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570" y="0"/>
            <a:ext cx="2932430" cy="15668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EB2416-5FBA-4E12-BD14-AD90268C0EB2}"/>
              </a:ext>
            </a:extLst>
          </p:cNvPr>
          <p:cNvSpPr/>
          <p:nvPr/>
        </p:nvSpPr>
        <p:spPr>
          <a:xfrm>
            <a:off x="0" y="944880"/>
            <a:ext cx="925957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E864D-EE4A-4F95-97CD-197B170EB7A1}"/>
              </a:ext>
            </a:extLst>
          </p:cNvPr>
          <p:cNvSpPr/>
          <p:nvPr/>
        </p:nvSpPr>
        <p:spPr>
          <a:xfrm>
            <a:off x="3295650" y="1209675"/>
            <a:ext cx="596392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65AD-06FA-4FEC-9E90-79EC54505C19}"/>
              </a:ext>
            </a:extLst>
          </p:cNvPr>
          <p:cNvSpPr txBox="1"/>
          <p:nvPr/>
        </p:nvSpPr>
        <p:spPr>
          <a:xfrm>
            <a:off x="95250" y="259529"/>
            <a:ext cx="50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Electricity production</a:t>
            </a:r>
            <a:endParaRPr lang="en-A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18192" y="1343923"/>
            <a:ext cx="557784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400" dirty="0" smtClean="0"/>
              <a:t>From coal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smtClean="0"/>
              <a:t>Three quarters of Australian electricity is from coal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smtClean="0"/>
              <a:t>The equation for the combustion of coal is:</a:t>
            </a:r>
          </a:p>
          <a:p>
            <a:pPr lvl="1">
              <a:lnSpc>
                <a:spcPct val="150000"/>
              </a:lnSpc>
            </a:pPr>
            <a:r>
              <a:rPr lang="en-AU" sz="2400" dirty="0"/>
              <a:t> </a:t>
            </a:r>
            <a:r>
              <a:rPr lang="en-AU" sz="2400" dirty="0" smtClean="0"/>
              <a:t>               C</a:t>
            </a:r>
            <a:r>
              <a:rPr lang="en-AU" sz="2400" baseline="-25000" dirty="0" smtClean="0"/>
              <a:t>(s)</a:t>
            </a:r>
            <a:r>
              <a:rPr lang="en-AU" sz="2400" dirty="0" smtClean="0"/>
              <a:t>  +   O</a:t>
            </a:r>
            <a:r>
              <a:rPr lang="en-AU" sz="2400" baseline="-25000" dirty="0" smtClean="0"/>
              <a:t>2(g)</a:t>
            </a:r>
            <a:r>
              <a:rPr lang="en-AU" sz="2400" dirty="0" smtClean="0"/>
              <a:t>  </a:t>
            </a:r>
            <a:r>
              <a:rPr lang="en-AU" sz="2400" dirty="0" smtClean="0">
                <a:sym typeface="Symbol" panose="05050102010706020507" pitchFamily="18" charset="2"/>
              </a:rPr>
              <a:t>  CO</a:t>
            </a:r>
            <a:r>
              <a:rPr lang="en-AU" sz="2400" baseline="-25000" dirty="0" smtClean="0">
                <a:sym typeface="Symbol" panose="05050102010706020507" pitchFamily="18" charset="2"/>
              </a:rPr>
              <a:t>2(g)</a:t>
            </a:r>
            <a:endParaRPr lang="en-AU" sz="2400" baseline="-25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smtClean="0"/>
              <a:t>Energy released: ~ 32 kJ g</a:t>
            </a:r>
            <a:r>
              <a:rPr lang="en-AU" sz="2400" baseline="30000" dirty="0" smtClean="0"/>
              <a:t>-1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smtClean="0"/>
              <a:t>Overall efficiency is 30 -40 % (remainder is lost as heat)</a:t>
            </a:r>
            <a:endParaRPr lang="en-AU" sz="2400" baseline="30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033" y="2011680"/>
            <a:ext cx="60293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714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CEA165-B661-4932-A2D6-1F3874E41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570" y="0"/>
            <a:ext cx="2932430" cy="15668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EB2416-5FBA-4E12-BD14-AD90268C0EB2}"/>
              </a:ext>
            </a:extLst>
          </p:cNvPr>
          <p:cNvSpPr/>
          <p:nvPr/>
        </p:nvSpPr>
        <p:spPr>
          <a:xfrm>
            <a:off x="0" y="944880"/>
            <a:ext cx="925957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E864D-EE4A-4F95-97CD-197B170EB7A1}"/>
              </a:ext>
            </a:extLst>
          </p:cNvPr>
          <p:cNvSpPr/>
          <p:nvPr/>
        </p:nvSpPr>
        <p:spPr>
          <a:xfrm>
            <a:off x="3295650" y="1209675"/>
            <a:ext cx="596392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65AD-06FA-4FEC-9E90-79EC54505C19}"/>
              </a:ext>
            </a:extLst>
          </p:cNvPr>
          <p:cNvSpPr txBox="1"/>
          <p:nvPr/>
        </p:nvSpPr>
        <p:spPr>
          <a:xfrm>
            <a:off x="95250" y="259529"/>
            <a:ext cx="50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Electricity production</a:t>
            </a:r>
            <a:endParaRPr lang="en-A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18192" y="1343923"/>
            <a:ext cx="557784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400" dirty="0" smtClean="0"/>
              <a:t>From natural gas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smtClean="0"/>
              <a:t>Used in WA, burn methane and other small alkanes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smtClean="0"/>
              <a:t>Composition varies but is mostly methane:</a:t>
            </a:r>
          </a:p>
          <a:p>
            <a:pPr lvl="1">
              <a:lnSpc>
                <a:spcPct val="150000"/>
              </a:lnSpc>
            </a:pPr>
            <a:r>
              <a:rPr lang="en-AU" sz="2400" dirty="0"/>
              <a:t> </a:t>
            </a:r>
            <a:r>
              <a:rPr lang="en-AU" sz="2400" dirty="0" smtClean="0"/>
              <a:t>     CH</a:t>
            </a:r>
            <a:r>
              <a:rPr lang="en-AU" sz="2400" baseline="-25000" dirty="0" smtClean="0"/>
              <a:t>4(g)</a:t>
            </a:r>
            <a:r>
              <a:rPr lang="en-AU" sz="2400" dirty="0" smtClean="0"/>
              <a:t>  +  2O</a:t>
            </a:r>
            <a:r>
              <a:rPr lang="en-AU" sz="2400" baseline="-25000" dirty="0" smtClean="0"/>
              <a:t>2(g)</a:t>
            </a:r>
            <a:r>
              <a:rPr lang="en-AU" sz="2400" dirty="0" smtClean="0"/>
              <a:t>  </a:t>
            </a:r>
            <a:r>
              <a:rPr lang="en-AU" sz="2400" dirty="0" smtClean="0">
                <a:sym typeface="Symbol" panose="05050102010706020507" pitchFamily="18" charset="2"/>
              </a:rPr>
              <a:t>  CO</a:t>
            </a:r>
            <a:r>
              <a:rPr lang="en-AU" sz="2400" baseline="-25000" dirty="0" smtClean="0">
                <a:sym typeface="Symbol" panose="05050102010706020507" pitchFamily="18" charset="2"/>
              </a:rPr>
              <a:t>2(g)</a:t>
            </a:r>
            <a:r>
              <a:rPr lang="en-AU" sz="2400" dirty="0" smtClean="0">
                <a:sym typeface="Symbol" panose="05050102010706020507" pitchFamily="18" charset="2"/>
              </a:rPr>
              <a:t>  + 2H</a:t>
            </a:r>
            <a:r>
              <a:rPr lang="en-AU" sz="2400" baseline="-25000" dirty="0" smtClean="0">
                <a:sym typeface="Symbol" panose="05050102010706020507" pitchFamily="18" charset="2"/>
              </a:rPr>
              <a:t>2</a:t>
            </a:r>
            <a:r>
              <a:rPr lang="en-AU" sz="2400" dirty="0" smtClean="0">
                <a:sym typeface="Symbol" panose="05050102010706020507" pitchFamily="18" charset="2"/>
              </a:rPr>
              <a:t>O</a:t>
            </a:r>
            <a:r>
              <a:rPr lang="en-AU" sz="2400" baseline="-25000" dirty="0" smtClean="0">
                <a:sym typeface="Symbol" panose="05050102010706020507" pitchFamily="18" charset="2"/>
              </a:rPr>
              <a:t>(g)</a:t>
            </a:r>
            <a:endParaRPr lang="en-AU" sz="2400" baseline="-25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smtClean="0"/>
              <a:t>Energy released: ~ 55.6 kJ g</a:t>
            </a:r>
            <a:r>
              <a:rPr lang="en-AU" sz="2400" baseline="30000" dirty="0" smtClean="0"/>
              <a:t>-1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smtClean="0"/>
              <a:t>Overall efficiency just over 40 %, and releases less emission</a:t>
            </a:r>
            <a:endParaRPr lang="en-AU" sz="2400" baseline="30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033" y="2222009"/>
            <a:ext cx="61245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8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CEA165-B661-4932-A2D6-1F3874E41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570" y="0"/>
            <a:ext cx="2932430" cy="15668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EB2416-5FBA-4E12-BD14-AD90268C0EB2}"/>
              </a:ext>
            </a:extLst>
          </p:cNvPr>
          <p:cNvSpPr/>
          <p:nvPr/>
        </p:nvSpPr>
        <p:spPr>
          <a:xfrm>
            <a:off x="0" y="944880"/>
            <a:ext cx="925957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E864D-EE4A-4F95-97CD-197B170EB7A1}"/>
              </a:ext>
            </a:extLst>
          </p:cNvPr>
          <p:cNvSpPr/>
          <p:nvPr/>
        </p:nvSpPr>
        <p:spPr>
          <a:xfrm>
            <a:off x="3295650" y="1209675"/>
            <a:ext cx="596392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65AD-06FA-4FEC-9E90-79EC54505C19}"/>
              </a:ext>
            </a:extLst>
          </p:cNvPr>
          <p:cNvSpPr txBox="1"/>
          <p:nvPr/>
        </p:nvSpPr>
        <p:spPr>
          <a:xfrm>
            <a:off x="95250" y="259529"/>
            <a:ext cx="50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Electricity production</a:t>
            </a:r>
            <a:endParaRPr lang="en-A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43131" y="1566808"/>
            <a:ext cx="9474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400" dirty="0" smtClean="0"/>
              <a:t>From biogas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smtClean="0"/>
              <a:t>New renewable source of methane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smtClean="0"/>
              <a:t>Composition of methane:</a:t>
            </a:r>
          </a:p>
          <a:p>
            <a:pPr lvl="1">
              <a:lnSpc>
                <a:spcPct val="150000"/>
              </a:lnSpc>
            </a:pPr>
            <a:r>
              <a:rPr lang="en-AU" sz="2400" dirty="0"/>
              <a:t> </a:t>
            </a:r>
            <a:r>
              <a:rPr lang="en-AU" sz="2400" dirty="0" smtClean="0"/>
              <a:t>                  CH</a:t>
            </a:r>
            <a:r>
              <a:rPr lang="en-AU" sz="2400" baseline="-25000" dirty="0" smtClean="0"/>
              <a:t>4(g)</a:t>
            </a:r>
            <a:r>
              <a:rPr lang="en-AU" sz="2400" dirty="0" smtClean="0"/>
              <a:t>  +  2O</a:t>
            </a:r>
            <a:r>
              <a:rPr lang="en-AU" sz="2400" baseline="-25000" dirty="0" smtClean="0"/>
              <a:t>2(g)</a:t>
            </a:r>
            <a:r>
              <a:rPr lang="en-AU" sz="2400" dirty="0" smtClean="0"/>
              <a:t>  </a:t>
            </a:r>
            <a:r>
              <a:rPr lang="en-AU" sz="2400" dirty="0" smtClean="0">
                <a:sym typeface="Symbol" panose="05050102010706020507" pitchFamily="18" charset="2"/>
              </a:rPr>
              <a:t>  CO</a:t>
            </a:r>
            <a:r>
              <a:rPr lang="en-AU" sz="2400" baseline="-25000" dirty="0" smtClean="0">
                <a:sym typeface="Symbol" panose="05050102010706020507" pitchFamily="18" charset="2"/>
              </a:rPr>
              <a:t>2(g)</a:t>
            </a:r>
            <a:r>
              <a:rPr lang="en-AU" sz="2400" dirty="0" smtClean="0">
                <a:sym typeface="Symbol" panose="05050102010706020507" pitchFamily="18" charset="2"/>
              </a:rPr>
              <a:t>  + 2H</a:t>
            </a:r>
            <a:r>
              <a:rPr lang="en-AU" sz="2400" baseline="-25000" dirty="0" smtClean="0">
                <a:sym typeface="Symbol" panose="05050102010706020507" pitchFamily="18" charset="2"/>
              </a:rPr>
              <a:t>2</a:t>
            </a:r>
            <a:r>
              <a:rPr lang="en-AU" sz="2400" dirty="0" smtClean="0">
                <a:sym typeface="Symbol" panose="05050102010706020507" pitchFamily="18" charset="2"/>
              </a:rPr>
              <a:t>O</a:t>
            </a:r>
            <a:r>
              <a:rPr lang="en-AU" sz="2400" baseline="-25000" dirty="0" smtClean="0">
                <a:sym typeface="Symbol" panose="05050102010706020507" pitchFamily="18" charset="2"/>
              </a:rPr>
              <a:t>(g)</a:t>
            </a:r>
            <a:endParaRPr lang="en-AU" sz="2400" baseline="-25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smtClean="0"/>
              <a:t>Small scale operations typically located at the site the gas is produced (e.g. sewage plants, large animal farms)</a:t>
            </a:r>
            <a:endParaRPr lang="en-AU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2534574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CEA165-B661-4932-A2D6-1F3874E41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570" y="0"/>
            <a:ext cx="2932430" cy="156680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EB2416-5FBA-4E12-BD14-AD90268C0EB2}"/>
              </a:ext>
            </a:extLst>
          </p:cNvPr>
          <p:cNvSpPr/>
          <p:nvPr/>
        </p:nvSpPr>
        <p:spPr>
          <a:xfrm>
            <a:off x="0" y="944880"/>
            <a:ext cx="925957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E864D-EE4A-4F95-97CD-197B170EB7A1}"/>
              </a:ext>
            </a:extLst>
          </p:cNvPr>
          <p:cNvSpPr/>
          <p:nvPr/>
        </p:nvSpPr>
        <p:spPr>
          <a:xfrm>
            <a:off x="3295650" y="1209675"/>
            <a:ext cx="5963920" cy="121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65AD-06FA-4FEC-9E90-79EC54505C19}"/>
              </a:ext>
            </a:extLst>
          </p:cNvPr>
          <p:cNvSpPr txBox="1"/>
          <p:nvPr/>
        </p:nvSpPr>
        <p:spPr>
          <a:xfrm>
            <a:off x="95250" y="259529"/>
            <a:ext cx="505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Fuel for transport</a:t>
            </a:r>
            <a:endParaRPr lang="en-A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18192" y="1343923"/>
            <a:ext cx="76869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400" dirty="0" smtClean="0"/>
              <a:t>From petrol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smtClean="0"/>
              <a:t>Mixture of hydrocarbons including octane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smtClean="0"/>
              <a:t>Composition varies but combustion of octane is:</a:t>
            </a:r>
          </a:p>
          <a:p>
            <a:pPr lvl="1">
              <a:lnSpc>
                <a:spcPct val="150000"/>
              </a:lnSpc>
            </a:pPr>
            <a:r>
              <a:rPr lang="en-AU" sz="2400" dirty="0"/>
              <a:t> </a:t>
            </a:r>
            <a:r>
              <a:rPr lang="en-AU" sz="2400" dirty="0" smtClean="0"/>
              <a:t>            2C</a:t>
            </a:r>
            <a:r>
              <a:rPr lang="en-AU" sz="2400" baseline="-25000" dirty="0" smtClean="0"/>
              <a:t>8</a:t>
            </a:r>
            <a:r>
              <a:rPr lang="en-AU" sz="2400" dirty="0" smtClean="0"/>
              <a:t>H</a:t>
            </a:r>
            <a:r>
              <a:rPr lang="en-AU" sz="2400" baseline="-25000" dirty="0" smtClean="0"/>
              <a:t>18(g)</a:t>
            </a:r>
            <a:r>
              <a:rPr lang="en-AU" sz="2400" dirty="0" smtClean="0"/>
              <a:t>  +  25O</a:t>
            </a:r>
            <a:r>
              <a:rPr lang="en-AU" sz="2400" baseline="-25000" dirty="0" smtClean="0"/>
              <a:t>2(g)</a:t>
            </a:r>
            <a:r>
              <a:rPr lang="en-AU" sz="2400" dirty="0" smtClean="0"/>
              <a:t>  </a:t>
            </a:r>
            <a:r>
              <a:rPr lang="en-AU" sz="2400" dirty="0" smtClean="0">
                <a:sym typeface="Symbol" panose="05050102010706020507" pitchFamily="18" charset="2"/>
              </a:rPr>
              <a:t>  16CO</a:t>
            </a:r>
            <a:r>
              <a:rPr lang="en-AU" sz="2400" baseline="-25000" dirty="0" smtClean="0">
                <a:sym typeface="Symbol" panose="05050102010706020507" pitchFamily="18" charset="2"/>
              </a:rPr>
              <a:t>2(g)</a:t>
            </a:r>
            <a:r>
              <a:rPr lang="en-AU" sz="2400" dirty="0" smtClean="0">
                <a:sym typeface="Symbol" panose="05050102010706020507" pitchFamily="18" charset="2"/>
              </a:rPr>
              <a:t>  + 18H</a:t>
            </a:r>
            <a:r>
              <a:rPr lang="en-AU" sz="2400" baseline="-25000" dirty="0" smtClean="0">
                <a:sym typeface="Symbol" panose="05050102010706020507" pitchFamily="18" charset="2"/>
              </a:rPr>
              <a:t>2</a:t>
            </a:r>
            <a:r>
              <a:rPr lang="en-AU" sz="2400" dirty="0" smtClean="0">
                <a:sym typeface="Symbol" panose="05050102010706020507" pitchFamily="18" charset="2"/>
              </a:rPr>
              <a:t>O</a:t>
            </a:r>
            <a:r>
              <a:rPr lang="en-AU" sz="2400" baseline="-25000" dirty="0" smtClean="0">
                <a:sym typeface="Symbol" panose="05050102010706020507" pitchFamily="18" charset="2"/>
              </a:rPr>
              <a:t>(g)</a:t>
            </a:r>
            <a:endParaRPr lang="en-AU" sz="2400" baseline="-25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smtClean="0"/>
              <a:t>Energy released: ~ 47.8 kJ g</a:t>
            </a:r>
            <a:r>
              <a:rPr lang="en-AU" sz="2400" baseline="30000" dirty="0" smtClean="0"/>
              <a:t>-1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smtClean="0"/>
              <a:t>Overall efficiency can be as high as 25 % </a:t>
            </a:r>
            <a:endParaRPr lang="en-AU" sz="2400" baseline="30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763" y="4017039"/>
            <a:ext cx="43910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0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509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 Barnes</dc:creator>
  <cp:lastModifiedBy>BARNES Alison [Rossmoyne Senior High School]</cp:lastModifiedBy>
  <cp:revision>46</cp:revision>
  <dcterms:created xsi:type="dcterms:W3CDTF">2020-06-28T04:06:24Z</dcterms:created>
  <dcterms:modified xsi:type="dcterms:W3CDTF">2021-06-01T00:44:10Z</dcterms:modified>
</cp:coreProperties>
</file>