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61" r:id="rId2"/>
    <p:sldId id="262" r:id="rId3"/>
    <p:sldId id="268" r:id="rId4"/>
    <p:sldId id="269" r:id="rId5"/>
    <p:sldId id="270" r:id="rId6"/>
    <p:sldId id="271" r:id="rId7"/>
    <p:sldId id="267" r:id="rId8"/>
    <p:sldId id="265" r:id="rId9"/>
    <p:sldId id="276" r:id="rId10"/>
    <p:sldId id="272" r:id="rId11"/>
    <p:sldId id="273" r:id="rId12"/>
    <p:sldId id="274" r:id="rId13"/>
    <p:sldId id="275" r:id="rId14"/>
    <p:sldId id="266" r:id="rId15"/>
    <p:sldId id="278" r:id="rId16"/>
    <p:sldId id="279" r:id="rId17"/>
    <p:sldId id="277" r:id="rId18"/>
    <p:sldId id="283" r:id="rId19"/>
    <p:sldId id="280" r:id="rId20"/>
    <p:sldId id="281" r:id="rId21"/>
    <p:sldId id="282" r:id="rId22"/>
    <p:sldId id="264" r:id="rId23"/>
    <p:sldId id="284" r:id="rId24"/>
    <p:sldId id="26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2" d="100"/>
          <a:sy n="62" d="100"/>
        </p:scale>
        <p:origin x="318"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AU"/>
              <a:t>alkane</a:t>
            </a:r>
            <a:r>
              <a:rPr lang="en-AU" baseline="0"/>
              <a:t> boiling points as a function of size</a:t>
            </a:r>
            <a:endParaRPr lang="en-AU"/>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22225" cap="rnd">
              <a:solidFill>
                <a:schemeClr val="accent1"/>
              </a:solidFill>
              <a:round/>
            </a:ln>
            <a:effectLst/>
          </c:spPr>
          <c:marker>
            <c:symbol val="diamond"/>
            <c:size val="6"/>
            <c:spPr>
              <a:solidFill>
                <a:schemeClr val="accent1"/>
              </a:solidFill>
              <a:ln w="9525">
                <a:solidFill>
                  <a:schemeClr val="accent1"/>
                </a:solidFill>
                <a:round/>
              </a:ln>
              <a:effectLst/>
            </c:spPr>
          </c:marker>
          <c:yVal>
            <c:numRef>
              <c:f>Sheet1!$B$1:$B$5</c:f>
              <c:numCache>
                <c:formatCode>General</c:formatCode>
                <c:ptCount val="5"/>
                <c:pt idx="0">
                  <c:v>-161.5</c:v>
                </c:pt>
                <c:pt idx="1">
                  <c:v>-88.6</c:v>
                </c:pt>
                <c:pt idx="2">
                  <c:v>-42.1</c:v>
                </c:pt>
                <c:pt idx="3">
                  <c:v>-0.5</c:v>
                </c:pt>
                <c:pt idx="4">
                  <c:v>36.1</c:v>
                </c:pt>
              </c:numCache>
            </c:numRef>
          </c:yVal>
          <c:smooth val="0"/>
          <c:extLst>
            <c:ext xmlns:c16="http://schemas.microsoft.com/office/drawing/2014/chart" uri="{C3380CC4-5D6E-409C-BE32-E72D297353CC}">
              <c16:uniqueId val="{00000000-DB5C-4296-A4F5-2EBF31FCBE88}"/>
            </c:ext>
          </c:extLst>
        </c:ser>
        <c:dLbls>
          <c:showLegendKey val="0"/>
          <c:showVal val="0"/>
          <c:showCatName val="0"/>
          <c:showSerName val="0"/>
          <c:showPercent val="0"/>
          <c:showBubbleSize val="0"/>
        </c:dLbls>
        <c:axId val="490046200"/>
        <c:axId val="490045560"/>
      </c:scatterChart>
      <c:valAx>
        <c:axId val="490046200"/>
        <c:scaling>
          <c:orientation val="minMax"/>
          <c:max val="8"/>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n-AU"/>
                  <a:t>Number of carbon</a:t>
                </a:r>
              </a:p>
            </c:rich>
          </c:tx>
          <c:overlay val="0"/>
          <c:spPr>
            <a:noFill/>
            <a:ln>
              <a:noFill/>
            </a:ln>
            <a:effectLst/>
          </c:spPr>
          <c:txPr>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en-US"/>
            </a:p>
          </c:txPr>
        </c:title>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cap="all" spc="120" normalizeH="0" baseline="0">
                <a:solidFill>
                  <a:schemeClr val="tx1">
                    <a:lumMod val="65000"/>
                    <a:lumOff val="35000"/>
                  </a:schemeClr>
                </a:solidFill>
                <a:latin typeface="+mn-lt"/>
                <a:ea typeface="+mn-ea"/>
                <a:cs typeface="+mn-cs"/>
              </a:defRPr>
            </a:pPr>
            <a:endParaRPr lang="en-US"/>
          </a:p>
        </c:txPr>
        <c:crossAx val="490045560"/>
        <c:crosses val="autoZero"/>
        <c:crossBetween val="midCat"/>
      </c:valAx>
      <c:valAx>
        <c:axId val="490045560"/>
        <c:scaling>
          <c:orientation val="minMax"/>
          <c:max val="2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n-AU"/>
                  <a:t>Boiling Point (°C)</a:t>
                </a:r>
              </a:p>
            </c:rich>
          </c:tx>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0046200"/>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AU"/>
              <a:t>alkane</a:t>
            </a:r>
            <a:r>
              <a:rPr lang="en-AU" baseline="0"/>
              <a:t> boiling points as a function of size</a:t>
            </a:r>
            <a:endParaRPr lang="en-AU"/>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22225" cap="rnd">
              <a:solidFill>
                <a:schemeClr val="accent1"/>
              </a:solidFill>
              <a:round/>
            </a:ln>
            <a:effectLst/>
          </c:spPr>
          <c:marker>
            <c:symbol val="diamond"/>
            <c:size val="6"/>
            <c:spPr>
              <a:solidFill>
                <a:schemeClr val="accent1"/>
              </a:solidFill>
              <a:ln w="9525">
                <a:solidFill>
                  <a:schemeClr val="accent1"/>
                </a:solidFill>
                <a:round/>
              </a:ln>
              <a:effectLst/>
            </c:spPr>
          </c:marker>
          <c:yVal>
            <c:numRef>
              <c:f>Sheet1!$B$1:$B$5</c:f>
              <c:numCache>
                <c:formatCode>General</c:formatCode>
                <c:ptCount val="5"/>
                <c:pt idx="0">
                  <c:v>-161.5</c:v>
                </c:pt>
                <c:pt idx="1">
                  <c:v>-88.6</c:v>
                </c:pt>
                <c:pt idx="2">
                  <c:v>-42.1</c:v>
                </c:pt>
                <c:pt idx="3">
                  <c:v>-0.5</c:v>
                </c:pt>
                <c:pt idx="4">
                  <c:v>36.1</c:v>
                </c:pt>
              </c:numCache>
            </c:numRef>
          </c:yVal>
          <c:smooth val="0"/>
          <c:extLst>
            <c:ext xmlns:c16="http://schemas.microsoft.com/office/drawing/2014/chart" uri="{C3380CC4-5D6E-409C-BE32-E72D297353CC}">
              <c16:uniqueId val="{00000000-DB5C-4296-A4F5-2EBF31FCBE88}"/>
            </c:ext>
          </c:extLst>
        </c:ser>
        <c:dLbls>
          <c:showLegendKey val="0"/>
          <c:showVal val="0"/>
          <c:showCatName val="0"/>
          <c:showSerName val="0"/>
          <c:showPercent val="0"/>
          <c:showBubbleSize val="0"/>
        </c:dLbls>
        <c:axId val="490046200"/>
        <c:axId val="490045560"/>
      </c:scatterChart>
      <c:valAx>
        <c:axId val="490046200"/>
        <c:scaling>
          <c:orientation val="minMax"/>
          <c:max val="8"/>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n-AU"/>
                  <a:t>Number of carbon</a:t>
                </a:r>
              </a:p>
            </c:rich>
          </c:tx>
          <c:overlay val="0"/>
          <c:spPr>
            <a:noFill/>
            <a:ln>
              <a:noFill/>
            </a:ln>
            <a:effectLst/>
          </c:spPr>
          <c:txPr>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en-US"/>
            </a:p>
          </c:txPr>
        </c:title>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cap="all" spc="120" normalizeH="0" baseline="0">
                <a:solidFill>
                  <a:schemeClr val="tx1">
                    <a:lumMod val="65000"/>
                    <a:lumOff val="35000"/>
                  </a:schemeClr>
                </a:solidFill>
                <a:latin typeface="+mn-lt"/>
                <a:ea typeface="+mn-ea"/>
                <a:cs typeface="+mn-cs"/>
              </a:defRPr>
            </a:pPr>
            <a:endParaRPr lang="en-US"/>
          </a:p>
        </c:txPr>
        <c:crossAx val="490045560"/>
        <c:crosses val="autoZero"/>
        <c:crossBetween val="midCat"/>
      </c:valAx>
      <c:valAx>
        <c:axId val="490045560"/>
        <c:scaling>
          <c:orientation val="minMax"/>
          <c:max val="2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n-AU"/>
                  <a:t>Boiling Point (°C)</a:t>
                </a:r>
              </a:p>
            </c:rich>
          </c:tx>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0046200"/>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1">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41">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CAB604-429E-4D69-9298-B38D111BDC2B}" type="datetimeFigureOut">
              <a:rPr lang="en-AU" smtClean="0"/>
              <a:t>30/06/2021</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99A82C-AF5A-4204-8CAF-D16942E8EF72}" type="slidenum">
              <a:rPr lang="en-AU" smtClean="0"/>
              <a:t>‹#›</a:t>
            </a:fld>
            <a:endParaRPr lang="en-AU"/>
          </a:p>
        </p:txBody>
      </p:sp>
    </p:spTree>
    <p:extLst>
      <p:ext uri="{BB962C8B-B14F-4D97-AF65-F5344CB8AC3E}">
        <p14:creationId xmlns:p14="http://schemas.microsoft.com/office/powerpoint/2010/main" val="17523923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646E1-43C8-4606-A6D4-4BD7A2BB37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C42B1CE5-79B8-4D3B-A254-94DF6EF793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B5491C3C-36AB-40BE-A864-07E59CCF2917}"/>
              </a:ext>
            </a:extLst>
          </p:cNvPr>
          <p:cNvSpPr>
            <a:spLocks noGrp="1"/>
          </p:cNvSpPr>
          <p:nvPr>
            <p:ph type="dt" sz="half" idx="10"/>
          </p:nvPr>
        </p:nvSpPr>
        <p:spPr/>
        <p:txBody>
          <a:bodyPr/>
          <a:lstStyle/>
          <a:p>
            <a:fld id="{83B2A0DE-6322-4B49-ADD5-5459BB83D1DB}" type="datetimeFigureOut">
              <a:rPr lang="en-AU" smtClean="0"/>
              <a:t>30/06/2021</a:t>
            </a:fld>
            <a:endParaRPr lang="en-AU"/>
          </a:p>
        </p:txBody>
      </p:sp>
      <p:sp>
        <p:nvSpPr>
          <p:cNvPr id="5" name="Footer Placeholder 4">
            <a:extLst>
              <a:ext uri="{FF2B5EF4-FFF2-40B4-BE49-F238E27FC236}">
                <a16:creationId xmlns:a16="http://schemas.microsoft.com/office/drawing/2014/main" id="{F7D18C5D-E95F-484F-B44C-2FFE3834772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4A59BF5-975E-4C24-B22F-E1EE60F804B3}"/>
              </a:ext>
            </a:extLst>
          </p:cNvPr>
          <p:cNvSpPr>
            <a:spLocks noGrp="1"/>
          </p:cNvSpPr>
          <p:nvPr>
            <p:ph type="sldNum" sz="quarter" idx="12"/>
          </p:nvPr>
        </p:nvSpPr>
        <p:spPr/>
        <p:txBody>
          <a:bodyPr/>
          <a:lstStyle/>
          <a:p>
            <a:fld id="{EFD0D77C-CE74-46CB-A3F7-F2E1E1F825F8}" type="slidenum">
              <a:rPr lang="en-AU" smtClean="0"/>
              <a:t>‹#›</a:t>
            </a:fld>
            <a:endParaRPr lang="en-AU"/>
          </a:p>
        </p:txBody>
      </p:sp>
    </p:spTree>
    <p:extLst>
      <p:ext uri="{BB962C8B-B14F-4D97-AF65-F5344CB8AC3E}">
        <p14:creationId xmlns:p14="http://schemas.microsoft.com/office/powerpoint/2010/main" val="3775334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653B-82E6-48CC-AE1C-401F8ACEF552}"/>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A70FB4AB-D955-466B-B385-4E99DE7EF3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2596838-224E-449F-8CF2-505F296B8798}"/>
              </a:ext>
            </a:extLst>
          </p:cNvPr>
          <p:cNvSpPr>
            <a:spLocks noGrp="1"/>
          </p:cNvSpPr>
          <p:nvPr>
            <p:ph type="dt" sz="half" idx="10"/>
          </p:nvPr>
        </p:nvSpPr>
        <p:spPr/>
        <p:txBody>
          <a:bodyPr/>
          <a:lstStyle/>
          <a:p>
            <a:fld id="{83B2A0DE-6322-4B49-ADD5-5459BB83D1DB}" type="datetimeFigureOut">
              <a:rPr lang="en-AU" smtClean="0"/>
              <a:t>30/06/2021</a:t>
            </a:fld>
            <a:endParaRPr lang="en-AU"/>
          </a:p>
        </p:txBody>
      </p:sp>
      <p:sp>
        <p:nvSpPr>
          <p:cNvPr id="5" name="Footer Placeholder 4">
            <a:extLst>
              <a:ext uri="{FF2B5EF4-FFF2-40B4-BE49-F238E27FC236}">
                <a16:creationId xmlns:a16="http://schemas.microsoft.com/office/drawing/2014/main" id="{7C579BC8-E6BF-402D-BFDF-FD41D9F674F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615AC28-D831-4906-BFB5-AA0784A7A5C1}"/>
              </a:ext>
            </a:extLst>
          </p:cNvPr>
          <p:cNvSpPr>
            <a:spLocks noGrp="1"/>
          </p:cNvSpPr>
          <p:nvPr>
            <p:ph type="sldNum" sz="quarter" idx="12"/>
          </p:nvPr>
        </p:nvSpPr>
        <p:spPr/>
        <p:txBody>
          <a:bodyPr/>
          <a:lstStyle/>
          <a:p>
            <a:fld id="{EFD0D77C-CE74-46CB-A3F7-F2E1E1F825F8}" type="slidenum">
              <a:rPr lang="en-AU" smtClean="0"/>
              <a:t>‹#›</a:t>
            </a:fld>
            <a:endParaRPr lang="en-AU"/>
          </a:p>
        </p:txBody>
      </p:sp>
    </p:spTree>
    <p:extLst>
      <p:ext uri="{BB962C8B-B14F-4D97-AF65-F5344CB8AC3E}">
        <p14:creationId xmlns:p14="http://schemas.microsoft.com/office/powerpoint/2010/main" val="55971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F0B038-5A52-47A0-AD49-BF7AB0410CE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5494A2D3-5FC6-4D8A-9325-AB8377B8BD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F1B5D12-1070-4407-A6BF-C4D52B0FD458}"/>
              </a:ext>
            </a:extLst>
          </p:cNvPr>
          <p:cNvSpPr>
            <a:spLocks noGrp="1"/>
          </p:cNvSpPr>
          <p:nvPr>
            <p:ph type="dt" sz="half" idx="10"/>
          </p:nvPr>
        </p:nvSpPr>
        <p:spPr/>
        <p:txBody>
          <a:bodyPr/>
          <a:lstStyle/>
          <a:p>
            <a:fld id="{83B2A0DE-6322-4B49-ADD5-5459BB83D1DB}" type="datetimeFigureOut">
              <a:rPr lang="en-AU" smtClean="0"/>
              <a:t>30/06/2021</a:t>
            </a:fld>
            <a:endParaRPr lang="en-AU"/>
          </a:p>
        </p:txBody>
      </p:sp>
      <p:sp>
        <p:nvSpPr>
          <p:cNvPr id="5" name="Footer Placeholder 4">
            <a:extLst>
              <a:ext uri="{FF2B5EF4-FFF2-40B4-BE49-F238E27FC236}">
                <a16:creationId xmlns:a16="http://schemas.microsoft.com/office/drawing/2014/main" id="{549249ED-6E5B-41A7-B91C-D974B9207E7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5C29CF9-D159-4DD2-9151-F1A269380EB4}"/>
              </a:ext>
            </a:extLst>
          </p:cNvPr>
          <p:cNvSpPr>
            <a:spLocks noGrp="1"/>
          </p:cNvSpPr>
          <p:nvPr>
            <p:ph type="sldNum" sz="quarter" idx="12"/>
          </p:nvPr>
        </p:nvSpPr>
        <p:spPr/>
        <p:txBody>
          <a:bodyPr/>
          <a:lstStyle/>
          <a:p>
            <a:fld id="{EFD0D77C-CE74-46CB-A3F7-F2E1E1F825F8}" type="slidenum">
              <a:rPr lang="en-AU" smtClean="0"/>
              <a:t>‹#›</a:t>
            </a:fld>
            <a:endParaRPr lang="en-AU"/>
          </a:p>
        </p:txBody>
      </p:sp>
    </p:spTree>
    <p:extLst>
      <p:ext uri="{BB962C8B-B14F-4D97-AF65-F5344CB8AC3E}">
        <p14:creationId xmlns:p14="http://schemas.microsoft.com/office/powerpoint/2010/main" val="1099310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72359-EDDF-40BE-A72E-313BE7E192DA}"/>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6AAC9607-0B6C-4F9B-BA99-50E1C6AF6F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F89CABA2-E8CA-4DC0-B18E-0F6F9E5DAA27}"/>
              </a:ext>
            </a:extLst>
          </p:cNvPr>
          <p:cNvSpPr>
            <a:spLocks noGrp="1"/>
          </p:cNvSpPr>
          <p:nvPr>
            <p:ph type="dt" sz="half" idx="10"/>
          </p:nvPr>
        </p:nvSpPr>
        <p:spPr/>
        <p:txBody>
          <a:bodyPr/>
          <a:lstStyle/>
          <a:p>
            <a:fld id="{83B2A0DE-6322-4B49-ADD5-5459BB83D1DB}" type="datetimeFigureOut">
              <a:rPr lang="en-AU" smtClean="0"/>
              <a:t>30/06/2021</a:t>
            </a:fld>
            <a:endParaRPr lang="en-AU"/>
          </a:p>
        </p:txBody>
      </p:sp>
      <p:sp>
        <p:nvSpPr>
          <p:cNvPr id="5" name="Footer Placeholder 4">
            <a:extLst>
              <a:ext uri="{FF2B5EF4-FFF2-40B4-BE49-F238E27FC236}">
                <a16:creationId xmlns:a16="http://schemas.microsoft.com/office/drawing/2014/main" id="{45AA5297-556F-413A-9B95-710BB48D151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D04BDA1-3740-4CC7-ABF6-D27AB9438ED5}"/>
              </a:ext>
            </a:extLst>
          </p:cNvPr>
          <p:cNvSpPr>
            <a:spLocks noGrp="1"/>
          </p:cNvSpPr>
          <p:nvPr>
            <p:ph type="sldNum" sz="quarter" idx="12"/>
          </p:nvPr>
        </p:nvSpPr>
        <p:spPr/>
        <p:txBody>
          <a:bodyPr/>
          <a:lstStyle/>
          <a:p>
            <a:fld id="{EFD0D77C-CE74-46CB-A3F7-F2E1E1F825F8}" type="slidenum">
              <a:rPr lang="en-AU" smtClean="0"/>
              <a:t>‹#›</a:t>
            </a:fld>
            <a:endParaRPr lang="en-AU"/>
          </a:p>
        </p:txBody>
      </p:sp>
    </p:spTree>
    <p:extLst>
      <p:ext uri="{BB962C8B-B14F-4D97-AF65-F5344CB8AC3E}">
        <p14:creationId xmlns:p14="http://schemas.microsoft.com/office/powerpoint/2010/main" val="3656579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683DC-D8E7-42ED-8A13-1107293FC7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893ED08E-F536-4E6D-A016-D1381C6B72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895CE2-D8B4-4E50-A393-EA1BB2A9927B}"/>
              </a:ext>
            </a:extLst>
          </p:cNvPr>
          <p:cNvSpPr>
            <a:spLocks noGrp="1"/>
          </p:cNvSpPr>
          <p:nvPr>
            <p:ph type="dt" sz="half" idx="10"/>
          </p:nvPr>
        </p:nvSpPr>
        <p:spPr/>
        <p:txBody>
          <a:bodyPr/>
          <a:lstStyle/>
          <a:p>
            <a:fld id="{83B2A0DE-6322-4B49-ADD5-5459BB83D1DB}" type="datetimeFigureOut">
              <a:rPr lang="en-AU" smtClean="0"/>
              <a:t>30/06/2021</a:t>
            </a:fld>
            <a:endParaRPr lang="en-AU"/>
          </a:p>
        </p:txBody>
      </p:sp>
      <p:sp>
        <p:nvSpPr>
          <p:cNvPr id="5" name="Footer Placeholder 4">
            <a:extLst>
              <a:ext uri="{FF2B5EF4-FFF2-40B4-BE49-F238E27FC236}">
                <a16:creationId xmlns:a16="http://schemas.microsoft.com/office/drawing/2014/main" id="{AA08FD6D-EC25-4CAA-AF08-DC83BE7229B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36725AE-7E2F-4D47-B954-097C271C57DC}"/>
              </a:ext>
            </a:extLst>
          </p:cNvPr>
          <p:cNvSpPr>
            <a:spLocks noGrp="1"/>
          </p:cNvSpPr>
          <p:nvPr>
            <p:ph type="sldNum" sz="quarter" idx="12"/>
          </p:nvPr>
        </p:nvSpPr>
        <p:spPr/>
        <p:txBody>
          <a:bodyPr/>
          <a:lstStyle/>
          <a:p>
            <a:fld id="{EFD0D77C-CE74-46CB-A3F7-F2E1E1F825F8}" type="slidenum">
              <a:rPr lang="en-AU" smtClean="0"/>
              <a:t>‹#›</a:t>
            </a:fld>
            <a:endParaRPr lang="en-AU"/>
          </a:p>
        </p:txBody>
      </p:sp>
    </p:spTree>
    <p:extLst>
      <p:ext uri="{BB962C8B-B14F-4D97-AF65-F5344CB8AC3E}">
        <p14:creationId xmlns:p14="http://schemas.microsoft.com/office/powerpoint/2010/main" val="1388143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776A8-8C44-4AD4-9259-008A30E8EAF9}"/>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E5A24172-DCF7-45BD-9C6B-BECFD6C3641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EC4E2065-F255-4D2D-8F00-1DFE959CA9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0EB53EAA-5EE8-420C-AC67-DEA9968C40BB}"/>
              </a:ext>
            </a:extLst>
          </p:cNvPr>
          <p:cNvSpPr>
            <a:spLocks noGrp="1"/>
          </p:cNvSpPr>
          <p:nvPr>
            <p:ph type="dt" sz="half" idx="10"/>
          </p:nvPr>
        </p:nvSpPr>
        <p:spPr/>
        <p:txBody>
          <a:bodyPr/>
          <a:lstStyle/>
          <a:p>
            <a:fld id="{83B2A0DE-6322-4B49-ADD5-5459BB83D1DB}" type="datetimeFigureOut">
              <a:rPr lang="en-AU" smtClean="0"/>
              <a:t>30/06/2021</a:t>
            </a:fld>
            <a:endParaRPr lang="en-AU"/>
          </a:p>
        </p:txBody>
      </p:sp>
      <p:sp>
        <p:nvSpPr>
          <p:cNvPr id="6" name="Footer Placeholder 5">
            <a:extLst>
              <a:ext uri="{FF2B5EF4-FFF2-40B4-BE49-F238E27FC236}">
                <a16:creationId xmlns:a16="http://schemas.microsoft.com/office/drawing/2014/main" id="{E3E9FAA6-A93D-4D81-A16E-005C5450BAD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D47FBD99-0A74-4CA2-B04D-128A52180B50}"/>
              </a:ext>
            </a:extLst>
          </p:cNvPr>
          <p:cNvSpPr>
            <a:spLocks noGrp="1"/>
          </p:cNvSpPr>
          <p:nvPr>
            <p:ph type="sldNum" sz="quarter" idx="12"/>
          </p:nvPr>
        </p:nvSpPr>
        <p:spPr/>
        <p:txBody>
          <a:bodyPr/>
          <a:lstStyle/>
          <a:p>
            <a:fld id="{EFD0D77C-CE74-46CB-A3F7-F2E1E1F825F8}" type="slidenum">
              <a:rPr lang="en-AU" smtClean="0"/>
              <a:t>‹#›</a:t>
            </a:fld>
            <a:endParaRPr lang="en-AU"/>
          </a:p>
        </p:txBody>
      </p:sp>
    </p:spTree>
    <p:extLst>
      <p:ext uri="{BB962C8B-B14F-4D97-AF65-F5344CB8AC3E}">
        <p14:creationId xmlns:p14="http://schemas.microsoft.com/office/powerpoint/2010/main" val="2620106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2FE71-3016-48E0-AEF4-0B1F51A0D7FE}"/>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C651E12D-3362-4D20-9B12-6F2D6030D4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81566F7-57EA-4701-BD9E-2CA98CCC41D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850D4D14-372E-40AF-A8CA-94F4CDDB65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2EA204D-56BC-4BE3-8454-298EF6F71A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8333D9E6-2141-48CC-BD51-8016871A2DE0}"/>
              </a:ext>
            </a:extLst>
          </p:cNvPr>
          <p:cNvSpPr>
            <a:spLocks noGrp="1"/>
          </p:cNvSpPr>
          <p:nvPr>
            <p:ph type="dt" sz="half" idx="10"/>
          </p:nvPr>
        </p:nvSpPr>
        <p:spPr/>
        <p:txBody>
          <a:bodyPr/>
          <a:lstStyle/>
          <a:p>
            <a:fld id="{83B2A0DE-6322-4B49-ADD5-5459BB83D1DB}" type="datetimeFigureOut">
              <a:rPr lang="en-AU" smtClean="0"/>
              <a:t>30/06/2021</a:t>
            </a:fld>
            <a:endParaRPr lang="en-AU"/>
          </a:p>
        </p:txBody>
      </p:sp>
      <p:sp>
        <p:nvSpPr>
          <p:cNvPr id="8" name="Footer Placeholder 7">
            <a:extLst>
              <a:ext uri="{FF2B5EF4-FFF2-40B4-BE49-F238E27FC236}">
                <a16:creationId xmlns:a16="http://schemas.microsoft.com/office/drawing/2014/main" id="{457F73C0-3097-4363-B263-06567309F8BB}"/>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087E797A-FCBE-42A7-912D-83633D0F4506}"/>
              </a:ext>
            </a:extLst>
          </p:cNvPr>
          <p:cNvSpPr>
            <a:spLocks noGrp="1"/>
          </p:cNvSpPr>
          <p:nvPr>
            <p:ph type="sldNum" sz="quarter" idx="12"/>
          </p:nvPr>
        </p:nvSpPr>
        <p:spPr/>
        <p:txBody>
          <a:bodyPr/>
          <a:lstStyle/>
          <a:p>
            <a:fld id="{EFD0D77C-CE74-46CB-A3F7-F2E1E1F825F8}" type="slidenum">
              <a:rPr lang="en-AU" smtClean="0"/>
              <a:t>‹#›</a:t>
            </a:fld>
            <a:endParaRPr lang="en-AU"/>
          </a:p>
        </p:txBody>
      </p:sp>
    </p:spTree>
    <p:extLst>
      <p:ext uri="{BB962C8B-B14F-4D97-AF65-F5344CB8AC3E}">
        <p14:creationId xmlns:p14="http://schemas.microsoft.com/office/powerpoint/2010/main" val="3224791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6AF89-5DEE-4666-B713-B6BD08B7B33E}"/>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8C24AAAF-F397-45B2-8237-F50A361A24D9}"/>
              </a:ext>
            </a:extLst>
          </p:cNvPr>
          <p:cNvSpPr>
            <a:spLocks noGrp="1"/>
          </p:cNvSpPr>
          <p:nvPr>
            <p:ph type="dt" sz="half" idx="10"/>
          </p:nvPr>
        </p:nvSpPr>
        <p:spPr/>
        <p:txBody>
          <a:bodyPr/>
          <a:lstStyle/>
          <a:p>
            <a:fld id="{83B2A0DE-6322-4B49-ADD5-5459BB83D1DB}" type="datetimeFigureOut">
              <a:rPr lang="en-AU" smtClean="0"/>
              <a:t>30/06/2021</a:t>
            </a:fld>
            <a:endParaRPr lang="en-AU"/>
          </a:p>
        </p:txBody>
      </p:sp>
      <p:sp>
        <p:nvSpPr>
          <p:cNvPr id="4" name="Footer Placeholder 3">
            <a:extLst>
              <a:ext uri="{FF2B5EF4-FFF2-40B4-BE49-F238E27FC236}">
                <a16:creationId xmlns:a16="http://schemas.microsoft.com/office/drawing/2014/main" id="{3B910F4D-153F-41D6-85E8-BBA953B1A9B5}"/>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45C67A6E-3CB3-4010-BA81-0265F8CFD917}"/>
              </a:ext>
            </a:extLst>
          </p:cNvPr>
          <p:cNvSpPr>
            <a:spLocks noGrp="1"/>
          </p:cNvSpPr>
          <p:nvPr>
            <p:ph type="sldNum" sz="quarter" idx="12"/>
          </p:nvPr>
        </p:nvSpPr>
        <p:spPr/>
        <p:txBody>
          <a:bodyPr/>
          <a:lstStyle/>
          <a:p>
            <a:fld id="{EFD0D77C-CE74-46CB-A3F7-F2E1E1F825F8}" type="slidenum">
              <a:rPr lang="en-AU" smtClean="0"/>
              <a:t>‹#›</a:t>
            </a:fld>
            <a:endParaRPr lang="en-AU"/>
          </a:p>
        </p:txBody>
      </p:sp>
    </p:spTree>
    <p:extLst>
      <p:ext uri="{BB962C8B-B14F-4D97-AF65-F5344CB8AC3E}">
        <p14:creationId xmlns:p14="http://schemas.microsoft.com/office/powerpoint/2010/main" val="2812697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2DC3B7-064B-417A-B213-36E0BD6BA7DB}"/>
              </a:ext>
            </a:extLst>
          </p:cNvPr>
          <p:cNvSpPr>
            <a:spLocks noGrp="1"/>
          </p:cNvSpPr>
          <p:nvPr>
            <p:ph type="dt" sz="half" idx="10"/>
          </p:nvPr>
        </p:nvSpPr>
        <p:spPr/>
        <p:txBody>
          <a:bodyPr/>
          <a:lstStyle/>
          <a:p>
            <a:fld id="{83B2A0DE-6322-4B49-ADD5-5459BB83D1DB}" type="datetimeFigureOut">
              <a:rPr lang="en-AU" smtClean="0"/>
              <a:t>30/06/2021</a:t>
            </a:fld>
            <a:endParaRPr lang="en-AU"/>
          </a:p>
        </p:txBody>
      </p:sp>
      <p:sp>
        <p:nvSpPr>
          <p:cNvPr id="3" name="Footer Placeholder 2">
            <a:extLst>
              <a:ext uri="{FF2B5EF4-FFF2-40B4-BE49-F238E27FC236}">
                <a16:creationId xmlns:a16="http://schemas.microsoft.com/office/drawing/2014/main" id="{DEE3BBF3-A979-428D-89A2-6EE720A2F3C7}"/>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48A66FA8-671B-4748-BB13-240220418C9C}"/>
              </a:ext>
            </a:extLst>
          </p:cNvPr>
          <p:cNvSpPr>
            <a:spLocks noGrp="1"/>
          </p:cNvSpPr>
          <p:nvPr>
            <p:ph type="sldNum" sz="quarter" idx="12"/>
          </p:nvPr>
        </p:nvSpPr>
        <p:spPr/>
        <p:txBody>
          <a:bodyPr/>
          <a:lstStyle/>
          <a:p>
            <a:fld id="{EFD0D77C-CE74-46CB-A3F7-F2E1E1F825F8}" type="slidenum">
              <a:rPr lang="en-AU" smtClean="0"/>
              <a:t>‹#›</a:t>
            </a:fld>
            <a:endParaRPr lang="en-AU"/>
          </a:p>
        </p:txBody>
      </p:sp>
    </p:spTree>
    <p:extLst>
      <p:ext uri="{BB962C8B-B14F-4D97-AF65-F5344CB8AC3E}">
        <p14:creationId xmlns:p14="http://schemas.microsoft.com/office/powerpoint/2010/main" val="4285928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F546B-812A-4DAA-9763-7CDD9F19B0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4A174D04-5FB7-4158-B91A-0AF6849E5B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6EDD1CFE-FE36-4B36-B263-82DB87E10A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CF8007-6136-4ED5-8273-11DC9EC97436}"/>
              </a:ext>
            </a:extLst>
          </p:cNvPr>
          <p:cNvSpPr>
            <a:spLocks noGrp="1"/>
          </p:cNvSpPr>
          <p:nvPr>
            <p:ph type="dt" sz="half" idx="10"/>
          </p:nvPr>
        </p:nvSpPr>
        <p:spPr/>
        <p:txBody>
          <a:bodyPr/>
          <a:lstStyle/>
          <a:p>
            <a:fld id="{83B2A0DE-6322-4B49-ADD5-5459BB83D1DB}" type="datetimeFigureOut">
              <a:rPr lang="en-AU" smtClean="0"/>
              <a:t>30/06/2021</a:t>
            </a:fld>
            <a:endParaRPr lang="en-AU"/>
          </a:p>
        </p:txBody>
      </p:sp>
      <p:sp>
        <p:nvSpPr>
          <p:cNvPr id="6" name="Footer Placeholder 5">
            <a:extLst>
              <a:ext uri="{FF2B5EF4-FFF2-40B4-BE49-F238E27FC236}">
                <a16:creationId xmlns:a16="http://schemas.microsoft.com/office/drawing/2014/main" id="{A49E10EF-8E09-4FEE-829F-BC68C05D9260}"/>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AF2D6AC6-F017-42B3-BC06-7077023CE0BC}"/>
              </a:ext>
            </a:extLst>
          </p:cNvPr>
          <p:cNvSpPr>
            <a:spLocks noGrp="1"/>
          </p:cNvSpPr>
          <p:nvPr>
            <p:ph type="sldNum" sz="quarter" idx="12"/>
          </p:nvPr>
        </p:nvSpPr>
        <p:spPr/>
        <p:txBody>
          <a:bodyPr/>
          <a:lstStyle/>
          <a:p>
            <a:fld id="{EFD0D77C-CE74-46CB-A3F7-F2E1E1F825F8}" type="slidenum">
              <a:rPr lang="en-AU" smtClean="0"/>
              <a:t>‹#›</a:t>
            </a:fld>
            <a:endParaRPr lang="en-AU"/>
          </a:p>
        </p:txBody>
      </p:sp>
    </p:spTree>
    <p:extLst>
      <p:ext uri="{BB962C8B-B14F-4D97-AF65-F5344CB8AC3E}">
        <p14:creationId xmlns:p14="http://schemas.microsoft.com/office/powerpoint/2010/main" val="1817099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9EA01-ABAF-4FE7-AD1B-5BC2E11798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F43DDE73-BB13-4219-AD58-D14F820EE5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85923595-312B-4A5E-B546-90FC51F126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FDBAA3-3C30-4527-B570-FCDAD60690F9}"/>
              </a:ext>
            </a:extLst>
          </p:cNvPr>
          <p:cNvSpPr>
            <a:spLocks noGrp="1"/>
          </p:cNvSpPr>
          <p:nvPr>
            <p:ph type="dt" sz="half" idx="10"/>
          </p:nvPr>
        </p:nvSpPr>
        <p:spPr/>
        <p:txBody>
          <a:bodyPr/>
          <a:lstStyle/>
          <a:p>
            <a:fld id="{83B2A0DE-6322-4B49-ADD5-5459BB83D1DB}" type="datetimeFigureOut">
              <a:rPr lang="en-AU" smtClean="0"/>
              <a:t>30/06/2021</a:t>
            </a:fld>
            <a:endParaRPr lang="en-AU"/>
          </a:p>
        </p:txBody>
      </p:sp>
      <p:sp>
        <p:nvSpPr>
          <p:cNvPr id="6" name="Footer Placeholder 5">
            <a:extLst>
              <a:ext uri="{FF2B5EF4-FFF2-40B4-BE49-F238E27FC236}">
                <a16:creationId xmlns:a16="http://schemas.microsoft.com/office/drawing/2014/main" id="{94ABA2A9-5E48-4937-8775-D6BFCC4D1F5F}"/>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9C93501C-5AF5-48BF-81EF-449CFBC1D565}"/>
              </a:ext>
            </a:extLst>
          </p:cNvPr>
          <p:cNvSpPr>
            <a:spLocks noGrp="1"/>
          </p:cNvSpPr>
          <p:nvPr>
            <p:ph type="sldNum" sz="quarter" idx="12"/>
          </p:nvPr>
        </p:nvSpPr>
        <p:spPr/>
        <p:txBody>
          <a:bodyPr/>
          <a:lstStyle/>
          <a:p>
            <a:fld id="{EFD0D77C-CE74-46CB-A3F7-F2E1E1F825F8}" type="slidenum">
              <a:rPr lang="en-AU" smtClean="0"/>
              <a:t>‹#›</a:t>
            </a:fld>
            <a:endParaRPr lang="en-AU"/>
          </a:p>
        </p:txBody>
      </p:sp>
    </p:spTree>
    <p:extLst>
      <p:ext uri="{BB962C8B-B14F-4D97-AF65-F5344CB8AC3E}">
        <p14:creationId xmlns:p14="http://schemas.microsoft.com/office/powerpoint/2010/main" val="274626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BE4DD4-15C4-40E7-82BF-F84FB871E3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D1A84CC8-012B-4EA3-978E-6D35AC9F4C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93D4623-EE1D-4C52-914E-3E6D98AE72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B2A0DE-6322-4B49-ADD5-5459BB83D1DB}" type="datetimeFigureOut">
              <a:rPr lang="en-AU" smtClean="0"/>
              <a:t>30/06/2021</a:t>
            </a:fld>
            <a:endParaRPr lang="en-AU"/>
          </a:p>
        </p:txBody>
      </p:sp>
      <p:sp>
        <p:nvSpPr>
          <p:cNvPr id="5" name="Footer Placeholder 4">
            <a:extLst>
              <a:ext uri="{FF2B5EF4-FFF2-40B4-BE49-F238E27FC236}">
                <a16:creationId xmlns:a16="http://schemas.microsoft.com/office/drawing/2014/main" id="{9555C85D-33FE-4AAB-8E3D-ACD08215E3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6FBFEB88-19F1-4243-9B27-80CBC6B096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D0D77C-CE74-46CB-A3F7-F2E1E1F825F8}" type="slidenum">
              <a:rPr lang="en-AU" smtClean="0"/>
              <a:t>‹#›</a:t>
            </a:fld>
            <a:endParaRPr lang="en-AU"/>
          </a:p>
        </p:txBody>
      </p:sp>
    </p:spTree>
    <p:extLst>
      <p:ext uri="{BB962C8B-B14F-4D97-AF65-F5344CB8AC3E}">
        <p14:creationId xmlns:p14="http://schemas.microsoft.com/office/powerpoint/2010/main" val="40762138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5.jpeg"/></Relationships>
</file>

<file path=ppt/slides/_rels/slide1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8.jpeg"/></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jfif"/></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7A992F9-3747-46B1-B670-D973527EEB90}" type="slidenum">
              <a:rPr kumimoji="0" lang="en-GB"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a:t>
            </a:fld>
            <a:endParaRPr kumimoji="0" lang="en-GB" sz="1800" b="0" i="0" u="none" strike="noStrike" kern="0" cap="none" spc="0" normalizeH="0" baseline="0" noProof="0" dirty="0">
              <a:ln>
                <a:noFill/>
              </a:ln>
              <a:solidFill>
                <a:sysClr val="windowText" lastClr="000000"/>
              </a:solidFill>
              <a:effectLst/>
              <a:uLnTx/>
              <a:uFillTx/>
            </a:endParaRPr>
          </a:p>
        </p:txBody>
      </p:sp>
      <p:pic>
        <p:nvPicPr>
          <p:cNvPr id="3" name="Picture 2"/>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l="29851" t="18363" b="17992"/>
          <a:stretch/>
        </p:blipFill>
        <p:spPr>
          <a:xfrm>
            <a:off x="8523136" y="0"/>
            <a:ext cx="3668864" cy="1139687"/>
          </a:xfrm>
          <a:prstGeom prst="rect">
            <a:avLst/>
          </a:prstGeom>
        </p:spPr>
      </p:pic>
      <p:sp>
        <p:nvSpPr>
          <p:cNvPr id="5" name="Snip Diagonal Corner Rectangle 4"/>
          <p:cNvSpPr/>
          <p:nvPr/>
        </p:nvSpPr>
        <p:spPr>
          <a:xfrm>
            <a:off x="0" y="1139688"/>
            <a:ext cx="12192000" cy="132522"/>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6" name="Snip Diagonal Corner Rectangle 5"/>
          <p:cNvSpPr/>
          <p:nvPr/>
        </p:nvSpPr>
        <p:spPr>
          <a:xfrm>
            <a:off x="7547113" y="1371600"/>
            <a:ext cx="4644887" cy="139147"/>
          </a:xfrm>
          <a:prstGeom prst="snip2Diag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7" name="TextBox 6"/>
          <p:cNvSpPr txBox="1"/>
          <p:nvPr/>
        </p:nvSpPr>
        <p:spPr>
          <a:xfrm>
            <a:off x="212035" y="246677"/>
            <a:ext cx="7858539"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GB" sz="3600" kern="0" dirty="0">
                <a:solidFill>
                  <a:sysClr val="windowText" lastClr="000000"/>
                </a:solidFill>
              </a:rPr>
              <a:t>Intermolecular forces</a:t>
            </a:r>
            <a:endParaRPr kumimoji="0" lang="en-GB" sz="3600" b="0" i="0" u="none" strike="noStrike" kern="0" cap="none" spc="0" normalizeH="0" baseline="0" noProof="0" dirty="0">
              <a:ln>
                <a:noFill/>
              </a:ln>
              <a:solidFill>
                <a:sysClr val="windowText" lastClr="000000"/>
              </a:solidFill>
              <a:effectLst/>
              <a:uLnTx/>
              <a:uFillTx/>
            </a:endParaRPr>
          </a:p>
        </p:txBody>
      </p:sp>
      <p:sp>
        <p:nvSpPr>
          <p:cNvPr id="4" name="TextBox 3">
            <a:extLst>
              <a:ext uri="{FF2B5EF4-FFF2-40B4-BE49-F238E27FC236}">
                <a16:creationId xmlns:a16="http://schemas.microsoft.com/office/drawing/2014/main" id="{02042504-4EDA-4975-9D95-3C0642587F78}"/>
              </a:ext>
            </a:extLst>
          </p:cNvPr>
          <p:cNvSpPr txBox="1"/>
          <p:nvPr/>
        </p:nvSpPr>
        <p:spPr>
          <a:xfrm>
            <a:off x="600075" y="1952625"/>
            <a:ext cx="10201275" cy="280506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t>Intramolecular vs Intermolecular – be able to define each and compare</a:t>
            </a:r>
          </a:p>
          <a:p>
            <a:pPr marL="285750" indent="-285750">
              <a:lnSpc>
                <a:spcPct val="150000"/>
              </a:lnSpc>
              <a:buFont typeface="Arial" panose="020B0604020202020204" pitchFamily="34" charset="0"/>
              <a:buChar char="•"/>
            </a:pPr>
            <a:r>
              <a:rPr lang="en-US" sz="2400" dirty="0"/>
              <a:t>Intermolecular forces</a:t>
            </a:r>
          </a:p>
          <a:p>
            <a:pPr marL="1657350" lvl="3" indent="-285750">
              <a:lnSpc>
                <a:spcPct val="150000"/>
              </a:lnSpc>
              <a:buFont typeface="Arial" panose="020B0604020202020204" pitchFamily="34" charset="0"/>
              <a:buChar char="•"/>
            </a:pPr>
            <a:r>
              <a:rPr lang="en-US" sz="2400" dirty="0"/>
              <a:t>Dispersion forces</a:t>
            </a:r>
          </a:p>
          <a:p>
            <a:pPr marL="1657350" lvl="3" indent="-285750">
              <a:lnSpc>
                <a:spcPct val="150000"/>
              </a:lnSpc>
              <a:buFont typeface="Arial" panose="020B0604020202020204" pitchFamily="34" charset="0"/>
              <a:buChar char="•"/>
            </a:pPr>
            <a:r>
              <a:rPr lang="en-US" sz="2400" dirty="0"/>
              <a:t>Dipole-dipole forces</a:t>
            </a:r>
          </a:p>
          <a:p>
            <a:pPr marL="1657350" lvl="3" indent="-285750">
              <a:lnSpc>
                <a:spcPct val="150000"/>
              </a:lnSpc>
              <a:buFont typeface="Arial" panose="020B0604020202020204" pitchFamily="34" charset="0"/>
              <a:buChar char="•"/>
            </a:pPr>
            <a:r>
              <a:rPr lang="en-US" sz="2400" dirty="0"/>
              <a:t>Hydrogen bonding</a:t>
            </a:r>
            <a:endParaRPr lang="en-AU" sz="2400" dirty="0"/>
          </a:p>
        </p:txBody>
      </p:sp>
      <p:sp>
        <p:nvSpPr>
          <p:cNvPr id="8" name="TextBox 7">
            <a:extLst>
              <a:ext uri="{FF2B5EF4-FFF2-40B4-BE49-F238E27FC236}">
                <a16:creationId xmlns:a16="http://schemas.microsoft.com/office/drawing/2014/main" id="{6A19B42B-CFB8-48E9-B91E-5A3172AED945}"/>
              </a:ext>
            </a:extLst>
          </p:cNvPr>
          <p:cNvSpPr txBox="1"/>
          <p:nvPr/>
        </p:nvSpPr>
        <p:spPr>
          <a:xfrm>
            <a:off x="727793" y="5438103"/>
            <a:ext cx="9629775" cy="830997"/>
          </a:xfrm>
          <a:prstGeom prst="rect">
            <a:avLst/>
          </a:prstGeom>
          <a:noFill/>
        </p:spPr>
        <p:txBody>
          <a:bodyPr wrap="square" rtlCol="0">
            <a:spAutoFit/>
          </a:bodyPr>
          <a:lstStyle/>
          <a:p>
            <a:r>
              <a:rPr lang="en-US" sz="2400" dirty="0"/>
              <a:t>Resources:</a:t>
            </a:r>
          </a:p>
          <a:p>
            <a:pPr marL="742950" lvl="1" indent="-285750">
              <a:buFont typeface="Arial" panose="020B0604020202020204" pitchFamily="34" charset="0"/>
              <a:buChar char="•"/>
            </a:pPr>
            <a:r>
              <a:rPr lang="en-US" sz="2400" dirty="0"/>
              <a:t>Pearson 12.3</a:t>
            </a:r>
            <a:endParaRPr lang="en-AU" sz="2400" dirty="0"/>
          </a:p>
        </p:txBody>
      </p:sp>
    </p:spTree>
    <p:extLst>
      <p:ext uri="{BB962C8B-B14F-4D97-AF65-F5344CB8AC3E}">
        <p14:creationId xmlns:p14="http://schemas.microsoft.com/office/powerpoint/2010/main" val="35416271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7A992F9-3747-46B1-B670-D973527EEB90}" type="slidenum">
              <a:rPr kumimoji="0" lang="en-GB"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a:t>
            </a:fld>
            <a:endParaRPr kumimoji="0" lang="en-GB" sz="1800" b="0" i="0" u="none" strike="noStrike" kern="0" cap="none" spc="0" normalizeH="0" baseline="0" noProof="0" dirty="0">
              <a:ln>
                <a:noFill/>
              </a:ln>
              <a:solidFill>
                <a:sysClr val="windowText" lastClr="000000"/>
              </a:solidFill>
              <a:effectLst/>
              <a:uLnTx/>
              <a:uFillTx/>
            </a:endParaRPr>
          </a:p>
        </p:txBody>
      </p:sp>
      <p:pic>
        <p:nvPicPr>
          <p:cNvPr id="3" name="Picture 2"/>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l="29851" t="18363" b="17992"/>
          <a:stretch/>
        </p:blipFill>
        <p:spPr>
          <a:xfrm>
            <a:off x="8523136" y="0"/>
            <a:ext cx="3668864" cy="1139687"/>
          </a:xfrm>
          <a:prstGeom prst="rect">
            <a:avLst/>
          </a:prstGeom>
        </p:spPr>
      </p:pic>
      <p:sp>
        <p:nvSpPr>
          <p:cNvPr id="5" name="Snip Diagonal Corner Rectangle 4"/>
          <p:cNvSpPr/>
          <p:nvPr/>
        </p:nvSpPr>
        <p:spPr>
          <a:xfrm>
            <a:off x="0" y="1139688"/>
            <a:ext cx="12192000" cy="132522"/>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6" name="Snip Diagonal Corner Rectangle 5"/>
          <p:cNvSpPr/>
          <p:nvPr/>
        </p:nvSpPr>
        <p:spPr>
          <a:xfrm>
            <a:off x="7547113" y="1371600"/>
            <a:ext cx="4644887" cy="139147"/>
          </a:xfrm>
          <a:prstGeom prst="snip2Diag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7" name="TextBox 6"/>
          <p:cNvSpPr txBox="1"/>
          <p:nvPr/>
        </p:nvSpPr>
        <p:spPr>
          <a:xfrm>
            <a:off x="212035" y="246677"/>
            <a:ext cx="7858539"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GB" sz="3600" kern="0" dirty="0">
                <a:solidFill>
                  <a:sysClr val="windowText" lastClr="000000"/>
                </a:solidFill>
              </a:rPr>
              <a:t>Dispersion forces</a:t>
            </a:r>
            <a:endParaRPr kumimoji="0" lang="en-GB" sz="3600" b="0" i="0" u="none" strike="noStrike" kern="0" cap="none" spc="0" normalizeH="0" baseline="0" noProof="0" dirty="0">
              <a:ln>
                <a:noFill/>
              </a:ln>
              <a:solidFill>
                <a:sysClr val="windowText" lastClr="000000"/>
              </a:solidFill>
              <a:effectLst/>
              <a:uLnTx/>
              <a:uFillTx/>
            </a:endParaRPr>
          </a:p>
        </p:txBody>
      </p:sp>
      <p:sp>
        <p:nvSpPr>
          <p:cNvPr id="11" name="Text Box 4">
            <a:extLst>
              <a:ext uri="{FF2B5EF4-FFF2-40B4-BE49-F238E27FC236}">
                <a16:creationId xmlns:a16="http://schemas.microsoft.com/office/drawing/2014/main" id="{0A087503-7957-4DD6-9535-11387D1BE08C}"/>
              </a:ext>
            </a:extLst>
          </p:cNvPr>
          <p:cNvSpPr txBox="1">
            <a:spLocks noChangeArrowheads="1"/>
          </p:cNvSpPr>
          <p:nvPr/>
        </p:nvSpPr>
        <p:spPr bwMode="auto">
          <a:xfrm>
            <a:off x="352424" y="1386367"/>
            <a:ext cx="11134725" cy="206203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marL="282575" indent="-282575">
              <a:defRPr sz="2400">
                <a:solidFill>
                  <a:schemeClr val="tx1"/>
                </a:solidFill>
                <a:latin typeface="Times New Roman" charset="0"/>
                <a:ea typeface="ＭＳ Ｐゴシック" charset="0"/>
              </a:defRPr>
            </a:lvl1pPr>
            <a:lvl2pPr>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fontAlgn="base">
              <a:spcBef>
                <a:spcPct val="0"/>
              </a:spcBef>
              <a:spcAft>
                <a:spcPct val="0"/>
              </a:spcAft>
              <a:defRPr sz="2400">
                <a:solidFill>
                  <a:schemeClr val="tx1"/>
                </a:solidFill>
                <a:latin typeface="Times New Roman" charset="0"/>
                <a:ea typeface="ＭＳ Ｐゴシック" charset="0"/>
              </a:defRPr>
            </a:lvl6pPr>
            <a:lvl7pPr fontAlgn="base">
              <a:spcBef>
                <a:spcPct val="0"/>
              </a:spcBef>
              <a:spcAft>
                <a:spcPct val="0"/>
              </a:spcAft>
              <a:defRPr sz="2400">
                <a:solidFill>
                  <a:schemeClr val="tx1"/>
                </a:solidFill>
                <a:latin typeface="Times New Roman" charset="0"/>
                <a:ea typeface="ＭＳ Ｐゴシック" charset="0"/>
              </a:defRPr>
            </a:lvl7pPr>
            <a:lvl8pPr fontAlgn="base">
              <a:spcBef>
                <a:spcPct val="0"/>
              </a:spcBef>
              <a:spcAft>
                <a:spcPct val="0"/>
              </a:spcAft>
              <a:defRPr sz="2400">
                <a:solidFill>
                  <a:schemeClr val="tx1"/>
                </a:solidFill>
                <a:latin typeface="Times New Roman" charset="0"/>
                <a:ea typeface="ＭＳ Ｐゴシック" charset="0"/>
              </a:defRPr>
            </a:lvl8pPr>
            <a:lvl9pPr fontAlgn="base">
              <a:spcBef>
                <a:spcPct val="0"/>
              </a:spcBef>
              <a:spcAft>
                <a:spcPct val="0"/>
              </a:spcAft>
              <a:defRPr sz="2400">
                <a:solidFill>
                  <a:schemeClr val="tx1"/>
                </a:solidFill>
                <a:latin typeface="Times New Roman" charset="0"/>
                <a:ea typeface="ＭＳ Ｐゴシック" charset="0"/>
              </a:defRPr>
            </a:lvl9pPr>
          </a:lstStyle>
          <a:p>
            <a:pPr algn="just">
              <a:lnSpc>
                <a:spcPct val="150000"/>
              </a:lnSpc>
              <a:spcBef>
                <a:spcPct val="25000"/>
              </a:spcBef>
              <a:buFontTx/>
              <a:buChar char="•"/>
              <a:defRPr/>
            </a:pPr>
            <a:r>
              <a:rPr lang="en-US" sz="2100" dirty="0">
                <a:latin typeface="+mn-lt"/>
                <a:cs typeface="+mn-cs"/>
              </a:rPr>
              <a:t>All </a:t>
            </a:r>
            <a:r>
              <a:rPr lang="en-US" sz="2100" dirty="0">
                <a:latin typeface="+mn-lt"/>
              </a:rPr>
              <a:t>molecules</a:t>
            </a:r>
            <a:r>
              <a:rPr lang="en-US" sz="2100" dirty="0">
                <a:latin typeface="+mn-lt"/>
                <a:cs typeface="+mn-cs"/>
              </a:rPr>
              <a:t> exhibit </a:t>
            </a:r>
            <a:r>
              <a:rPr lang="en-US" sz="2100" dirty="0">
                <a:latin typeface="+mn-lt"/>
              </a:rPr>
              <a:t>dispersion IMF</a:t>
            </a:r>
            <a:endParaRPr lang="en-US" sz="2100" dirty="0">
              <a:latin typeface="+mn-lt"/>
              <a:cs typeface="+mn-cs"/>
            </a:endParaRPr>
          </a:p>
          <a:p>
            <a:pPr algn="just">
              <a:lnSpc>
                <a:spcPct val="150000"/>
              </a:lnSpc>
              <a:spcBef>
                <a:spcPct val="25000"/>
              </a:spcBef>
              <a:buFontTx/>
              <a:buChar char="•"/>
              <a:defRPr/>
            </a:pPr>
            <a:r>
              <a:rPr lang="en-US" sz="2100" dirty="0">
                <a:latin typeface="+mn-lt"/>
                <a:cs typeface="+mn-cs"/>
              </a:rPr>
              <a:t>The surface area of a molecule also determines the strength of the dispersion force. The larger the contact surface area between molecules, the larger the attractive force between two molecules, and the stronger the dispersion forces.</a:t>
            </a:r>
          </a:p>
        </p:txBody>
      </p:sp>
      <p:pic>
        <p:nvPicPr>
          <p:cNvPr id="12" name="Picture 16">
            <a:extLst>
              <a:ext uri="{FF2B5EF4-FFF2-40B4-BE49-F238E27FC236}">
                <a16:creationId xmlns:a16="http://schemas.microsoft.com/office/drawing/2014/main" id="{D7BE6A57-058B-403E-8B8E-8FCF0788B1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5406" y="3562563"/>
            <a:ext cx="7804150" cy="28495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1933341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7A992F9-3747-46B1-B670-D973527EEB90}" type="slidenum">
              <a:rPr kumimoji="0" lang="en-GB"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a:t>
            </a:fld>
            <a:endParaRPr kumimoji="0" lang="en-GB" sz="1800" b="0" i="0" u="none" strike="noStrike" kern="0" cap="none" spc="0" normalizeH="0" baseline="0" noProof="0" dirty="0">
              <a:ln>
                <a:noFill/>
              </a:ln>
              <a:solidFill>
                <a:sysClr val="windowText" lastClr="000000"/>
              </a:solidFill>
              <a:effectLst/>
              <a:uLnTx/>
              <a:uFillTx/>
            </a:endParaRPr>
          </a:p>
        </p:txBody>
      </p:sp>
      <p:pic>
        <p:nvPicPr>
          <p:cNvPr id="3" name="Picture 2"/>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l="29851" t="18363" b="17992"/>
          <a:stretch/>
        </p:blipFill>
        <p:spPr>
          <a:xfrm>
            <a:off x="8523136" y="0"/>
            <a:ext cx="3668864" cy="1139687"/>
          </a:xfrm>
          <a:prstGeom prst="rect">
            <a:avLst/>
          </a:prstGeom>
        </p:spPr>
      </p:pic>
      <p:sp>
        <p:nvSpPr>
          <p:cNvPr id="5" name="Snip Diagonal Corner Rectangle 4"/>
          <p:cNvSpPr/>
          <p:nvPr/>
        </p:nvSpPr>
        <p:spPr>
          <a:xfrm>
            <a:off x="0" y="1139688"/>
            <a:ext cx="12192000" cy="132522"/>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6" name="Snip Diagonal Corner Rectangle 5"/>
          <p:cNvSpPr/>
          <p:nvPr/>
        </p:nvSpPr>
        <p:spPr>
          <a:xfrm>
            <a:off x="7547113" y="1371600"/>
            <a:ext cx="4644887" cy="139147"/>
          </a:xfrm>
          <a:prstGeom prst="snip2Diag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7" name="TextBox 6"/>
          <p:cNvSpPr txBox="1"/>
          <p:nvPr/>
        </p:nvSpPr>
        <p:spPr>
          <a:xfrm>
            <a:off x="212035" y="246677"/>
            <a:ext cx="7858539"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GB" sz="3600" kern="0" dirty="0">
                <a:solidFill>
                  <a:sysClr val="windowText" lastClr="000000"/>
                </a:solidFill>
              </a:rPr>
              <a:t>Dispersion forces</a:t>
            </a:r>
            <a:endParaRPr kumimoji="0" lang="en-GB" sz="3600" b="0" i="0" u="none" strike="noStrike" kern="0" cap="none" spc="0" normalizeH="0" baseline="0" noProof="0" dirty="0">
              <a:ln>
                <a:noFill/>
              </a:ln>
              <a:solidFill>
                <a:sysClr val="windowText" lastClr="000000"/>
              </a:solidFill>
              <a:effectLst/>
              <a:uLnTx/>
              <a:uFillTx/>
            </a:endParaRPr>
          </a:p>
        </p:txBody>
      </p:sp>
      <p:sp>
        <p:nvSpPr>
          <p:cNvPr id="8" name="TextBox 7">
            <a:extLst>
              <a:ext uri="{FF2B5EF4-FFF2-40B4-BE49-F238E27FC236}">
                <a16:creationId xmlns:a16="http://schemas.microsoft.com/office/drawing/2014/main" id="{E3E58C90-6127-421B-BCE6-CFCEC1F7D191}"/>
              </a:ext>
            </a:extLst>
          </p:cNvPr>
          <p:cNvSpPr txBox="1"/>
          <p:nvPr/>
        </p:nvSpPr>
        <p:spPr>
          <a:xfrm>
            <a:off x="323850" y="1628775"/>
            <a:ext cx="11344275" cy="1384995"/>
          </a:xfrm>
          <a:prstGeom prst="rect">
            <a:avLst/>
          </a:prstGeom>
          <a:noFill/>
        </p:spPr>
        <p:txBody>
          <a:bodyPr wrap="square" rtlCol="0">
            <a:spAutoFit/>
          </a:bodyPr>
          <a:lstStyle/>
          <a:p>
            <a:r>
              <a:rPr lang="en-US" sz="2800" dirty="0">
                <a:solidFill>
                  <a:srgbClr val="FF0000"/>
                </a:solidFill>
              </a:rPr>
              <a:t>Plot a graph of boiling point vs number of carbons for alkanes using the follow data points. [have number carbons from 1 to 8, and the boiling points from -200 to +200 °C]</a:t>
            </a:r>
            <a:endParaRPr lang="en-AU" sz="2800" dirty="0">
              <a:solidFill>
                <a:srgbClr val="FF0000"/>
              </a:solidFill>
            </a:endParaRPr>
          </a:p>
        </p:txBody>
      </p:sp>
      <p:graphicFrame>
        <p:nvGraphicFramePr>
          <p:cNvPr id="9" name="Table 8">
            <a:extLst>
              <a:ext uri="{FF2B5EF4-FFF2-40B4-BE49-F238E27FC236}">
                <a16:creationId xmlns:a16="http://schemas.microsoft.com/office/drawing/2014/main" id="{51EB7EF4-D15E-4DA5-9B8D-E1812DA0789C}"/>
              </a:ext>
            </a:extLst>
          </p:cNvPr>
          <p:cNvGraphicFramePr>
            <a:graphicFrameLocks noGrp="1"/>
          </p:cNvGraphicFramePr>
          <p:nvPr>
            <p:extLst>
              <p:ext uri="{D42A27DB-BD31-4B8C-83A1-F6EECF244321}">
                <p14:modId xmlns:p14="http://schemas.microsoft.com/office/powerpoint/2010/main" val="458358257"/>
              </p:ext>
            </p:extLst>
          </p:nvPr>
        </p:nvGraphicFramePr>
        <p:xfrm>
          <a:off x="1854200" y="3247390"/>
          <a:ext cx="8128000" cy="31089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830038733"/>
                    </a:ext>
                  </a:extLst>
                </a:gridCol>
                <a:gridCol w="4064000">
                  <a:extLst>
                    <a:ext uri="{9D8B030D-6E8A-4147-A177-3AD203B41FA5}">
                      <a16:colId xmlns:a16="http://schemas.microsoft.com/office/drawing/2014/main" val="1567412093"/>
                    </a:ext>
                  </a:extLst>
                </a:gridCol>
              </a:tblGrid>
              <a:tr h="370840">
                <a:tc>
                  <a:txBody>
                    <a:bodyPr/>
                    <a:lstStyle/>
                    <a:p>
                      <a:r>
                        <a:rPr lang="en-US" sz="2800" dirty="0"/>
                        <a:t>Compound</a:t>
                      </a:r>
                      <a:endParaRPr lang="en-AU" sz="2800" dirty="0"/>
                    </a:p>
                  </a:txBody>
                  <a:tcPr/>
                </a:tc>
                <a:tc>
                  <a:txBody>
                    <a:bodyPr/>
                    <a:lstStyle/>
                    <a:p>
                      <a:r>
                        <a:rPr lang="en-US" sz="2800" dirty="0"/>
                        <a:t>Boiling Point (°C)</a:t>
                      </a:r>
                      <a:endParaRPr lang="en-AU" sz="2800" dirty="0"/>
                    </a:p>
                  </a:txBody>
                  <a:tcPr/>
                </a:tc>
                <a:extLst>
                  <a:ext uri="{0D108BD9-81ED-4DB2-BD59-A6C34878D82A}">
                    <a16:rowId xmlns:a16="http://schemas.microsoft.com/office/drawing/2014/main" val="369491387"/>
                  </a:ext>
                </a:extLst>
              </a:tr>
              <a:tr h="370840">
                <a:tc>
                  <a:txBody>
                    <a:bodyPr/>
                    <a:lstStyle/>
                    <a:p>
                      <a:r>
                        <a:rPr lang="en-US" sz="2800" dirty="0"/>
                        <a:t>Methane, CH</a:t>
                      </a:r>
                      <a:r>
                        <a:rPr lang="en-US" sz="2800" baseline="-25000" dirty="0"/>
                        <a:t>4</a:t>
                      </a:r>
                      <a:endParaRPr lang="en-AU" sz="2800" baseline="-25000" dirty="0"/>
                    </a:p>
                  </a:txBody>
                  <a:tcPr/>
                </a:tc>
                <a:tc>
                  <a:txBody>
                    <a:bodyPr/>
                    <a:lstStyle/>
                    <a:p>
                      <a:r>
                        <a:rPr lang="en-US" sz="2800" dirty="0"/>
                        <a:t>-161.5</a:t>
                      </a:r>
                      <a:endParaRPr lang="en-AU" sz="2800" dirty="0"/>
                    </a:p>
                  </a:txBody>
                  <a:tcPr/>
                </a:tc>
                <a:extLst>
                  <a:ext uri="{0D108BD9-81ED-4DB2-BD59-A6C34878D82A}">
                    <a16:rowId xmlns:a16="http://schemas.microsoft.com/office/drawing/2014/main" val="3298721210"/>
                  </a:ext>
                </a:extLst>
              </a:tr>
              <a:tr h="370840">
                <a:tc>
                  <a:txBody>
                    <a:bodyPr/>
                    <a:lstStyle/>
                    <a:p>
                      <a:r>
                        <a:rPr lang="en-US" sz="2800" dirty="0"/>
                        <a:t>Ethane, C</a:t>
                      </a:r>
                      <a:r>
                        <a:rPr lang="en-US" sz="2800" baseline="-25000" dirty="0"/>
                        <a:t>2</a:t>
                      </a:r>
                      <a:r>
                        <a:rPr lang="en-US" sz="2800" dirty="0"/>
                        <a:t>H</a:t>
                      </a:r>
                      <a:r>
                        <a:rPr lang="en-US" sz="2800" baseline="-25000" dirty="0"/>
                        <a:t>5</a:t>
                      </a:r>
                      <a:endParaRPr lang="en-AU" sz="2800" baseline="-25000" dirty="0"/>
                    </a:p>
                  </a:txBody>
                  <a:tcPr/>
                </a:tc>
                <a:tc>
                  <a:txBody>
                    <a:bodyPr/>
                    <a:lstStyle/>
                    <a:p>
                      <a:r>
                        <a:rPr lang="en-US" sz="2800" dirty="0"/>
                        <a:t>-88.6</a:t>
                      </a:r>
                      <a:endParaRPr lang="en-AU" sz="2800" dirty="0"/>
                    </a:p>
                  </a:txBody>
                  <a:tcPr/>
                </a:tc>
                <a:extLst>
                  <a:ext uri="{0D108BD9-81ED-4DB2-BD59-A6C34878D82A}">
                    <a16:rowId xmlns:a16="http://schemas.microsoft.com/office/drawing/2014/main" val="482467027"/>
                  </a:ext>
                </a:extLst>
              </a:tr>
              <a:tr h="370840">
                <a:tc>
                  <a:txBody>
                    <a:bodyPr/>
                    <a:lstStyle/>
                    <a:p>
                      <a:r>
                        <a:rPr lang="en-US" sz="2800" dirty="0"/>
                        <a:t>Propane, C</a:t>
                      </a:r>
                      <a:r>
                        <a:rPr lang="en-US" sz="2800" baseline="-25000" dirty="0"/>
                        <a:t>3</a:t>
                      </a:r>
                      <a:r>
                        <a:rPr lang="en-US" sz="2800" dirty="0"/>
                        <a:t>H</a:t>
                      </a:r>
                      <a:r>
                        <a:rPr lang="en-US" sz="2800" baseline="-25000" dirty="0"/>
                        <a:t>8</a:t>
                      </a:r>
                      <a:endParaRPr lang="en-AU" sz="2800" baseline="-25000" dirty="0"/>
                    </a:p>
                  </a:txBody>
                  <a:tcPr/>
                </a:tc>
                <a:tc>
                  <a:txBody>
                    <a:bodyPr/>
                    <a:lstStyle/>
                    <a:p>
                      <a:r>
                        <a:rPr lang="en-US" sz="2800" dirty="0"/>
                        <a:t>-42.1</a:t>
                      </a:r>
                      <a:endParaRPr lang="en-AU" sz="2800" dirty="0"/>
                    </a:p>
                  </a:txBody>
                  <a:tcPr/>
                </a:tc>
                <a:extLst>
                  <a:ext uri="{0D108BD9-81ED-4DB2-BD59-A6C34878D82A}">
                    <a16:rowId xmlns:a16="http://schemas.microsoft.com/office/drawing/2014/main" val="721442068"/>
                  </a:ext>
                </a:extLst>
              </a:tr>
              <a:tr h="370840">
                <a:tc>
                  <a:txBody>
                    <a:bodyPr/>
                    <a:lstStyle/>
                    <a:p>
                      <a:r>
                        <a:rPr lang="en-US" sz="2800" dirty="0"/>
                        <a:t>Butane, C</a:t>
                      </a:r>
                      <a:r>
                        <a:rPr lang="en-US" sz="2800" baseline="-25000" dirty="0"/>
                        <a:t>4</a:t>
                      </a:r>
                      <a:r>
                        <a:rPr lang="en-US" sz="2800" dirty="0"/>
                        <a:t>H</a:t>
                      </a:r>
                      <a:r>
                        <a:rPr lang="en-US" sz="2800" baseline="-25000" dirty="0"/>
                        <a:t>10</a:t>
                      </a:r>
                      <a:endParaRPr lang="en-AU" sz="2800" baseline="-25000" dirty="0"/>
                    </a:p>
                  </a:txBody>
                  <a:tcPr/>
                </a:tc>
                <a:tc>
                  <a:txBody>
                    <a:bodyPr/>
                    <a:lstStyle/>
                    <a:p>
                      <a:r>
                        <a:rPr lang="en-US" sz="2800" dirty="0"/>
                        <a:t>-0.50</a:t>
                      </a:r>
                      <a:endParaRPr lang="en-AU" sz="2800" dirty="0"/>
                    </a:p>
                  </a:txBody>
                  <a:tcPr/>
                </a:tc>
                <a:extLst>
                  <a:ext uri="{0D108BD9-81ED-4DB2-BD59-A6C34878D82A}">
                    <a16:rowId xmlns:a16="http://schemas.microsoft.com/office/drawing/2014/main" val="1032984025"/>
                  </a:ext>
                </a:extLst>
              </a:tr>
              <a:tr h="370840">
                <a:tc>
                  <a:txBody>
                    <a:bodyPr/>
                    <a:lstStyle/>
                    <a:p>
                      <a:r>
                        <a:rPr lang="en-US" sz="2800" dirty="0"/>
                        <a:t>Pentane, C</a:t>
                      </a:r>
                      <a:r>
                        <a:rPr lang="en-US" sz="2800" baseline="-25000" dirty="0"/>
                        <a:t>5</a:t>
                      </a:r>
                      <a:r>
                        <a:rPr lang="en-US" sz="2800" dirty="0"/>
                        <a:t>H</a:t>
                      </a:r>
                      <a:r>
                        <a:rPr lang="en-US" sz="2800" baseline="-25000" dirty="0"/>
                        <a:t>12</a:t>
                      </a:r>
                      <a:endParaRPr lang="en-AU" sz="2800" baseline="-25000" dirty="0"/>
                    </a:p>
                  </a:txBody>
                  <a:tcPr/>
                </a:tc>
                <a:tc>
                  <a:txBody>
                    <a:bodyPr/>
                    <a:lstStyle/>
                    <a:p>
                      <a:r>
                        <a:rPr lang="en-US" sz="2800" dirty="0"/>
                        <a:t>36.1</a:t>
                      </a:r>
                      <a:endParaRPr lang="en-AU" sz="2800" dirty="0"/>
                    </a:p>
                  </a:txBody>
                  <a:tcPr/>
                </a:tc>
                <a:extLst>
                  <a:ext uri="{0D108BD9-81ED-4DB2-BD59-A6C34878D82A}">
                    <a16:rowId xmlns:a16="http://schemas.microsoft.com/office/drawing/2014/main" val="3594424811"/>
                  </a:ext>
                </a:extLst>
              </a:tr>
            </a:tbl>
          </a:graphicData>
        </a:graphic>
      </p:graphicFrame>
    </p:spTree>
    <p:extLst>
      <p:ext uri="{BB962C8B-B14F-4D97-AF65-F5344CB8AC3E}">
        <p14:creationId xmlns:p14="http://schemas.microsoft.com/office/powerpoint/2010/main" val="4096765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p:cNvSpPr txBox="1"/>
          <p:nvPr/>
        </p:nvSpPr>
        <p:spPr>
          <a:xfrm>
            <a:off x="247651" y="41275"/>
            <a:ext cx="4257675" cy="1325563"/>
          </a:xfrm>
          <a:prstGeom prst="rect">
            <a:avLst/>
          </a:prstGeom>
        </p:spPr>
        <p:txBody>
          <a:bodyPr vert="horz" lIns="91440" tIns="45720" rIns="91440" bIns="45720" rtlCol="0" anchor="ctr">
            <a:normAutofit/>
          </a:bodyPr>
          <a:lstStyle/>
          <a:p>
            <a:pPr marL="0" marR="0" lvl="0" indent="0" fontAlgn="auto">
              <a:lnSpc>
                <a:spcPct val="90000"/>
              </a:lnSpc>
              <a:spcBef>
                <a:spcPct val="0"/>
              </a:spcBef>
              <a:spcAft>
                <a:spcPts val="600"/>
              </a:spcAft>
              <a:buClrTx/>
              <a:buSzTx/>
              <a:tabLst/>
              <a:defRPr/>
            </a:pPr>
            <a:r>
              <a:rPr lang="en-US" sz="4400" kern="1200" dirty="0">
                <a:solidFill>
                  <a:schemeClr val="tx1"/>
                </a:solidFill>
                <a:latin typeface="+mj-lt"/>
                <a:ea typeface="+mj-ea"/>
                <a:cs typeface="+mj-cs"/>
              </a:rPr>
              <a:t>Dispersion forces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2" name="Slide Number Placeholder 1"/>
          <p:cNvSpPr>
            <a:spLocks noGrp="1"/>
          </p:cNvSpPr>
          <p:nvPr>
            <p:ph type="sldNum" sz="quarter" idx="12"/>
          </p:nvPr>
        </p:nvSpPr>
        <p:spPr>
          <a:xfrm>
            <a:off x="8610600" y="6356350"/>
            <a:ext cx="2743200"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37A992F9-3747-46B1-B670-D973527EEB90}" type="slidenum">
              <a:rPr kumimoji="0" lang="en-US" b="0" i="0" u="none" strike="noStrike" cap="none" spc="0" normalizeH="0" baseline="0" noProof="0" smtClean="0">
                <a:ln>
                  <a:noFill/>
                </a:ln>
                <a:effectLst/>
                <a:uLnTx/>
                <a:uFillTx/>
              </a:rPr>
              <a:pPr marR="0" lvl="0" indent="0" fontAlgn="auto">
                <a:spcBef>
                  <a:spcPts val="0"/>
                </a:spcBef>
                <a:spcAft>
                  <a:spcPts val="600"/>
                </a:spcAft>
                <a:buClrTx/>
                <a:buSzTx/>
                <a:buFontTx/>
                <a:buNone/>
                <a:tabLst/>
                <a:defRPr/>
              </a:pPr>
              <a:t>12</a:t>
            </a:fld>
            <a:endParaRPr kumimoji="0" lang="en-US" b="0" i="0" u="none" strike="noStrike" cap="none" spc="0" normalizeH="0" baseline="0" noProof="0">
              <a:ln>
                <a:noFill/>
              </a:ln>
              <a:effectLst/>
              <a:uLnTx/>
              <a:uFillTx/>
            </a:endParaRPr>
          </a:p>
        </p:txBody>
      </p:sp>
      <p:graphicFrame>
        <p:nvGraphicFramePr>
          <p:cNvPr id="12" name="Chart 11">
            <a:extLst>
              <a:ext uri="{FF2B5EF4-FFF2-40B4-BE49-F238E27FC236}">
                <a16:creationId xmlns:a16="http://schemas.microsoft.com/office/drawing/2014/main" id="{53D656FC-7EA3-41D9-9633-CEF73DCCFE71}"/>
              </a:ext>
            </a:extLst>
          </p:cNvPr>
          <p:cNvGraphicFramePr>
            <a:graphicFrameLocks/>
          </p:cNvGraphicFramePr>
          <p:nvPr>
            <p:extLst>
              <p:ext uri="{D42A27DB-BD31-4B8C-83A1-F6EECF244321}">
                <p14:modId xmlns:p14="http://schemas.microsoft.com/office/powerpoint/2010/main" val="389109573"/>
              </p:ext>
            </p:extLst>
          </p:nvPr>
        </p:nvGraphicFramePr>
        <p:xfrm>
          <a:off x="123827" y="1366838"/>
          <a:ext cx="6781798" cy="4787105"/>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B42C9BD8-B034-4F17-8A2A-D4AD66AE9EBF}"/>
              </a:ext>
            </a:extLst>
          </p:cNvPr>
          <p:cNvSpPr txBox="1"/>
          <p:nvPr/>
        </p:nvSpPr>
        <p:spPr>
          <a:xfrm>
            <a:off x="7067550" y="1642436"/>
            <a:ext cx="4752975" cy="446705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dirty="0"/>
              <a:t>As number of electron increases, we see the boiling point increase</a:t>
            </a:r>
          </a:p>
          <a:p>
            <a:pPr marL="342900" indent="-342900">
              <a:lnSpc>
                <a:spcPct val="150000"/>
              </a:lnSpc>
              <a:buFont typeface="Arial" panose="020B0604020202020204" pitchFamily="34" charset="0"/>
              <a:buChar char="•"/>
            </a:pPr>
            <a:r>
              <a:rPr lang="en-US" sz="2400" dirty="0"/>
              <a:t>This is often approximated by saying as the </a:t>
            </a:r>
            <a:r>
              <a:rPr lang="en-US" sz="2400" dirty="0">
                <a:solidFill>
                  <a:schemeClr val="accent1"/>
                </a:solidFill>
              </a:rPr>
              <a:t>molar mass </a:t>
            </a:r>
            <a:r>
              <a:rPr lang="en-US" sz="2400" dirty="0"/>
              <a:t>increases the boiling point increase, this is due to an increase in </a:t>
            </a:r>
            <a:r>
              <a:rPr lang="en-US" sz="2400" dirty="0">
                <a:solidFill>
                  <a:schemeClr val="accent1"/>
                </a:solidFill>
              </a:rPr>
              <a:t>dispersion forces </a:t>
            </a:r>
            <a:r>
              <a:rPr lang="en-US" sz="2400" dirty="0"/>
              <a:t>between the larger molecules</a:t>
            </a:r>
            <a:endParaRPr lang="en-AU" sz="2400" dirty="0"/>
          </a:p>
        </p:txBody>
      </p:sp>
    </p:spTree>
    <p:extLst>
      <p:ext uri="{BB962C8B-B14F-4D97-AF65-F5344CB8AC3E}">
        <p14:creationId xmlns:p14="http://schemas.microsoft.com/office/powerpoint/2010/main" val="2267516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7A992F9-3747-46B1-B670-D973527EEB90}" type="slidenum">
              <a:rPr kumimoji="0" lang="en-GB"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13</a:t>
            </a:fld>
            <a:endParaRPr kumimoji="0" lang="en-GB" sz="1800" b="0" i="0" u="none" strike="noStrike" kern="0" cap="none" spc="0" normalizeH="0" baseline="0" noProof="0" dirty="0">
              <a:ln>
                <a:noFill/>
              </a:ln>
              <a:solidFill>
                <a:sysClr val="windowText" lastClr="000000"/>
              </a:solidFill>
              <a:effectLst/>
              <a:uLnTx/>
              <a:uFillTx/>
            </a:endParaRPr>
          </a:p>
        </p:txBody>
      </p:sp>
      <p:pic>
        <p:nvPicPr>
          <p:cNvPr id="3" name="Picture 2"/>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l="29851" t="18363" b="17992"/>
          <a:stretch/>
        </p:blipFill>
        <p:spPr>
          <a:xfrm>
            <a:off x="8523136" y="0"/>
            <a:ext cx="3668864" cy="1139687"/>
          </a:xfrm>
          <a:prstGeom prst="rect">
            <a:avLst/>
          </a:prstGeom>
        </p:spPr>
      </p:pic>
      <p:sp>
        <p:nvSpPr>
          <p:cNvPr id="5" name="Snip Diagonal Corner Rectangle 4"/>
          <p:cNvSpPr/>
          <p:nvPr/>
        </p:nvSpPr>
        <p:spPr>
          <a:xfrm>
            <a:off x="0" y="1139688"/>
            <a:ext cx="12192000" cy="132522"/>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6" name="Snip Diagonal Corner Rectangle 5"/>
          <p:cNvSpPr/>
          <p:nvPr/>
        </p:nvSpPr>
        <p:spPr>
          <a:xfrm>
            <a:off x="7547113" y="1371600"/>
            <a:ext cx="4644887" cy="139147"/>
          </a:xfrm>
          <a:prstGeom prst="snip2Diag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7" name="TextBox 6"/>
          <p:cNvSpPr txBox="1"/>
          <p:nvPr/>
        </p:nvSpPr>
        <p:spPr>
          <a:xfrm>
            <a:off x="212035" y="246677"/>
            <a:ext cx="7858539"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GB" sz="3600" kern="0" dirty="0">
                <a:solidFill>
                  <a:sysClr val="windowText" lastClr="000000"/>
                </a:solidFill>
              </a:rPr>
              <a:t>Dispersion forces</a:t>
            </a:r>
            <a:endParaRPr kumimoji="0" lang="en-GB" sz="3600" b="0" i="0" u="none" strike="noStrike" kern="0" cap="none" spc="0" normalizeH="0" baseline="0" noProof="0" dirty="0">
              <a:ln>
                <a:noFill/>
              </a:ln>
              <a:solidFill>
                <a:sysClr val="windowText" lastClr="000000"/>
              </a:solidFill>
              <a:effectLst/>
              <a:uLnTx/>
              <a:uFillTx/>
            </a:endParaRPr>
          </a:p>
        </p:txBody>
      </p:sp>
      <p:sp>
        <p:nvSpPr>
          <p:cNvPr id="10" name="Text Box 4">
            <a:extLst>
              <a:ext uri="{FF2B5EF4-FFF2-40B4-BE49-F238E27FC236}">
                <a16:creationId xmlns:a16="http://schemas.microsoft.com/office/drawing/2014/main" id="{F3A6FD0C-27D2-4037-B8A7-FAE0970888A2}"/>
              </a:ext>
            </a:extLst>
          </p:cNvPr>
          <p:cNvSpPr txBox="1">
            <a:spLocks noChangeArrowheads="1"/>
          </p:cNvSpPr>
          <p:nvPr/>
        </p:nvSpPr>
        <p:spPr bwMode="auto">
          <a:xfrm>
            <a:off x="212034" y="1368287"/>
            <a:ext cx="11637065" cy="17894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marL="282575" indent="-282575">
              <a:defRPr sz="2400">
                <a:solidFill>
                  <a:schemeClr val="tx1"/>
                </a:solidFill>
                <a:latin typeface="Times New Roman" charset="0"/>
                <a:ea typeface="ＭＳ Ｐゴシック" charset="0"/>
              </a:defRPr>
            </a:lvl1pPr>
            <a:lvl2pPr>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fontAlgn="base">
              <a:spcBef>
                <a:spcPct val="0"/>
              </a:spcBef>
              <a:spcAft>
                <a:spcPct val="0"/>
              </a:spcAft>
              <a:defRPr sz="2400">
                <a:solidFill>
                  <a:schemeClr val="tx1"/>
                </a:solidFill>
                <a:latin typeface="Times New Roman" charset="0"/>
                <a:ea typeface="ＭＳ Ｐゴシック" charset="0"/>
              </a:defRPr>
            </a:lvl6pPr>
            <a:lvl7pPr fontAlgn="base">
              <a:spcBef>
                <a:spcPct val="0"/>
              </a:spcBef>
              <a:spcAft>
                <a:spcPct val="0"/>
              </a:spcAft>
              <a:defRPr sz="2400">
                <a:solidFill>
                  <a:schemeClr val="tx1"/>
                </a:solidFill>
                <a:latin typeface="Times New Roman" charset="0"/>
                <a:ea typeface="ＭＳ Ｐゴシック" charset="0"/>
              </a:defRPr>
            </a:lvl7pPr>
            <a:lvl8pPr fontAlgn="base">
              <a:spcBef>
                <a:spcPct val="0"/>
              </a:spcBef>
              <a:spcAft>
                <a:spcPct val="0"/>
              </a:spcAft>
              <a:defRPr sz="2400">
                <a:solidFill>
                  <a:schemeClr val="tx1"/>
                </a:solidFill>
                <a:latin typeface="Times New Roman" charset="0"/>
                <a:ea typeface="ＭＳ Ｐゴシック" charset="0"/>
              </a:defRPr>
            </a:lvl8pPr>
            <a:lvl9pPr fontAlgn="base">
              <a:spcBef>
                <a:spcPct val="0"/>
              </a:spcBef>
              <a:spcAft>
                <a:spcPct val="0"/>
              </a:spcAft>
              <a:defRPr sz="2400">
                <a:solidFill>
                  <a:schemeClr val="tx1"/>
                </a:solidFill>
                <a:latin typeface="Times New Roman" charset="0"/>
                <a:ea typeface="ＭＳ Ｐゴシック" charset="0"/>
              </a:defRPr>
            </a:lvl9pPr>
          </a:lstStyle>
          <a:p>
            <a:pPr algn="just">
              <a:lnSpc>
                <a:spcPct val="150000"/>
              </a:lnSpc>
              <a:spcBef>
                <a:spcPct val="25000"/>
              </a:spcBef>
              <a:buFontTx/>
              <a:buChar char="•"/>
              <a:defRPr/>
            </a:pPr>
            <a:r>
              <a:rPr lang="en-US" dirty="0">
                <a:latin typeface="+mn-lt"/>
                <a:cs typeface="+mn-cs"/>
              </a:rPr>
              <a:t>Dispersion forces are also affected by </a:t>
            </a:r>
            <a:r>
              <a:rPr lang="en-US" dirty="0" err="1">
                <a:latin typeface="+mn-lt"/>
                <a:cs typeface="+mn-cs"/>
              </a:rPr>
              <a:t>polarisability</a:t>
            </a:r>
            <a:r>
              <a:rPr lang="en-US" dirty="0">
                <a:latin typeface="+mn-lt"/>
                <a:cs typeface="+mn-cs"/>
              </a:rPr>
              <a:t>.</a:t>
            </a:r>
          </a:p>
          <a:p>
            <a:pPr algn="just">
              <a:lnSpc>
                <a:spcPct val="150000"/>
              </a:lnSpc>
              <a:spcBef>
                <a:spcPct val="25000"/>
              </a:spcBef>
              <a:buFontTx/>
              <a:buChar char="•"/>
              <a:defRPr/>
            </a:pPr>
            <a:r>
              <a:rPr lang="en-US" dirty="0" err="1">
                <a:solidFill>
                  <a:schemeClr val="accent1"/>
                </a:solidFill>
                <a:latin typeface="+mn-lt"/>
                <a:cs typeface="+mn-cs"/>
              </a:rPr>
              <a:t>Polarisability</a:t>
            </a:r>
            <a:r>
              <a:rPr lang="en-US" dirty="0">
                <a:latin typeface="+mn-lt"/>
                <a:cs typeface="+mn-cs"/>
              </a:rPr>
              <a:t> is a measure of how the electron cloud around an atom responds to changes in its electronic environment.</a:t>
            </a:r>
          </a:p>
        </p:txBody>
      </p:sp>
      <p:sp>
        <p:nvSpPr>
          <p:cNvPr id="11" name="Text Box 7">
            <a:extLst>
              <a:ext uri="{FF2B5EF4-FFF2-40B4-BE49-F238E27FC236}">
                <a16:creationId xmlns:a16="http://schemas.microsoft.com/office/drawing/2014/main" id="{AB3EA3DE-2ED7-4288-96D9-62E3EA676981}"/>
              </a:ext>
            </a:extLst>
          </p:cNvPr>
          <p:cNvSpPr txBox="1">
            <a:spLocks noChangeArrowheads="1"/>
          </p:cNvSpPr>
          <p:nvPr/>
        </p:nvSpPr>
        <p:spPr bwMode="auto">
          <a:xfrm>
            <a:off x="522206" y="3662309"/>
            <a:ext cx="4827230" cy="25545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spcBef>
                <a:spcPct val="25000"/>
              </a:spcBef>
              <a:defRPr/>
            </a:pPr>
            <a:r>
              <a:rPr lang="en-US" sz="2000" dirty="0">
                <a:solidFill>
                  <a:schemeClr val="accent2"/>
                </a:solidFill>
                <a:cs typeface="+mn-cs"/>
              </a:rPr>
              <a:t>Larger atoms, like iodine, which have more loosely held valence electrons, are more </a:t>
            </a:r>
            <a:r>
              <a:rPr lang="en-US" sz="2000" dirty="0" err="1">
                <a:solidFill>
                  <a:schemeClr val="accent2"/>
                </a:solidFill>
                <a:cs typeface="+mn-cs"/>
              </a:rPr>
              <a:t>polarisable</a:t>
            </a:r>
            <a:r>
              <a:rPr lang="en-US" sz="2000" dirty="0">
                <a:solidFill>
                  <a:schemeClr val="accent2"/>
                </a:solidFill>
                <a:cs typeface="+mn-cs"/>
              </a:rPr>
              <a:t> than smaller atoms like fluorine, which have more tightly held electrons. Thus, two F</a:t>
            </a:r>
            <a:r>
              <a:rPr lang="en-US" sz="2000" baseline="-25000" dirty="0">
                <a:solidFill>
                  <a:schemeClr val="accent2"/>
                </a:solidFill>
                <a:cs typeface="+mn-cs"/>
              </a:rPr>
              <a:t>2</a:t>
            </a:r>
            <a:r>
              <a:rPr lang="en-US" sz="2000" dirty="0">
                <a:solidFill>
                  <a:schemeClr val="accent2"/>
                </a:solidFill>
                <a:cs typeface="+mn-cs"/>
              </a:rPr>
              <a:t> molecules have little attractive force between them since the electrons are tightly held and temporary dipoles are difficult to induce.</a:t>
            </a:r>
          </a:p>
        </p:txBody>
      </p:sp>
      <p:pic>
        <p:nvPicPr>
          <p:cNvPr id="12" name="Picture 11">
            <a:extLst>
              <a:ext uri="{FF2B5EF4-FFF2-40B4-BE49-F238E27FC236}">
                <a16:creationId xmlns:a16="http://schemas.microsoft.com/office/drawing/2014/main" id="{A7485455-3CDD-45E7-AD2E-13BBE8FA61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9070" y="2813938"/>
            <a:ext cx="5008132" cy="38861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2950809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7A992F9-3747-46B1-B670-D973527EEB90}" type="slidenum">
              <a:rPr kumimoji="0" lang="en-GB"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14</a:t>
            </a:fld>
            <a:endParaRPr kumimoji="0" lang="en-GB" sz="1800" b="0" i="0" u="none" strike="noStrike" kern="0" cap="none" spc="0" normalizeH="0" baseline="0" noProof="0" dirty="0">
              <a:ln>
                <a:noFill/>
              </a:ln>
              <a:solidFill>
                <a:sysClr val="windowText" lastClr="000000"/>
              </a:solidFill>
              <a:effectLst/>
              <a:uLnTx/>
              <a:uFillTx/>
            </a:endParaRPr>
          </a:p>
        </p:txBody>
      </p:sp>
      <p:pic>
        <p:nvPicPr>
          <p:cNvPr id="3" name="Picture 2"/>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l="29851" t="18363" b="17992"/>
          <a:stretch/>
        </p:blipFill>
        <p:spPr>
          <a:xfrm>
            <a:off x="8523136" y="0"/>
            <a:ext cx="3668864" cy="1139687"/>
          </a:xfrm>
          <a:prstGeom prst="rect">
            <a:avLst/>
          </a:prstGeom>
        </p:spPr>
      </p:pic>
      <p:sp>
        <p:nvSpPr>
          <p:cNvPr id="5" name="Snip Diagonal Corner Rectangle 4"/>
          <p:cNvSpPr/>
          <p:nvPr/>
        </p:nvSpPr>
        <p:spPr>
          <a:xfrm>
            <a:off x="0" y="1139688"/>
            <a:ext cx="12192000" cy="132522"/>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6" name="Snip Diagonal Corner Rectangle 5"/>
          <p:cNvSpPr/>
          <p:nvPr/>
        </p:nvSpPr>
        <p:spPr>
          <a:xfrm>
            <a:off x="7547113" y="1371600"/>
            <a:ext cx="4644887" cy="139147"/>
          </a:xfrm>
          <a:prstGeom prst="snip2Diag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7" name="TextBox 6"/>
          <p:cNvSpPr txBox="1"/>
          <p:nvPr/>
        </p:nvSpPr>
        <p:spPr>
          <a:xfrm>
            <a:off x="212035" y="246677"/>
            <a:ext cx="7858539"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GB" sz="3600" kern="0" dirty="0">
                <a:solidFill>
                  <a:sysClr val="windowText" lastClr="000000"/>
                </a:solidFill>
              </a:rPr>
              <a:t>Dipole-Dipole forces</a:t>
            </a:r>
            <a:endParaRPr kumimoji="0" lang="en-GB" sz="3600" b="0" i="0" u="none" strike="noStrike" kern="0" cap="none" spc="0" normalizeH="0" baseline="0" noProof="0" dirty="0">
              <a:ln>
                <a:noFill/>
              </a:ln>
              <a:solidFill>
                <a:sysClr val="windowText" lastClr="000000"/>
              </a:solidFill>
              <a:effectLst/>
              <a:uLnTx/>
              <a:uFillTx/>
            </a:endParaRPr>
          </a:p>
        </p:txBody>
      </p:sp>
      <p:sp>
        <p:nvSpPr>
          <p:cNvPr id="4" name="TextBox 3">
            <a:extLst>
              <a:ext uri="{FF2B5EF4-FFF2-40B4-BE49-F238E27FC236}">
                <a16:creationId xmlns:a16="http://schemas.microsoft.com/office/drawing/2014/main" id="{144CD175-1D49-49BF-A4DB-6519939576FF}"/>
              </a:ext>
            </a:extLst>
          </p:cNvPr>
          <p:cNvSpPr txBox="1"/>
          <p:nvPr/>
        </p:nvSpPr>
        <p:spPr>
          <a:xfrm>
            <a:off x="542925" y="1473549"/>
            <a:ext cx="10906125" cy="225106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t>Polar molecules are able to attract one another due to the weak electrostatic attraction between their </a:t>
            </a:r>
            <a:r>
              <a:rPr lang="en-US" sz="2400" dirty="0">
                <a:solidFill>
                  <a:schemeClr val="accent1"/>
                </a:solidFill>
              </a:rPr>
              <a:t>permanent dipoles</a:t>
            </a:r>
          </a:p>
          <a:p>
            <a:pPr marL="285750" indent="-285750">
              <a:lnSpc>
                <a:spcPct val="150000"/>
              </a:lnSpc>
              <a:buFont typeface="Arial" panose="020B0604020202020204" pitchFamily="34" charset="0"/>
              <a:buChar char="•"/>
            </a:pPr>
            <a:r>
              <a:rPr lang="en-US" sz="2400" dirty="0"/>
              <a:t>The dipoles in adjacent molecules align so that the partial positive and partial negative charges are in close proximity.</a:t>
            </a:r>
            <a:endParaRPr lang="en-AU" sz="2400" dirty="0"/>
          </a:p>
        </p:txBody>
      </p:sp>
      <p:pic>
        <p:nvPicPr>
          <p:cNvPr id="10" name="Picture 9">
            <a:extLst>
              <a:ext uri="{FF2B5EF4-FFF2-40B4-BE49-F238E27FC236}">
                <a16:creationId xmlns:a16="http://schemas.microsoft.com/office/drawing/2014/main" id="{997E6BDA-EA0D-46F3-9B6C-833F624908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51806" y="4053804"/>
            <a:ext cx="5558794" cy="2485108"/>
          </a:xfrm>
          <a:prstGeom prst="rect">
            <a:avLst/>
          </a:prstGeom>
        </p:spPr>
      </p:pic>
    </p:spTree>
    <p:extLst>
      <p:ext uri="{BB962C8B-B14F-4D97-AF65-F5344CB8AC3E}">
        <p14:creationId xmlns:p14="http://schemas.microsoft.com/office/powerpoint/2010/main" val="2801036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7A992F9-3747-46B1-B670-D973527EEB90}" type="slidenum">
              <a:rPr kumimoji="0" lang="en-GB"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15</a:t>
            </a:fld>
            <a:endParaRPr kumimoji="0" lang="en-GB" sz="1800" b="0" i="0" u="none" strike="noStrike" kern="0" cap="none" spc="0" normalizeH="0" baseline="0" noProof="0" dirty="0">
              <a:ln>
                <a:noFill/>
              </a:ln>
              <a:solidFill>
                <a:sysClr val="windowText" lastClr="000000"/>
              </a:solidFill>
              <a:effectLst/>
              <a:uLnTx/>
              <a:uFillTx/>
            </a:endParaRPr>
          </a:p>
        </p:txBody>
      </p:sp>
      <p:pic>
        <p:nvPicPr>
          <p:cNvPr id="3" name="Picture 2"/>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l="29851" t="18363" b="17992"/>
          <a:stretch/>
        </p:blipFill>
        <p:spPr>
          <a:xfrm>
            <a:off x="8523136" y="0"/>
            <a:ext cx="3668864" cy="1139687"/>
          </a:xfrm>
          <a:prstGeom prst="rect">
            <a:avLst/>
          </a:prstGeom>
        </p:spPr>
      </p:pic>
      <p:sp>
        <p:nvSpPr>
          <p:cNvPr id="5" name="Snip Diagonal Corner Rectangle 4"/>
          <p:cNvSpPr/>
          <p:nvPr/>
        </p:nvSpPr>
        <p:spPr>
          <a:xfrm>
            <a:off x="0" y="1139688"/>
            <a:ext cx="12192000" cy="132522"/>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6" name="Snip Diagonal Corner Rectangle 5"/>
          <p:cNvSpPr/>
          <p:nvPr/>
        </p:nvSpPr>
        <p:spPr>
          <a:xfrm>
            <a:off x="7547113" y="1371600"/>
            <a:ext cx="4644887" cy="139147"/>
          </a:xfrm>
          <a:prstGeom prst="snip2Diag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7" name="TextBox 6"/>
          <p:cNvSpPr txBox="1"/>
          <p:nvPr/>
        </p:nvSpPr>
        <p:spPr>
          <a:xfrm>
            <a:off x="212035" y="246677"/>
            <a:ext cx="7858539"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GB" sz="3600" kern="0" dirty="0">
                <a:solidFill>
                  <a:sysClr val="windowText" lastClr="000000"/>
                </a:solidFill>
              </a:rPr>
              <a:t>Dipole-Dipole forces</a:t>
            </a:r>
            <a:endParaRPr kumimoji="0" lang="en-GB" sz="3600" b="0" i="0" u="none" strike="noStrike" kern="0" cap="none" spc="0" normalizeH="0" baseline="0" noProof="0" dirty="0">
              <a:ln>
                <a:noFill/>
              </a:ln>
              <a:solidFill>
                <a:sysClr val="windowText" lastClr="000000"/>
              </a:solidFill>
              <a:effectLst/>
              <a:uLnTx/>
              <a:uFillTx/>
            </a:endParaRPr>
          </a:p>
        </p:txBody>
      </p:sp>
      <p:sp>
        <p:nvSpPr>
          <p:cNvPr id="9" name="Text Box 4">
            <a:extLst>
              <a:ext uri="{FF2B5EF4-FFF2-40B4-BE49-F238E27FC236}">
                <a16:creationId xmlns:a16="http://schemas.microsoft.com/office/drawing/2014/main" id="{CC1FC42F-3647-46E9-90AD-C6CDC22E08C3}"/>
              </a:ext>
            </a:extLst>
          </p:cNvPr>
          <p:cNvSpPr txBox="1">
            <a:spLocks noChangeArrowheads="1"/>
          </p:cNvSpPr>
          <p:nvPr/>
        </p:nvSpPr>
        <p:spPr bwMode="auto">
          <a:xfrm>
            <a:off x="314324" y="1483848"/>
            <a:ext cx="11344276" cy="169706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marL="282575" indent="-282575">
              <a:defRPr sz="2400">
                <a:solidFill>
                  <a:schemeClr val="tx1"/>
                </a:solidFill>
                <a:latin typeface="Times New Roman" charset="0"/>
                <a:ea typeface="ＭＳ Ｐゴシック" charset="0"/>
              </a:defRPr>
            </a:lvl1pPr>
            <a:lvl2pPr>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fontAlgn="base">
              <a:spcBef>
                <a:spcPct val="0"/>
              </a:spcBef>
              <a:spcAft>
                <a:spcPct val="0"/>
              </a:spcAft>
              <a:defRPr sz="2400">
                <a:solidFill>
                  <a:schemeClr val="tx1"/>
                </a:solidFill>
                <a:latin typeface="Times New Roman" charset="0"/>
                <a:ea typeface="ＭＳ Ｐゴシック" charset="0"/>
              </a:defRPr>
            </a:lvl6pPr>
            <a:lvl7pPr fontAlgn="base">
              <a:spcBef>
                <a:spcPct val="0"/>
              </a:spcBef>
              <a:spcAft>
                <a:spcPct val="0"/>
              </a:spcAft>
              <a:defRPr sz="2400">
                <a:solidFill>
                  <a:schemeClr val="tx1"/>
                </a:solidFill>
                <a:latin typeface="Times New Roman" charset="0"/>
                <a:ea typeface="ＭＳ Ｐゴシック" charset="0"/>
              </a:defRPr>
            </a:lvl7pPr>
            <a:lvl8pPr fontAlgn="base">
              <a:spcBef>
                <a:spcPct val="0"/>
              </a:spcBef>
              <a:spcAft>
                <a:spcPct val="0"/>
              </a:spcAft>
              <a:defRPr sz="2400">
                <a:solidFill>
                  <a:schemeClr val="tx1"/>
                </a:solidFill>
                <a:latin typeface="Times New Roman" charset="0"/>
                <a:ea typeface="ＭＳ Ｐゴシック" charset="0"/>
              </a:defRPr>
            </a:lvl8pPr>
            <a:lvl9pPr fontAlgn="base">
              <a:spcBef>
                <a:spcPct val="0"/>
              </a:spcBef>
              <a:spcAft>
                <a:spcPct val="0"/>
              </a:spcAft>
              <a:defRPr sz="2400">
                <a:solidFill>
                  <a:schemeClr val="tx1"/>
                </a:solidFill>
                <a:latin typeface="Times New Roman" charset="0"/>
                <a:ea typeface="ＭＳ Ｐゴシック" charset="0"/>
              </a:defRPr>
            </a:lvl9pPr>
          </a:lstStyle>
          <a:p>
            <a:pPr algn="just">
              <a:lnSpc>
                <a:spcPct val="150000"/>
              </a:lnSpc>
              <a:spcBef>
                <a:spcPct val="25000"/>
              </a:spcBef>
              <a:buFontTx/>
              <a:buChar char="•"/>
              <a:defRPr/>
            </a:pPr>
            <a:r>
              <a:rPr lang="en-US" dirty="0">
                <a:latin typeface="+mn-lt"/>
                <a:cs typeface="+mn-cs"/>
              </a:rPr>
              <a:t>Consider acetone (</a:t>
            </a:r>
            <a:r>
              <a:rPr lang="en-US" dirty="0">
                <a:latin typeface="+mn-lt"/>
              </a:rPr>
              <a:t>propanone</a:t>
            </a:r>
            <a:r>
              <a:rPr lang="en-US" dirty="0">
                <a:latin typeface="+mn-lt"/>
                <a:cs typeface="+mn-cs"/>
              </a:rPr>
              <a:t>). The dipoles in adjacent molecules align so that the partial positive and partial negative charges are in close proximity. These attractive forces caused by permanent dipoles are much stronger than weaker dispersion forces.</a:t>
            </a:r>
          </a:p>
        </p:txBody>
      </p:sp>
      <p:pic>
        <p:nvPicPr>
          <p:cNvPr id="11" name="Picture 6" descr="0014">
            <a:extLst>
              <a:ext uri="{FF2B5EF4-FFF2-40B4-BE49-F238E27FC236}">
                <a16:creationId xmlns:a16="http://schemas.microsoft.com/office/drawing/2014/main" id="{6A8291C1-D8C6-435A-8DED-28C1971780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574" y="3677085"/>
            <a:ext cx="7620000" cy="2667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extBox 7">
            <a:extLst>
              <a:ext uri="{FF2B5EF4-FFF2-40B4-BE49-F238E27FC236}">
                <a16:creationId xmlns:a16="http://schemas.microsoft.com/office/drawing/2014/main" id="{1EEAF817-A51E-45E9-B5FC-BD3D889C2199}"/>
              </a:ext>
            </a:extLst>
          </p:cNvPr>
          <p:cNvSpPr txBox="1"/>
          <p:nvPr/>
        </p:nvSpPr>
        <p:spPr>
          <a:xfrm>
            <a:off x="8523135" y="4041089"/>
            <a:ext cx="3430739" cy="1938992"/>
          </a:xfrm>
          <a:prstGeom prst="rect">
            <a:avLst/>
          </a:prstGeom>
          <a:noFill/>
        </p:spPr>
        <p:txBody>
          <a:bodyPr wrap="square" rtlCol="0">
            <a:spAutoFit/>
          </a:bodyPr>
          <a:lstStyle/>
          <a:p>
            <a:r>
              <a:rPr lang="en-US" sz="2400" dirty="0">
                <a:solidFill>
                  <a:srgbClr val="FF0000"/>
                </a:solidFill>
              </a:rPr>
              <a:t>Boiling point = 56 °C</a:t>
            </a:r>
          </a:p>
          <a:p>
            <a:endParaRPr lang="en-US" sz="2400" dirty="0">
              <a:solidFill>
                <a:srgbClr val="FF0000"/>
              </a:solidFill>
            </a:endParaRPr>
          </a:p>
          <a:p>
            <a:r>
              <a:rPr lang="en-US" sz="2400" dirty="0">
                <a:solidFill>
                  <a:srgbClr val="FF0000"/>
                </a:solidFill>
              </a:rPr>
              <a:t>Add acetone to your graph, what do you notice?</a:t>
            </a:r>
            <a:endParaRPr lang="en-AU" sz="2400" dirty="0">
              <a:solidFill>
                <a:srgbClr val="FF0000"/>
              </a:solidFill>
            </a:endParaRPr>
          </a:p>
        </p:txBody>
      </p:sp>
    </p:spTree>
    <p:extLst>
      <p:ext uri="{BB962C8B-B14F-4D97-AF65-F5344CB8AC3E}">
        <p14:creationId xmlns:p14="http://schemas.microsoft.com/office/powerpoint/2010/main" val="29895834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p:cNvSpPr txBox="1"/>
          <p:nvPr/>
        </p:nvSpPr>
        <p:spPr>
          <a:xfrm>
            <a:off x="247651" y="41275"/>
            <a:ext cx="9163049" cy="1325563"/>
          </a:xfrm>
          <a:prstGeom prst="rect">
            <a:avLst/>
          </a:prstGeom>
        </p:spPr>
        <p:txBody>
          <a:bodyPr vert="horz" lIns="91440" tIns="45720" rIns="91440" bIns="45720" rtlCol="0" anchor="ctr">
            <a:normAutofit/>
          </a:bodyPr>
          <a:lstStyle/>
          <a:p>
            <a:pPr marL="0" marR="0" lvl="0" indent="0" fontAlgn="auto">
              <a:lnSpc>
                <a:spcPct val="90000"/>
              </a:lnSpc>
              <a:spcBef>
                <a:spcPct val="0"/>
              </a:spcBef>
              <a:spcAft>
                <a:spcPts val="600"/>
              </a:spcAft>
              <a:buClrTx/>
              <a:buSzTx/>
              <a:tabLst/>
              <a:defRPr/>
            </a:pPr>
            <a:r>
              <a:rPr lang="en-US" sz="3600" kern="1200" dirty="0">
                <a:solidFill>
                  <a:schemeClr val="tx1"/>
                </a:solidFill>
                <a:latin typeface="+mj-lt"/>
                <a:ea typeface="+mj-ea"/>
                <a:cs typeface="+mj-cs"/>
              </a:rPr>
              <a:t>Boiling point vs number of carbons</a:t>
            </a:r>
            <a:endParaRPr kumimoji="0" lang="en-US" sz="3600" b="0" i="0" u="none" strike="noStrike" kern="1200" cap="none" spc="0" normalizeH="0" baseline="0" noProof="0" dirty="0">
              <a:ln>
                <a:noFill/>
              </a:ln>
              <a:solidFill>
                <a:schemeClr val="tx1"/>
              </a:solidFill>
              <a:effectLst/>
              <a:uLnTx/>
              <a:uFillTx/>
              <a:latin typeface="+mj-lt"/>
              <a:ea typeface="+mj-ea"/>
              <a:cs typeface="+mj-cs"/>
            </a:endParaRPr>
          </a:p>
        </p:txBody>
      </p:sp>
      <p:sp>
        <p:nvSpPr>
          <p:cNvPr id="2" name="Slide Number Placeholder 1"/>
          <p:cNvSpPr>
            <a:spLocks noGrp="1"/>
          </p:cNvSpPr>
          <p:nvPr>
            <p:ph type="sldNum" sz="quarter" idx="12"/>
          </p:nvPr>
        </p:nvSpPr>
        <p:spPr>
          <a:xfrm>
            <a:off x="8610600" y="6356350"/>
            <a:ext cx="2743200" cy="365125"/>
          </a:xfrm>
        </p:spPr>
        <p:txBody>
          <a:bodyPr vert="horz" lIns="91440" tIns="45720" rIns="91440" bIns="45720" rtlCol="0" anchor="ctr">
            <a:normAutofit/>
          </a:bodyPr>
          <a:lstStyle/>
          <a:p>
            <a:pPr marR="0" lvl="0" indent="0" fontAlgn="auto">
              <a:spcBef>
                <a:spcPts val="0"/>
              </a:spcBef>
              <a:spcAft>
                <a:spcPts val="600"/>
              </a:spcAft>
              <a:buClrTx/>
              <a:buSzTx/>
              <a:buFontTx/>
              <a:buNone/>
              <a:tabLst/>
              <a:defRPr/>
            </a:pPr>
            <a:fld id="{37A992F9-3747-46B1-B670-D973527EEB90}" type="slidenum">
              <a:rPr kumimoji="0" lang="en-US" b="0" i="0" u="none" strike="noStrike" cap="none" spc="0" normalizeH="0" baseline="0" noProof="0" smtClean="0">
                <a:ln>
                  <a:noFill/>
                </a:ln>
                <a:effectLst/>
                <a:uLnTx/>
                <a:uFillTx/>
              </a:rPr>
              <a:pPr marR="0" lvl="0" indent="0" fontAlgn="auto">
                <a:spcBef>
                  <a:spcPts val="0"/>
                </a:spcBef>
                <a:spcAft>
                  <a:spcPts val="600"/>
                </a:spcAft>
                <a:buClrTx/>
                <a:buSzTx/>
                <a:buFontTx/>
                <a:buNone/>
                <a:tabLst/>
                <a:defRPr/>
              </a:pPr>
              <a:t>16</a:t>
            </a:fld>
            <a:endParaRPr kumimoji="0" lang="en-US" b="0" i="0" u="none" strike="noStrike" cap="none" spc="0" normalizeH="0" baseline="0" noProof="0">
              <a:ln>
                <a:noFill/>
              </a:ln>
              <a:effectLst/>
              <a:uLnTx/>
              <a:uFillTx/>
            </a:endParaRPr>
          </a:p>
        </p:txBody>
      </p:sp>
      <p:graphicFrame>
        <p:nvGraphicFramePr>
          <p:cNvPr id="12" name="Chart 11">
            <a:extLst>
              <a:ext uri="{FF2B5EF4-FFF2-40B4-BE49-F238E27FC236}">
                <a16:creationId xmlns:a16="http://schemas.microsoft.com/office/drawing/2014/main" id="{53D656FC-7EA3-41D9-9633-CEF73DCCFE71}"/>
              </a:ext>
            </a:extLst>
          </p:cNvPr>
          <p:cNvGraphicFramePr>
            <a:graphicFrameLocks/>
          </p:cNvGraphicFramePr>
          <p:nvPr/>
        </p:nvGraphicFramePr>
        <p:xfrm>
          <a:off x="123827" y="1366838"/>
          <a:ext cx="6781798" cy="4787105"/>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B42C9BD8-B034-4F17-8A2A-D4AD66AE9EBF}"/>
              </a:ext>
            </a:extLst>
          </p:cNvPr>
          <p:cNvSpPr txBox="1"/>
          <p:nvPr/>
        </p:nvSpPr>
        <p:spPr>
          <a:xfrm>
            <a:off x="6905626" y="1472470"/>
            <a:ext cx="4972050" cy="502105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dirty="0"/>
              <a:t>Add in a point for </a:t>
            </a:r>
            <a:r>
              <a:rPr lang="en-US" sz="2400" dirty="0">
                <a:solidFill>
                  <a:srgbClr val="FF0000"/>
                </a:solidFill>
              </a:rPr>
              <a:t>acetone</a:t>
            </a:r>
            <a:r>
              <a:rPr lang="en-US" sz="2400" dirty="0"/>
              <a:t> (propanone)</a:t>
            </a:r>
          </a:p>
          <a:p>
            <a:pPr marL="342900" indent="-342900">
              <a:lnSpc>
                <a:spcPct val="150000"/>
              </a:lnSpc>
              <a:buFont typeface="Arial" panose="020B0604020202020204" pitchFamily="34" charset="0"/>
              <a:buChar char="•"/>
            </a:pPr>
            <a:r>
              <a:rPr lang="en-US" sz="2400" dirty="0"/>
              <a:t>For same number of carbons it is significantly higher boiling point</a:t>
            </a:r>
          </a:p>
          <a:p>
            <a:pPr marL="342900" indent="-342900">
              <a:lnSpc>
                <a:spcPct val="150000"/>
              </a:lnSpc>
              <a:buFont typeface="Arial" panose="020B0604020202020204" pitchFamily="34" charset="0"/>
              <a:buChar char="•"/>
            </a:pPr>
            <a:r>
              <a:rPr lang="en-US" sz="2400" dirty="0"/>
              <a:t>If we compare based on molar mass – it still have a much higher boiling point</a:t>
            </a:r>
          </a:p>
          <a:p>
            <a:pPr marL="342900" indent="-342900">
              <a:lnSpc>
                <a:spcPct val="150000"/>
              </a:lnSpc>
              <a:buFont typeface="Arial" panose="020B0604020202020204" pitchFamily="34" charset="0"/>
              <a:buChar char="•"/>
            </a:pPr>
            <a:r>
              <a:rPr lang="en-US" sz="2400" dirty="0"/>
              <a:t>Dipole-dipole forces &gt; dispersion forces</a:t>
            </a:r>
            <a:endParaRPr lang="en-AU" sz="2400" dirty="0"/>
          </a:p>
        </p:txBody>
      </p:sp>
      <p:sp>
        <p:nvSpPr>
          <p:cNvPr id="3" name="Oval 2">
            <a:extLst>
              <a:ext uri="{FF2B5EF4-FFF2-40B4-BE49-F238E27FC236}">
                <a16:creationId xmlns:a16="http://schemas.microsoft.com/office/drawing/2014/main" id="{D6E833E3-099B-4C10-B36B-622D5973946B}"/>
              </a:ext>
            </a:extLst>
          </p:cNvPr>
          <p:cNvSpPr/>
          <p:nvPr/>
        </p:nvSpPr>
        <p:spPr>
          <a:xfrm>
            <a:off x="2943225" y="3057525"/>
            <a:ext cx="123825" cy="1143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8972489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7A992F9-3747-46B1-B670-D973527EEB90}" type="slidenum">
              <a:rPr kumimoji="0" lang="en-GB"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17</a:t>
            </a:fld>
            <a:endParaRPr kumimoji="0" lang="en-GB" sz="1800" b="0" i="0" u="none" strike="noStrike" kern="0" cap="none" spc="0" normalizeH="0" baseline="0" noProof="0" dirty="0">
              <a:ln>
                <a:noFill/>
              </a:ln>
              <a:solidFill>
                <a:sysClr val="windowText" lastClr="000000"/>
              </a:solidFill>
              <a:effectLst/>
              <a:uLnTx/>
              <a:uFillTx/>
            </a:endParaRPr>
          </a:p>
        </p:txBody>
      </p:sp>
      <p:pic>
        <p:nvPicPr>
          <p:cNvPr id="3" name="Picture 2"/>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l="29851" t="18363" b="17992"/>
          <a:stretch/>
        </p:blipFill>
        <p:spPr>
          <a:xfrm>
            <a:off x="8523136" y="0"/>
            <a:ext cx="3668864" cy="1139687"/>
          </a:xfrm>
          <a:prstGeom prst="rect">
            <a:avLst/>
          </a:prstGeom>
        </p:spPr>
      </p:pic>
      <p:sp>
        <p:nvSpPr>
          <p:cNvPr id="5" name="Snip Diagonal Corner Rectangle 4"/>
          <p:cNvSpPr/>
          <p:nvPr/>
        </p:nvSpPr>
        <p:spPr>
          <a:xfrm>
            <a:off x="0" y="1139688"/>
            <a:ext cx="12192000" cy="132522"/>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6" name="Snip Diagonal Corner Rectangle 5"/>
          <p:cNvSpPr/>
          <p:nvPr/>
        </p:nvSpPr>
        <p:spPr>
          <a:xfrm>
            <a:off x="7547113" y="1371600"/>
            <a:ext cx="4644887" cy="139147"/>
          </a:xfrm>
          <a:prstGeom prst="snip2Diag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7" name="TextBox 6"/>
          <p:cNvSpPr txBox="1"/>
          <p:nvPr/>
        </p:nvSpPr>
        <p:spPr>
          <a:xfrm>
            <a:off x="212035" y="246677"/>
            <a:ext cx="7858539"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GB" sz="3600" kern="0" dirty="0">
                <a:solidFill>
                  <a:sysClr val="windowText" lastClr="000000"/>
                </a:solidFill>
              </a:rPr>
              <a:t>Dipole-Dipole forces</a:t>
            </a:r>
            <a:endParaRPr kumimoji="0" lang="en-GB" sz="3600" b="0" i="0" u="none" strike="noStrike" kern="0" cap="none" spc="0" normalizeH="0" baseline="0" noProof="0" dirty="0">
              <a:ln>
                <a:noFill/>
              </a:ln>
              <a:solidFill>
                <a:sysClr val="windowText" lastClr="000000"/>
              </a:solidFill>
              <a:effectLst/>
              <a:uLnTx/>
              <a:uFillTx/>
            </a:endParaRPr>
          </a:p>
        </p:txBody>
      </p:sp>
      <p:pic>
        <p:nvPicPr>
          <p:cNvPr id="10" name="Picture 9">
            <a:extLst>
              <a:ext uri="{FF2B5EF4-FFF2-40B4-BE49-F238E27FC236}">
                <a16:creationId xmlns:a16="http://schemas.microsoft.com/office/drawing/2014/main" id="{08FEF3C3-6B71-4E15-A7B4-AE87A65E0E04}"/>
              </a:ext>
            </a:extLst>
          </p:cNvPr>
          <p:cNvPicPr>
            <a:picLocks noChangeAspect="1"/>
          </p:cNvPicPr>
          <p:nvPr/>
        </p:nvPicPr>
        <p:blipFill>
          <a:blip r:embed="rId4"/>
          <a:stretch>
            <a:fillRect/>
          </a:stretch>
        </p:blipFill>
        <p:spPr>
          <a:xfrm>
            <a:off x="689843" y="1496701"/>
            <a:ext cx="10307488" cy="2486372"/>
          </a:xfrm>
          <a:prstGeom prst="rect">
            <a:avLst/>
          </a:prstGeom>
        </p:spPr>
      </p:pic>
      <p:sp>
        <p:nvSpPr>
          <p:cNvPr id="11" name="TextBox 10">
            <a:extLst>
              <a:ext uri="{FF2B5EF4-FFF2-40B4-BE49-F238E27FC236}">
                <a16:creationId xmlns:a16="http://schemas.microsoft.com/office/drawing/2014/main" id="{DFE7AAEE-5752-4866-82A6-68D2C1702BB4}"/>
              </a:ext>
            </a:extLst>
          </p:cNvPr>
          <p:cNvSpPr txBox="1"/>
          <p:nvPr/>
        </p:nvSpPr>
        <p:spPr>
          <a:xfrm>
            <a:off x="619124" y="4235766"/>
            <a:ext cx="10953751" cy="225106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dirty="0"/>
              <a:t>For molecules with similar molar mass, as the polarity increases the boiling point increases due to the increase strength of the dipole-dipole forces present</a:t>
            </a:r>
          </a:p>
          <a:p>
            <a:pPr marL="342900" indent="-342900">
              <a:lnSpc>
                <a:spcPct val="150000"/>
              </a:lnSpc>
              <a:buFont typeface="Arial" panose="020B0604020202020204" pitchFamily="34" charset="0"/>
              <a:buChar char="•"/>
            </a:pPr>
            <a:r>
              <a:rPr lang="en-US" sz="2400" dirty="0"/>
              <a:t>Remember – increased polarity means a stronger dipole is present. So the electrostatic attraction between molecules increases</a:t>
            </a:r>
            <a:endParaRPr lang="en-AU" sz="2400" dirty="0"/>
          </a:p>
        </p:txBody>
      </p:sp>
    </p:spTree>
    <p:extLst>
      <p:ext uri="{BB962C8B-B14F-4D97-AF65-F5344CB8AC3E}">
        <p14:creationId xmlns:p14="http://schemas.microsoft.com/office/powerpoint/2010/main" val="10306139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7A992F9-3747-46B1-B670-D973527EEB90}" type="slidenum">
              <a:rPr kumimoji="0" lang="en-GB"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18</a:t>
            </a:fld>
            <a:endParaRPr kumimoji="0" lang="en-GB" sz="1800" b="0" i="0" u="none" strike="noStrike" kern="0" cap="none" spc="0" normalizeH="0" baseline="0" noProof="0" dirty="0">
              <a:ln>
                <a:noFill/>
              </a:ln>
              <a:solidFill>
                <a:sysClr val="windowText" lastClr="000000"/>
              </a:solidFill>
              <a:effectLst/>
              <a:uLnTx/>
              <a:uFillTx/>
            </a:endParaRPr>
          </a:p>
        </p:txBody>
      </p:sp>
      <p:pic>
        <p:nvPicPr>
          <p:cNvPr id="3" name="Picture 2"/>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l="29851" t="18363" b="17992"/>
          <a:stretch/>
        </p:blipFill>
        <p:spPr>
          <a:xfrm>
            <a:off x="8523136" y="0"/>
            <a:ext cx="3668864" cy="1139687"/>
          </a:xfrm>
          <a:prstGeom prst="rect">
            <a:avLst/>
          </a:prstGeom>
        </p:spPr>
      </p:pic>
      <p:sp>
        <p:nvSpPr>
          <p:cNvPr id="5" name="Snip Diagonal Corner Rectangle 4"/>
          <p:cNvSpPr/>
          <p:nvPr/>
        </p:nvSpPr>
        <p:spPr>
          <a:xfrm>
            <a:off x="0" y="1139688"/>
            <a:ext cx="12192000" cy="132522"/>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6" name="Snip Diagonal Corner Rectangle 5"/>
          <p:cNvSpPr/>
          <p:nvPr/>
        </p:nvSpPr>
        <p:spPr>
          <a:xfrm>
            <a:off x="7547113" y="1371600"/>
            <a:ext cx="4644887" cy="139147"/>
          </a:xfrm>
          <a:prstGeom prst="snip2Diag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7" name="TextBox 6"/>
          <p:cNvSpPr txBox="1"/>
          <p:nvPr/>
        </p:nvSpPr>
        <p:spPr>
          <a:xfrm>
            <a:off x="212035" y="246677"/>
            <a:ext cx="7858539"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GB" sz="3600" kern="0" dirty="0">
                <a:solidFill>
                  <a:sysClr val="windowText" lastClr="000000"/>
                </a:solidFill>
              </a:rPr>
              <a:t>Dipole-Dipole forces</a:t>
            </a:r>
            <a:endParaRPr kumimoji="0" lang="en-GB" sz="3600" b="0" i="0" u="none" strike="noStrike" kern="0" cap="none" spc="0" normalizeH="0" baseline="0" noProof="0" dirty="0">
              <a:ln>
                <a:noFill/>
              </a:ln>
              <a:solidFill>
                <a:sysClr val="windowText" lastClr="000000"/>
              </a:solidFill>
              <a:effectLst/>
              <a:uLnTx/>
              <a:uFillTx/>
            </a:endParaRPr>
          </a:p>
        </p:txBody>
      </p:sp>
      <p:pic>
        <p:nvPicPr>
          <p:cNvPr id="10" name="Picture 13">
            <a:extLst>
              <a:ext uri="{FF2B5EF4-FFF2-40B4-BE49-F238E27FC236}">
                <a16:creationId xmlns:a16="http://schemas.microsoft.com/office/drawing/2014/main" id="{3A839D87-5716-4371-9D32-9F08451C0F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7918" y="2495054"/>
            <a:ext cx="6968431" cy="41377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12" name="Text Box 5">
            <a:extLst>
              <a:ext uri="{FF2B5EF4-FFF2-40B4-BE49-F238E27FC236}">
                <a16:creationId xmlns:a16="http://schemas.microsoft.com/office/drawing/2014/main" id="{B0F8F447-A45D-4FAD-A6AC-0EDF5957C605}"/>
              </a:ext>
            </a:extLst>
          </p:cNvPr>
          <p:cNvSpPr txBox="1">
            <a:spLocks noChangeArrowheads="1"/>
          </p:cNvSpPr>
          <p:nvPr/>
        </p:nvSpPr>
        <p:spPr bwMode="auto">
          <a:xfrm>
            <a:off x="761161" y="1577877"/>
            <a:ext cx="10392614" cy="8309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just">
              <a:spcBef>
                <a:spcPct val="50000"/>
              </a:spcBef>
              <a:defRPr/>
            </a:pPr>
            <a:r>
              <a:rPr lang="en-US" sz="2400" dirty="0">
                <a:cs typeface="+mn-cs"/>
              </a:rPr>
              <a:t>Consider the examples below which illustrate the effect of size and </a:t>
            </a:r>
            <a:r>
              <a:rPr lang="en-US" sz="2400" dirty="0" err="1">
                <a:cs typeface="+mn-cs"/>
              </a:rPr>
              <a:t>polarisability</a:t>
            </a:r>
            <a:r>
              <a:rPr lang="en-US" sz="2400" dirty="0">
                <a:cs typeface="+mn-cs"/>
              </a:rPr>
              <a:t> on boiling points.</a:t>
            </a:r>
          </a:p>
        </p:txBody>
      </p:sp>
    </p:spTree>
    <p:extLst>
      <p:ext uri="{BB962C8B-B14F-4D97-AF65-F5344CB8AC3E}">
        <p14:creationId xmlns:p14="http://schemas.microsoft.com/office/powerpoint/2010/main" val="12832443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7A992F9-3747-46B1-B670-D973527EEB90}" type="slidenum">
              <a:rPr kumimoji="0" lang="en-GB"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19</a:t>
            </a:fld>
            <a:endParaRPr kumimoji="0" lang="en-GB" sz="1800" b="0" i="0" u="none" strike="noStrike" kern="0" cap="none" spc="0" normalizeH="0" baseline="0" noProof="0" dirty="0">
              <a:ln>
                <a:noFill/>
              </a:ln>
              <a:solidFill>
                <a:sysClr val="windowText" lastClr="000000"/>
              </a:solidFill>
              <a:effectLst/>
              <a:uLnTx/>
              <a:uFillTx/>
            </a:endParaRPr>
          </a:p>
        </p:txBody>
      </p:sp>
      <p:pic>
        <p:nvPicPr>
          <p:cNvPr id="3" name="Picture 2"/>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l="29851" t="18363" b="17992"/>
          <a:stretch/>
        </p:blipFill>
        <p:spPr>
          <a:xfrm>
            <a:off x="8523136" y="0"/>
            <a:ext cx="3668864" cy="1139687"/>
          </a:xfrm>
          <a:prstGeom prst="rect">
            <a:avLst/>
          </a:prstGeom>
        </p:spPr>
      </p:pic>
      <p:sp>
        <p:nvSpPr>
          <p:cNvPr id="5" name="Snip Diagonal Corner Rectangle 4"/>
          <p:cNvSpPr/>
          <p:nvPr/>
        </p:nvSpPr>
        <p:spPr>
          <a:xfrm>
            <a:off x="0" y="1139688"/>
            <a:ext cx="12192000" cy="132522"/>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6" name="Snip Diagonal Corner Rectangle 5"/>
          <p:cNvSpPr/>
          <p:nvPr/>
        </p:nvSpPr>
        <p:spPr>
          <a:xfrm>
            <a:off x="7547113" y="1371600"/>
            <a:ext cx="4644887" cy="139147"/>
          </a:xfrm>
          <a:prstGeom prst="snip2Diag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7" name="TextBox 6"/>
          <p:cNvSpPr txBox="1"/>
          <p:nvPr/>
        </p:nvSpPr>
        <p:spPr>
          <a:xfrm>
            <a:off x="212035" y="246677"/>
            <a:ext cx="7858539"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GB" sz="3600" kern="0" dirty="0">
                <a:solidFill>
                  <a:sysClr val="windowText" lastClr="000000"/>
                </a:solidFill>
              </a:rPr>
              <a:t>Solubility </a:t>
            </a:r>
            <a:endParaRPr kumimoji="0" lang="en-GB" sz="3600" b="0" i="0" u="none" strike="noStrike" kern="0" cap="none" spc="0" normalizeH="0" baseline="0" noProof="0" dirty="0">
              <a:ln>
                <a:noFill/>
              </a:ln>
              <a:solidFill>
                <a:sysClr val="windowText" lastClr="000000"/>
              </a:solidFill>
              <a:effectLst/>
              <a:uLnTx/>
              <a:uFillTx/>
            </a:endParaRPr>
          </a:p>
        </p:txBody>
      </p:sp>
      <p:sp>
        <p:nvSpPr>
          <p:cNvPr id="4" name="TextBox 3">
            <a:extLst>
              <a:ext uri="{FF2B5EF4-FFF2-40B4-BE49-F238E27FC236}">
                <a16:creationId xmlns:a16="http://schemas.microsoft.com/office/drawing/2014/main" id="{2DEB4949-2D24-4C82-BEF5-FDA2D98AA804}"/>
              </a:ext>
            </a:extLst>
          </p:cNvPr>
          <p:cNvSpPr txBox="1"/>
          <p:nvPr/>
        </p:nvSpPr>
        <p:spPr>
          <a:xfrm>
            <a:off x="212035" y="1650756"/>
            <a:ext cx="11591925" cy="4467057"/>
          </a:xfrm>
          <a:prstGeom prst="rect">
            <a:avLst/>
          </a:prstGeom>
          <a:noFill/>
        </p:spPr>
        <p:txBody>
          <a:bodyPr wrap="square" rtlCol="0">
            <a:spAutoFit/>
          </a:bodyPr>
          <a:lstStyle/>
          <a:p>
            <a:pPr>
              <a:lnSpc>
                <a:spcPct val="150000"/>
              </a:lnSpc>
            </a:pPr>
            <a:r>
              <a:rPr lang="en-US" sz="2400" dirty="0"/>
              <a:t>Solubility</a:t>
            </a:r>
          </a:p>
          <a:p>
            <a:pPr marL="800100" lvl="1" indent="-342900">
              <a:lnSpc>
                <a:spcPct val="150000"/>
              </a:lnSpc>
              <a:buFont typeface="Arial" panose="020B0604020202020204" pitchFamily="34" charset="0"/>
              <a:buChar char="•"/>
            </a:pPr>
            <a:r>
              <a:rPr lang="en-US" sz="2400" dirty="0"/>
              <a:t>Solubility refers to one substance dissolving another substance</a:t>
            </a:r>
          </a:p>
          <a:p>
            <a:pPr marL="800100" lvl="1" indent="-342900">
              <a:lnSpc>
                <a:spcPct val="150000"/>
              </a:lnSpc>
              <a:buFont typeface="Arial" panose="020B0604020202020204" pitchFamily="34" charset="0"/>
              <a:buChar char="•"/>
            </a:pPr>
            <a:r>
              <a:rPr lang="en-US" sz="2400" dirty="0"/>
              <a:t>For this to occur:</a:t>
            </a:r>
          </a:p>
          <a:p>
            <a:pPr marL="2171700" lvl="4" indent="-342900">
              <a:lnSpc>
                <a:spcPct val="150000"/>
              </a:lnSpc>
              <a:buFont typeface="Arial" panose="020B0604020202020204" pitchFamily="34" charset="0"/>
              <a:buChar char="•"/>
            </a:pPr>
            <a:r>
              <a:rPr lang="en-US" sz="2400" dirty="0"/>
              <a:t>The forces of attraction between the molecules in substance A must break</a:t>
            </a:r>
          </a:p>
          <a:p>
            <a:pPr marL="2171700" lvl="4" indent="-342900">
              <a:lnSpc>
                <a:spcPct val="150000"/>
              </a:lnSpc>
              <a:buFont typeface="Arial" panose="020B0604020202020204" pitchFamily="34" charset="0"/>
              <a:buChar char="•"/>
            </a:pPr>
            <a:r>
              <a:rPr lang="en-US" sz="2400" dirty="0"/>
              <a:t>The forces of attraction between the molecules in substance B must break</a:t>
            </a:r>
          </a:p>
          <a:p>
            <a:pPr marL="2171700" lvl="4" indent="-342900">
              <a:lnSpc>
                <a:spcPct val="150000"/>
              </a:lnSpc>
              <a:buFont typeface="Arial" panose="020B0604020202020204" pitchFamily="34" charset="0"/>
              <a:buChar char="•"/>
            </a:pPr>
            <a:r>
              <a:rPr lang="en-US" sz="2400" dirty="0"/>
              <a:t>New forces of attraction must form between molecules of A and B</a:t>
            </a:r>
          </a:p>
          <a:p>
            <a:pPr marL="800100" lvl="1" indent="-342900">
              <a:lnSpc>
                <a:spcPct val="150000"/>
              </a:lnSpc>
              <a:buFont typeface="Arial" panose="020B0604020202020204" pitchFamily="34" charset="0"/>
              <a:buChar char="•"/>
            </a:pPr>
            <a:r>
              <a:rPr lang="en-US" sz="2400" dirty="0"/>
              <a:t>For this process to be energetically </a:t>
            </a:r>
            <a:r>
              <a:rPr lang="en-US" sz="2400" dirty="0" err="1"/>
              <a:t>favourable</a:t>
            </a:r>
            <a:r>
              <a:rPr lang="en-US" sz="2400" dirty="0"/>
              <a:t> the two substances need to have similar intermolecular forces present</a:t>
            </a:r>
            <a:endParaRPr lang="en-AU" sz="2400" dirty="0"/>
          </a:p>
        </p:txBody>
      </p:sp>
    </p:spTree>
    <p:extLst>
      <p:ext uri="{BB962C8B-B14F-4D97-AF65-F5344CB8AC3E}">
        <p14:creationId xmlns:p14="http://schemas.microsoft.com/office/powerpoint/2010/main" val="872780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7A992F9-3747-46B1-B670-D973527EEB90}" type="slidenum">
              <a:rPr kumimoji="0" lang="en-GB"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a:t>
            </a:fld>
            <a:endParaRPr kumimoji="0" lang="en-GB" sz="1800" b="0" i="0" u="none" strike="noStrike" kern="0" cap="none" spc="0" normalizeH="0" baseline="0" noProof="0" dirty="0">
              <a:ln>
                <a:noFill/>
              </a:ln>
              <a:solidFill>
                <a:sysClr val="windowText" lastClr="000000"/>
              </a:solidFill>
              <a:effectLst/>
              <a:uLnTx/>
              <a:uFillTx/>
            </a:endParaRPr>
          </a:p>
        </p:txBody>
      </p:sp>
      <p:pic>
        <p:nvPicPr>
          <p:cNvPr id="3" name="Picture 2"/>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l="29851" t="18363" b="17992"/>
          <a:stretch/>
        </p:blipFill>
        <p:spPr>
          <a:xfrm>
            <a:off x="8523136" y="0"/>
            <a:ext cx="3668864" cy="1139687"/>
          </a:xfrm>
          <a:prstGeom prst="rect">
            <a:avLst/>
          </a:prstGeom>
        </p:spPr>
      </p:pic>
      <p:sp>
        <p:nvSpPr>
          <p:cNvPr id="5" name="Snip Diagonal Corner Rectangle 4"/>
          <p:cNvSpPr/>
          <p:nvPr/>
        </p:nvSpPr>
        <p:spPr>
          <a:xfrm>
            <a:off x="0" y="1139688"/>
            <a:ext cx="12192000" cy="132522"/>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6" name="Snip Diagonal Corner Rectangle 5"/>
          <p:cNvSpPr/>
          <p:nvPr/>
        </p:nvSpPr>
        <p:spPr>
          <a:xfrm>
            <a:off x="7547113" y="1371600"/>
            <a:ext cx="4644887" cy="139147"/>
          </a:xfrm>
          <a:prstGeom prst="snip2Diag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7" name="TextBox 6"/>
          <p:cNvSpPr txBox="1"/>
          <p:nvPr/>
        </p:nvSpPr>
        <p:spPr>
          <a:xfrm>
            <a:off x="212035" y="246677"/>
            <a:ext cx="7858539"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GB" sz="3600" kern="0" dirty="0">
                <a:solidFill>
                  <a:sysClr val="windowText" lastClr="000000"/>
                </a:solidFill>
              </a:rPr>
              <a:t>Intramolecular vs Intermolecular</a:t>
            </a:r>
            <a:endParaRPr kumimoji="0" lang="en-GB" sz="3600" b="0" i="0" u="none" strike="noStrike" kern="0" cap="none" spc="0" normalizeH="0" baseline="0" noProof="0" dirty="0">
              <a:ln>
                <a:noFill/>
              </a:ln>
              <a:solidFill>
                <a:sysClr val="windowText" lastClr="000000"/>
              </a:solidFill>
              <a:effectLst/>
              <a:uLnTx/>
              <a:uFillTx/>
            </a:endParaRPr>
          </a:p>
        </p:txBody>
      </p:sp>
      <p:sp>
        <p:nvSpPr>
          <p:cNvPr id="4" name="TextBox 3">
            <a:extLst>
              <a:ext uri="{FF2B5EF4-FFF2-40B4-BE49-F238E27FC236}">
                <a16:creationId xmlns:a16="http://schemas.microsoft.com/office/drawing/2014/main" id="{62A2C50C-E59E-44EC-8D97-B3DDE3458AEB}"/>
              </a:ext>
            </a:extLst>
          </p:cNvPr>
          <p:cNvSpPr txBox="1"/>
          <p:nvPr/>
        </p:nvSpPr>
        <p:spPr>
          <a:xfrm>
            <a:off x="466725" y="1771650"/>
            <a:ext cx="11163300" cy="4282391"/>
          </a:xfrm>
          <a:prstGeom prst="rect">
            <a:avLst/>
          </a:prstGeom>
          <a:noFill/>
        </p:spPr>
        <p:txBody>
          <a:bodyPr wrap="square" rtlCol="0">
            <a:spAutoFit/>
          </a:bodyPr>
          <a:lstStyle/>
          <a:p>
            <a:r>
              <a:rPr lang="en-US" sz="2400" dirty="0">
                <a:solidFill>
                  <a:schemeClr val="accent1"/>
                </a:solidFill>
              </a:rPr>
              <a:t>Intramolecular forces</a:t>
            </a:r>
          </a:p>
          <a:p>
            <a:pPr marL="800100" lvl="1" indent="-342900">
              <a:lnSpc>
                <a:spcPct val="150000"/>
              </a:lnSpc>
              <a:buFont typeface="Arial" panose="020B0604020202020204" pitchFamily="34" charset="0"/>
              <a:buChar char="•"/>
            </a:pPr>
            <a:r>
              <a:rPr lang="en-US" sz="2400" dirty="0"/>
              <a:t>These are the forces that keep atoms clusters together within molecules</a:t>
            </a:r>
          </a:p>
          <a:p>
            <a:pPr marL="800100" lvl="1" indent="-342900">
              <a:lnSpc>
                <a:spcPct val="150000"/>
              </a:lnSpc>
              <a:buFont typeface="Arial" panose="020B0604020202020204" pitchFamily="34" charset="0"/>
              <a:buChar char="•"/>
            </a:pPr>
            <a:r>
              <a:rPr lang="en-US" sz="2400" dirty="0"/>
              <a:t>Strong forces, can only be broken using chemical reactions (i.e. changing from one molecule to a different molecule)</a:t>
            </a:r>
          </a:p>
          <a:p>
            <a:pPr marL="800100" lvl="1" indent="-342900">
              <a:lnSpc>
                <a:spcPct val="150000"/>
              </a:lnSpc>
              <a:buFont typeface="Arial" panose="020B0604020202020204" pitchFamily="34" charset="0"/>
              <a:buChar char="•"/>
            </a:pPr>
            <a:endParaRPr lang="en-US" sz="2400" dirty="0"/>
          </a:p>
          <a:p>
            <a:pPr>
              <a:lnSpc>
                <a:spcPct val="150000"/>
              </a:lnSpc>
            </a:pPr>
            <a:r>
              <a:rPr lang="en-US" sz="2400" dirty="0">
                <a:solidFill>
                  <a:schemeClr val="accent1"/>
                </a:solidFill>
              </a:rPr>
              <a:t>Intermolecular forces</a:t>
            </a:r>
          </a:p>
          <a:p>
            <a:pPr marL="800100" lvl="1" indent="-342900">
              <a:lnSpc>
                <a:spcPct val="150000"/>
              </a:lnSpc>
              <a:buFont typeface="Arial" panose="020B0604020202020204" pitchFamily="34" charset="0"/>
              <a:buChar char="•"/>
            </a:pPr>
            <a:r>
              <a:rPr lang="en-US" sz="2400" dirty="0"/>
              <a:t>Forces that exist between molecules</a:t>
            </a:r>
          </a:p>
          <a:p>
            <a:pPr marL="800100" lvl="1" indent="-342900">
              <a:lnSpc>
                <a:spcPct val="150000"/>
              </a:lnSpc>
              <a:buFont typeface="Arial" panose="020B0604020202020204" pitchFamily="34" charset="0"/>
              <a:buChar char="•"/>
            </a:pPr>
            <a:r>
              <a:rPr lang="en-US" sz="2400" dirty="0"/>
              <a:t>Much weaker than Intramolecular forces</a:t>
            </a:r>
            <a:endParaRPr lang="en-AU" sz="2400" dirty="0"/>
          </a:p>
        </p:txBody>
      </p:sp>
    </p:spTree>
    <p:extLst>
      <p:ext uri="{BB962C8B-B14F-4D97-AF65-F5344CB8AC3E}">
        <p14:creationId xmlns:p14="http://schemas.microsoft.com/office/powerpoint/2010/main" val="9754334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7A992F9-3747-46B1-B670-D973527EEB90}" type="slidenum">
              <a:rPr kumimoji="0" lang="en-GB"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20</a:t>
            </a:fld>
            <a:endParaRPr kumimoji="0" lang="en-GB" sz="1800" b="0" i="0" u="none" strike="noStrike" kern="0" cap="none" spc="0" normalizeH="0" baseline="0" noProof="0" dirty="0">
              <a:ln>
                <a:noFill/>
              </a:ln>
              <a:solidFill>
                <a:sysClr val="windowText" lastClr="000000"/>
              </a:solidFill>
              <a:effectLst/>
              <a:uLnTx/>
              <a:uFillTx/>
            </a:endParaRPr>
          </a:p>
        </p:txBody>
      </p:sp>
      <p:pic>
        <p:nvPicPr>
          <p:cNvPr id="3" name="Picture 2"/>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l="29851" t="18363" b="17992"/>
          <a:stretch/>
        </p:blipFill>
        <p:spPr>
          <a:xfrm>
            <a:off x="8523136" y="0"/>
            <a:ext cx="3668864" cy="1139687"/>
          </a:xfrm>
          <a:prstGeom prst="rect">
            <a:avLst/>
          </a:prstGeom>
        </p:spPr>
      </p:pic>
      <p:sp>
        <p:nvSpPr>
          <p:cNvPr id="5" name="Snip Diagonal Corner Rectangle 4"/>
          <p:cNvSpPr/>
          <p:nvPr/>
        </p:nvSpPr>
        <p:spPr>
          <a:xfrm>
            <a:off x="0" y="1139688"/>
            <a:ext cx="12192000" cy="132522"/>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6" name="Snip Diagonal Corner Rectangle 5"/>
          <p:cNvSpPr/>
          <p:nvPr/>
        </p:nvSpPr>
        <p:spPr>
          <a:xfrm>
            <a:off x="7547113" y="1371600"/>
            <a:ext cx="4644887" cy="139147"/>
          </a:xfrm>
          <a:prstGeom prst="snip2Diag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7" name="TextBox 6"/>
          <p:cNvSpPr txBox="1"/>
          <p:nvPr/>
        </p:nvSpPr>
        <p:spPr>
          <a:xfrm>
            <a:off x="212035" y="246677"/>
            <a:ext cx="7858539"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GB" sz="3600" kern="0" dirty="0">
                <a:solidFill>
                  <a:sysClr val="windowText" lastClr="000000"/>
                </a:solidFill>
              </a:rPr>
              <a:t>Solubility </a:t>
            </a:r>
            <a:endParaRPr kumimoji="0" lang="en-GB" sz="3600" b="0" i="0" u="none" strike="noStrike" kern="0" cap="none" spc="0" normalizeH="0" baseline="0" noProof="0" dirty="0">
              <a:ln>
                <a:noFill/>
              </a:ln>
              <a:solidFill>
                <a:sysClr val="windowText" lastClr="000000"/>
              </a:solidFill>
              <a:effectLst/>
              <a:uLnTx/>
              <a:uFillTx/>
            </a:endParaRPr>
          </a:p>
        </p:txBody>
      </p:sp>
      <p:sp>
        <p:nvSpPr>
          <p:cNvPr id="4" name="TextBox 3">
            <a:extLst>
              <a:ext uri="{FF2B5EF4-FFF2-40B4-BE49-F238E27FC236}">
                <a16:creationId xmlns:a16="http://schemas.microsoft.com/office/drawing/2014/main" id="{2DEB4949-2D24-4C82-BEF5-FDA2D98AA804}"/>
              </a:ext>
            </a:extLst>
          </p:cNvPr>
          <p:cNvSpPr txBox="1"/>
          <p:nvPr/>
        </p:nvSpPr>
        <p:spPr>
          <a:xfrm>
            <a:off x="212035" y="1441173"/>
            <a:ext cx="11591925" cy="3913059"/>
          </a:xfrm>
          <a:prstGeom prst="rect">
            <a:avLst/>
          </a:prstGeom>
          <a:noFill/>
        </p:spPr>
        <p:txBody>
          <a:bodyPr wrap="square" rtlCol="0">
            <a:spAutoFit/>
          </a:bodyPr>
          <a:lstStyle/>
          <a:p>
            <a:pPr>
              <a:lnSpc>
                <a:spcPct val="150000"/>
              </a:lnSpc>
            </a:pPr>
            <a:r>
              <a:rPr lang="en-US" sz="2400" dirty="0"/>
              <a:t>Solubility</a:t>
            </a:r>
          </a:p>
          <a:p>
            <a:pPr marL="800100" lvl="1" indent="-342900">
              <a:lnSpc>
                <a:spcPct val="150000"/>
              </a:lnSpc>
              <a:buFont typeface="Arial" panose="020B0604020202020204" pitchFamily="34" charset="0"/>
              <a:buChar char="•"/>
            </a:pPr>
            <a:r>
              <a:rPr lang="en-US" sz="2400" dirty="0">
                <a:solidFill>
                  <a:srgbClr val="FF0000"/>
                </a:solidFill>
              </a:rPr>
              <a:t>Like dissolves Like</a:t>
            </a:r>
          </a:p>
          <a:p>
            <a:pPr marL="800100" lvl="1" indent="-342900">
              <a:lnSpc>
                <a:spcPct val="150000"/>
              </a:lnSpc>
              <a:buFont typeface="Arial" panose="020B0604020202020204" pitchFamily="34" charset="0"/>
              <a:buChar char="•"/>
            </a:pPr>
            <a:r>
              <a:rPr lang="en-US" sz="2400" dirty="0"/>
              <a:t>Substances that contain only dispersion forces will dissolves substances that only contain dispersion forces. For example, wax dissolves in non-polar solvents such as hexane, toluene or at home – cooking oil</a:t>
            </a:r>
          </a:p>
          <a:p>
            <a:pPr marL="800100" lvl="1" indent="-342900">
              <a:lnSpc>
                <a:spcPct val="150000"/>
              </a:lnSpc>
              <a:buFont typeface="Arial" panose="020B0604020202020204" pitchFamily="34" charset="0"/>
              <a:buChar char="•"/>
            </a:pPr>
            <a:r>
              <a:rPr lang="en-US" sz="2400" dirty="0"/>
              <a:t>Compounds with dipole-dipole forces dissolve other compounds containing dipole-dipole forces</a:t>
            </a:r>
          </a:p>
        </p:txBody>
      </p:sp>
    </p:spTree>
    <p:extLst>
      <p:ext uri="{BB962C8B-B14F-4D97-AF65-F5344CB8AC3E}">
        <p14:creationId xmlns:p14="http://schemas.microsoft.com/office/powerpoint/2010/main" val="267611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7A992F9-3747-46B1-B670-D973527EEB90}" type="slidenum">
              <a:rPr kumimoji="0" lang="en-GB"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21</a:t>
            </a:fld>
            <a:endParaRPr kumimoji="0" lang="en-GB" sz="1800" b="0" i="0" u="none" strike="noStrike" kern="0" cap="none" spc="0" normalizeH="0" baseline="0" noProof="0" dirty="0">
              <a:ln>
                <a:noFill/>
              </a:ln>
              <a:solidFill>
                <a:sysClr val="windowText" lastClr="000000"/>
              </a:solidFill>
              <a:effectLst/>
              <a:uLnTx/>
              <a:uFillTx/>
            </a:endParaRPr>
          </a:p>
        </p:txBody>
      </p:sp>
      <p:pic>
        <p:nvPicPr>
          <p:cNvPr id="3" name="Picture 2"/>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l="29851" t="18363" b="17992"/>
          <a:stretch/>
        </p:blipFill>
        <p:spPr>
          <a:xfrm>
            <a:off x="8523136" y="0"/>
            <a:ext cx="3668864" cy="1139687"/>
          </a:xfrm>
          <a:prstGeom prst="rect">
            <a:avLst/>
          </a:prstGeom>
        </p:spPr>
      </p:pic>
      <p:sp>
        <p:nvSpPr>
          <p:cNvPr id="5" name="Snip Diagonal Corner Rectangle 4"/>
          <p:cNvSpPr/>
          <p:nvPr/>
        </p:nvSpPr>
        <p:spPr>
          <a:xfrm>
            <a:off x="0" y="1139688"/>
            <a:ext cx="12192000" cy="132522"/>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6" name="Snip Diagonal Corner Rectangle 5"/>
          <p:cNvSpPr/>
          <p:nvPr/>
        </p:nvSpPr>
        <p:spPr>
          <a:xfrm>
            <a:off x="7547113" y="1371600"/>
            <a:ext cx="4644887" cy="139147"/>
          </a:xfrm>
          <a:prstGeom prst="snip2Diag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7" name="TextBox 6"/>
          <p:cNvSpPr txBox="1"/>
          <p:nvPr/>
        </p:nvSpPr>
        <p:spPr>
          <a:xfrm>
            <a:off x="212035" y="246677"/>
            <a:ext cx="7858539"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GB" sz="3600" kern="0" dirty="0">
                <a:solidFill>
                  <a:sysClr val="windowText" lastClr="000000"/>
                </a:solidFill>
              </a:rPr>
              <a:t>Dipole-Dipole forces</a:t>
            </a:r>
            <a:endParaRPr kumimoji="0" lang="en-GB" sz="3600" b="0" i="0" u="none" strike="noStrike" kern="0" cap="none" spc="0" normalizeH="0" baseline="0" noProof="0" dirty="0">
              <a:ln>
                <a:noFill/>
              </a:ln>
              <a:solidFill>
                <a:sysClr val="windowText" lastClr="000000"/>
              </a:solidFill>
              <a:effectLst/>
              <a:uLnTx/>
              <a:uFillTx/>
            </a:endParaRPr>
          </a:p>
        </p:txBody>
      </p:sp>
      <p:sp>
        <p:nvSpPr>
          <p:cNvPr id="11" name="TextBox 10">
            <a:extLst>
              <a:ext uri="{FF2B5EF4-FFF2-40B4-BE49-F238E27FC236}">
                <a16:creationId xmlns:a16="http://schemas.microsoft.com/office/drawing/2014/main" id="{DFE7AAEE-5752-4866-82A6-68D2C1702BB4}"/>
              </a:ext>
            </a:extLst>
          </p:cNvPr>
          <p:cNvSpPr txBox="1"/>
          <p:nvPr/>
        </p:nvSpPr>
        <p:spPr>
          <a:xfrm>
            <a:off x="619124" y="1806891"/>
            <a:ext cx="10953751" cy="225106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dirty="0"/>
              <a:t>Substances with dipole-dipole forces dissolve other compounds that also have dipole-dipole forces present</a:t>
            </a:r>
          </a:p>
          <a:p>
            <a:pPr marL="342900" indent="-342900">
              <a:lnSpc>
                <a:spcPct val="150000"/>
              </a:lnSpc>
              <a:buFont typeface="Arial" panose="020B0604020202020204" pitchFamily="34" charset="0"/>
              <a:buChar char="•"/>
            </a:pPr>
            <a:r>
              <a:rPr lang="en-US" sz="2400" dirty="0"/>
              <a:t>They can also dissolve ionic compounds, by forming </a:t>
            </a:r>
            <a:r>
              <a:rPr lang="en-US" sz="2400" dirty="0">
                <a:solidFill>
                  <a:schemeClr val="accent1"/>
                </a:solidFill>
              </a:rPr>
              <a:t>ion-dipole interactions</a:t>
            </a:r>
          </a:p>
          <a:p>
            <a:pPr marL="342900" indent="-342900">
              <a:lnSpc>
                <a:spcPct val="150000"/>
              </a:lnSpc>
              <a:buFont typeface="Arial" panose="020B0604020202020204" pitchFamily="34" charset="0"/>
              <a:buChar char="•"/>
            </a:pPr>
            <a:r>
              <a:rPr lang="en-US" sz="2400" dirty="0">
                <a:solidFill>
                  <a:schemeClr val="accent1"/>
                </a:solidFill>
              </a:rPr>
              <a:t>Ion-dipole forces</a:t>
            </a:r>
            <a:r>
              <a:rPr lang="en-US" sz="2400" dirty="0"/>
              <a:t> are attractive forces that are </a:t>
            </a:r>
            <a:r>
              <a:rPr lang="en-US" sz="2400" u="sng" dirty="0"/>
              <a:t>not</a:t>
            </a:r>
            <a:r>
              <a:rPr lang="en-US" sz="2400" dirty="0"/>
              <a:t> classified as intermolecular forces</a:t>
            </a:r>
            <a:endParaRPr lang="en-AU" sz="2400" dirty="0">
              <a:solidFill>
                <a:schemeClr val="accent1"/>
              </a:solidFill>
            </a:endParaRPr>
          </a:p>
        </p:txBody>
      </p:sp>
    </p:spTree>
    <p:extLst>
      <p:ext uri="{BB962C8B-B14F-4D97-AF65-F5344CB8AC3E}">
        <p14:creationId xmlns:p14="http://schemas.microsoft.com/office/powerpoint/2010/main" val="7537569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7A992F9-3747-46B1-B670-D973527EEB90}" type="slidenum">
              <a:rPr kumimoji="0" lang="en-GB"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22</a:t>
            </a:fld>
            <a:endParaRPr kumimoji="0" lang="en-GB" sz="1800" b="0" i="0" u="none" strike="noStrike" kern="0" cap="none" spc="0" normalizeH="0" baseline="0" noProof="0" dirty="0">
              <a:ln>
                <a:noFill/>
              </a:ln>
              <a:solidFill>
                <a:sysClr val="windowText" lastClr="000000"/>
              </a:solidFill>
              <a:effectLst/>
              <a:uLnTx/>
              <a:uFillTx/>
            </a:endParaRPr>
          </a:p>
        </p:txBody>
      </p:sp>
      <p:pic>
        <p:nvPicPr>
          <p:cNvPr id="3" name="Picture 2"/>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l="29851" t="18363" b="17992"/>
          <a:stretch/>
        </p:blipFill>
        <p:spPr>
          <a:xfrm>
            <a:off x="8523136" y="0"/>
            <a:ext cx="3668864" cy="1139687"/>
          </a:xfrm>
          <a:prstGeom prst="rect">
            <a:avLst/>
          </a:prstGeom>
        </p:spPr>
      </p:pic>
      <p:sp>
        <p:nvSpPr>
          <p:cNvPr id="5" name="Snip Diagonal Corner Rectangle 4"/>
          <p:cNvSpPr/>
          <p:nvPr/>
        </p:nvSpPr>
        <p:spPr>
          <a:xfrm>
            <a:off x="0" y="1139688"/>
            <a:ext cx="12192000" cy="132522"/>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6" name="Snip Diagonal Corner Rectangle 5"/>
          <p:cNvSpPr/>
          <p:nvPr/>
        </p:nvSpPr>
        <p:spPr>
          <a:xfrm>
            <a:off x="7547113" y="1371600"/>
            <a:ext cx="4644887" cy="139147"/>
          </a:xfrm>
          <a:prstGeom prst="snip2Diag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7" name="TextBox 6"/>
          <p:cNvSpPr txBox="1"/>
          <p:nvPr/>
        </p:nvSpPr>
        <p:spPr>
          <a:xfrm>
            <a:off x="212035" y="246677"/>
            <a:ext cx="7858539"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GB" sz="3600" kern="0" dirty="0">
                <a:solidFill>
                  <a:sysClr val="windowText" lastClr="000000"/>
                </a:solidFill>
              </a:rPr>
              <a:t>Hydrogen bonding</a:t>
            </a:r>
            <a:endParaRPr kumimoji="0" lang="en-GB" sz="3600" b="0" i="0" u="none" strike="noStrike" kern="0" cap="none" spc="0" normalizeH="0" baseline="0" noProof="0" dirty="0">
              <a:ln>
                <a:noFill/>
              </a:ln>
              <a:solidFill>
                <a:sysClr val="windowText" lastClr="000000"/>
              </a:solidFill>
              <a:effectLst/>
              <a:uLnTx/>
              <a:uFillTx/>
            </a:endParaRPr>
          </a:p>
        </p:txBody>
      </p:sp>
      <p:sp>
        <p:nvSpPr>
          <p:cNvPr id="8" name="Text Box 4">
            <a:extLst>
              <a:ext uri="{FF2B5EF4-FFF2-40B4-BE49-F238E27FC236}">
                <a16:creationId xmlns:a16="http://schemas.microsoft.com/office/drawing/2014/main" id="{5B4D8BF7-D0E1-498C-ABFD-F14F80219231}"/>
              </a:ext>
            </a:extLst>
          </p:cNvPr>
          <p:cNvSpPr txBox="1">
            <a:spLocks noChangeArrowheads="1"/>
          </p:cNvSpPr>
          <p:nvPr/>
        </p:nvSpPr>
        <p:spPr bwMode="auto">
          <a:xfrm>
            <a:off x="386748" y="1371600"/>
            <a:ext cx="11043252" cy="29897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marL="282575" indent="-282575">
              <a:defRPr sz="2400">
                <a:solidFill>
                  <a:schemeClr val="tx1"/>
                </a:solidFill>
                <a:latin typeface="Times New Roman" charset="0"/>
                <a:ea typeface="ＭＳ Ｐゴシック" charset="0"/>
              </a:defRPr>
            </a:lvl1pPr>
            <a:lvl2pPr>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fontAlgn="base">
              <a:spcBef>
                <a:spcPct val="0"/>
              </a:spcBef>
              <a:spcAft>
                <a:spcPct val="0"/>
              </a:spcAft>
              <a:defRPr sz="2400">
                <a:solidFill>
                  <a:schemeClr val="tx1"/>
                </a:solidFill>
                <a:latin typeface="Times New Roman" charset="0"/>
                <a:ea typeface="ＭＳ Ｐゴシック" charset="0"/>
              </a:defRPr>
            </a:lvl6pPr>
            <a:lvl7pPr fontAlgn="base">
              <a:spcBef>
                <a:spcPct val="0"/>
              </a:spcBef>
              <a:spcAft>
                <a:spcPct val="0"/>
              </a:spcAft>
              <a:defRPr sz="2400">
                <a:solidFill>
                  <a:schemeClr val="tx1"/>
                </a:solidFill>
                <a:latin typeface="Times New Roman" charset="0"/>
                <a:ea typeface="ＭＳ Ｐゴシック" charset="0"/>
              </a:defRPr>
            </a:lvl7pPr>
            <a:lvl8pPr fontAlgn="base">
              <a:spcBef>
                <a:spcPct val="0"/>
              </a:spcBef>
              <a:spcAft>
                <a:spcPct val="0"/>
              </a:spcAft>
              <a:defRPr sz="2400">
                <a:solidFill>
                  <a:schemeClr val="tx1"/>
                </a:solidFill>
                <a:latin typeface="Times New Roman" charset="0"/>
                <a:ea typeface="ＭＳ Ｐゴシック" charset="0"/>
              </a:defRPr>
            </a:lvl8pPr>
            <a:lvl9pPr fontAlgn="base">
              <a:spcBef>
                <a:spcPct val="0"/>
              </a:spcBef>
              <a:spcAft>
                <a:spcPct val="0"/>
              </a:spcAft>
              <a:defRPr sz="2400">
                <a:solidFill>
                  <a:schemeClr val="tx1"/>
                </a:solidFill>
                <a:latin typeface="Times New Roman" charset="0"/>
                <a:ea typeface="ＭＳ Ｐゴシック" charset="0"/>
              </a:defRPr>
            </a:lvl9pPr>
          </a:lstStyle>
          <a:p>
            <a:pPr>
              <a:lnSpc>
                <a:spcPct val="150000"/>
              </a:lnSpc>
              <a:spcBef>
                <a:spcPct val="25000"/>
              </a:spcBef>
              <a:buFontTx/>
              <a:buChar char="•"/>
              <a:defRPr/>
            </a:pPr>
            <a:r>
              <a:rPr lang="en-US" dirty="0">
                <a:solidFill>
                  <a:srgbClr val="000000"/>
                </a:solidFill>
                <a:latin typeface="+mn-lt"/>
                <a:cs typeface="+mn-cs"/>
              </a:rPr>
              <a:t>Hydrogen bonding typically </a:t>
            </a:r>
            <a:r>
              <a:rPr lang="en-US" dirty="0">
                <a:latin typeface="+mn-lt"/>
                <a:cs typeface="+mn-cs"/>
              </a:rPr>
              <a:t>occurs when a hydrogen atom bonded to O, N, or F forms an extreme polar bond.  </a:t>
            </a:r>
          </a:p>
          <a:p>
            <a:pPr>
              <a:lnSpc>
                <a:spcPct val="150000"/>
              </a:lnSpc>
              <a:spcBef>
                <a:spcPct val="25000"/>
              </a:spcBef>
              <a:buFontTx/>
              <a:buChar char="•"/>
              <a:defRPr/>
            </a:pPr>
            <a:r>
              <a:rPr lang="en-US" dirty="0">
                <a:latin typeface="+mn-lt"/>
              </a:rPr>
              <a:t>Hydrogen bonds are </a:t>
            </a:r>
            <a:r>
              <a:rPr lang="en-US" dirty="0">
                <a:solidFill>
                  <a:schemeClr val="accent1"/>
                </a:solidFill>
                <a:latin typeface="+mn-lt"/>
              </a:rPr>
              <a:t>directional</a:t>
            </a:r>
            <a:r>
              <a:rPr lang="en-US" dirty="0">
                <a:latin typeface="+mn-lt"/>
              </a:rPr>
              <a:t> intermolecular forces</a:t>
            </a:r>
            <a:endParaRPr lang="en-US" dirty="0">
              <a:latin typeface="+mn-lt"/>
              <a:cs typeface="+mn-cs"/>
            </a:endParaRPr>
          </a:p>
          <a:p>
            <a:pPr>
              <a:lnSpc>
                <a:spcPct val="150000"/>
              </a:lnSpc>
              <a:spcBef>
                <a:spcPct val="25000"/>
              </a:spcBef>
              <a:buFontTx/>
              <a:buChar char="•"/>
              <a:defRPr/>
            </a:pPr>
            <a:r>
              <a:rPr lang="en-US" dirty="0">
                <a:latin typeface="+mn-lt"/>
                <a:cs typeface="+mn-cs"/>
              </a:rPr>
              <a:t>The hydrogen’s positive dipole is electrostatically attracted to a lone pair of electrons on an O, N, or F atom in another molecule.</a:t>
            </a:r>
          </a:p>
        </p:txBody>
      </p:sp>
      <p:pic>
        <p:nvPicPr>
          <p:cNvPr id="9" name="Picture 15" descr="0002">
            <a:extLst>
              <a:ext uri="{FF2B5EF4-FFF2-40B4-BE49-F238E27FC236}">
                <a16:creationId xmlns:a16="http://schemas.microsoft.com/office/drawing/2014/main" id="{83EA03D8-4A6F-4863-AE0E-4A3809249B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7586" y="4329112"/>
            <a:ext cx="6324600" cy="24526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8702612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7A992F9-3747-46B1-B670-D973527EEB90}" type="slidenum">
              <a:rPr kumimoji="0" lang="en-GB"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23</a:t>
            </a:fld>
            <a:endParaRPr kumimoji="0" lang="en-GB" sz="1800" b="0" i="0" u="none" strike="noStrike" kern="0" cap="none" spc="0" normalizeH="0" baseline="0" noProof="0" dirty="0">
              <a:ln>
                <a:noFill/>
              </a:ln>
              <a:solidFill>
                <a:sysClr val="windowText" lastClr="000000"/>
              </a:solidFill>
              <a:effectLst/>
              <a:uLnTx/>
              <a:uFillTx/>
            </a:endParaRPr>
          </a:p>
        </p:txBody>
      </p:sp>
      <p:pic>
        <p:nvPicPr>
          <p:cNvPr id="3" name="Picture 2"/>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l="29851" t="18363" b="17992"/>
          <a:stretch/>
        </p:blipFill>
        <p:spPr>
          <a:xfrm>
            <a:off x="8523136" y="0"/>
            <a:ext cx="3668864" cy="1139687"/>
          </a:xfrm>
          <a:prstGeom prst="rect">
            <a:avLst/>
          </a:prstGeom>
        </p:spPr>
      </p:pic>
      <p:sp>
        <p:nvSpPr>
          <p:cNvPr id="5" name="Snip Diagonal Corner Rectangle 4"/>
          <p:cNvSpPr/>
          <p:nvPr/>
        </p:nvSpPr>
        <p:spPr>
          <a:xfrm>
            <a:off x="0" y="1139688"/>
            <a:ext cx="12192000" cy="132522"/>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6" name="Snip Diagonal Corner Rectangle 5"/>
          <p:cNvSpPr/>
          <p:nvPr/>
        </p:nvSpPr>
        <p:spPr>
          <a:xfrm>
            <a:off x="7547113" y="1371600"/>
            <a:ext cx="4644887" cy="139147"/>
          </a:xfrm>
          <a:prstGeom prst="snip2Diag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7" name="TextBox 6"/>
          <p:cNvSpPr txBox="1"/>
          <p:nvPr/>
        </p:nvSpPr>
        <p:spPr>
          <a:xfrm>
            <a:off x="212035" y="246677"/>
            <a:ext cx="7858539"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GB" sz="3600" kern="0" dirty="0">
                <a:solidFill>
                  <a:sysClr val="windowText" lastClr="000000"/>
                </a:solidFill>
              </a:rPr>
              <a:t>Hydrogen bonding</a:t>
            </a:r>
            <a:endParaRPr kumimoji="0" lang="en-GB" sz="3600" b="0" i="0" u="none" strike="noStrike" kern="0" cap="none" spc="0" normalizeH="0" baseline="0" noProof="0" dirty="0">
              <a:ln>
                <a:noFill/>
              </a:ln>
              <a:solidFill>
                <a:sysClr val="windowText" lastClr="000000"/>
              </a:solidFill>
              <a:effectLst/>
              <a:uLnTx/>
              <a:uFillTx/>
            </a:endParaRPr>
          </a:p>
        </p:txBody>
      </p:sp>
      <p:sp>
        <p:nvSpPr>
          <p:cNvPr id="4" name="TextBox 3">
            <a:extLst>
              <a:ext uri="{FF2B5EF4-FFF2-40B4-BE49-F238E27FC236}">
                <a16:creationId xmlns:a16="http://schemas.microsoft.com/office/drawing/2014/main" id="{952B8CDF-C86A-49DA-B18D-6B830A2450BA}"/>
              </a:ext>
            </a:extLst>
          </p:cNvPr>
          <p:cNvSpPr txBox="1"/>
          <p:nvPr/>
        </p:nvSpPr>
        <p:spPr>
          <a:xfrm>
            <a:off x="504825" y="1762125"/>
            <a:ext cx="11077575" cy="461665"/>
          </a:xfrm>
          <a:prstGeom prst="rect">
            <a:avLst/>
          </a:prstGeom>
          <a:noFill/>
        </p:spPr>
        <p:txBody>
          <a:bodyPr wrap="square" rtlCol="0">
            <a:spAutoFit/>
          </a:bodyPr>
          <a:lstStyle/>
          <a:p>
            <a:pPr marL="342900" indent="-342900">
              <a:buFont typeface="Arial" panose="020B0604020202020204" pitchFamily="34" charset="0"/>
              <a:buChar char="•"/>
            </a:pPr>
            <a:endParaRPr lang="en-AU" sz="2400" dirty="0"/>
          </a:p>
        </p:txBody>
      </p:sp>
      <p:pic>
        <p:nvPicPr>
          <p:cNvPr id="10" name="Picture 9">
            <a:extLst>
              <a:ext uri="{FF2B5EF4-FFF2-40B4-BE49-F238E27FC236}">
                <a16:creationId xmlns:a16="http://schemas.microsoft.com/office/drawing/2014/main" id="{81739B3D-5296-4AAE-9218-F1715D08BF21}"/>
              </a:ext>
            </a:extLst>
          </p:cNvPr>
          <p:cNvPicPr>
            <a:picLocks noChangeAspect="1"/>
          </p:cNvPicPr>
          <p:nvPr/>
        </p:nvPicPr>
        <p:blipFill>
          <a:blip r:embed="rId4"/>
          <a:stretch>
            <a:fillRect/>
          </a:stretch>
        </p:blipFill>
        <p:spPr>
          <a:xfrm>
            <a:off x="6043612" y="2000662"/>
            <a:ext cx="5734850" cy="4029637"/>
          </a:xfrm>
          <a:prstGeom prst="rect">
            <a:avLst/>
          </a:prstGeom>
        </p:spPr>
      </p:pic>
      <p:sp>
        <p:nvSpPr>
          <p:cNvPr id="11" name="TextBox 10">
            <a:extLst>
              <a:ext uri="{FF2B5EF4-FFF2-40B4-BE49-F238E27FC236}">
                <a16:creationId xmlns:a16="http://schemas.microsoft.com/office/drawing/2014/main" id="{7163589D-7D0F-4F14-975A-29F502C6F88B}"/>
              </a:ext>
            </a:extLst>
          </p:cNvPr>
          <p:cNvSpPr txBox="1"/>
          <p:nvPr/>
        </p:nvSpPr>
        <p:spPr>
          <a:xfrm>
            <a:off x="295275" y="1762125"/>
            <a:ext cx="5734850" cy="2805063"/>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dirty="0"/>
              <a:t>Hydrogen bonds are sometimes referred to as extreme dipole-dipole attraction</a:t>
            </a:r>
          </a:p>
          <a:p>
            <a:pPr marL="342900" indent="-342900">
              <a:lnSpc>
                <a:spcPct val="150000"/>
              </a:lnSpc>
              <a:buFont typeface="Arial" panose="020B0604020202020204" pitchFamily="34" charset="0"/>
              <a:buChar char="•"/>
            </a:pPr>
            <a:r>
              <a:rPr lang="en-US" sz="2400" dirty="0"/>
              <a:t>The strong hydrogen bonds have a big effect on physical properties (boiling point, melting point, solubility)</a:t>
            </a:r>
            <a:endParaRPr lang="en-AU" sz="2400" dirty="0"/>
          </a:p>
        </p:txBody>
      </p:sp>
    </p:spTree>
    <p:extLst>
      <p:ext uri="{BB962C8B-B14F-4D97-AF65-F5344CB8AC3E}">
        <p14:creationId xmlns:p14="http://schemas.microsoft.com/office/powerpoint/2010/main" val="20342631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7A992F9-3747-46B1-B670-D973527EEB90}" type="slidenum">
              <a:rPr kumimoji="0" lang="en-GB"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24</a:t>
            </a:fld>
            <a:endParaRPr kumimoji="0" lang="en-GB" sz="1800" b="0" i="0" u="none" strike="noStrike" kern="0" cap="none" spc="0" normalizeH="0" baseline="0" noProof="0" dirty="0">
              <a:ln>
                <a:noFill/>
              </a:ln>
              <a:solidFill>
                <a:sysClr val="windowText" lastClr="000000"/>
              </a:solidFill>
              <a:effectLst/>
              <a:uLnTx/>
              <a:uFillTx/>
            </a:endParaRPr>
          </a:p>
        </p:txBody>
      </p:sp>
      <p:pic>
        <p:nvPicPr>
          <p:cNvPr id="3" name="Picture 2"/>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l="29851" t="18363" b="17992"/>
          <a:stretch/>
        </p:blipFill>
        <p:spPr>
          <a:xfrm>
            <a:off x="8523136" y="0"/>
            <a:ext cx="3668864" cy="1139687"/>
          </a:xfrm>
          <a:prstGeom prst="rect">
            <a:avLst/>
          </a:prstGeom>
        </p:spPr>
      </p:pic>
      <p:sp>
        <p:nvSpPr>
          <p:cNvPr id="5" name="Snip Diagonal Corner Rectangle 4"/>
          <p:cNvSpPr/>
          <p:nvPr/>
        </p:nvSpPr>
        <p:spPr>
          <a:xfrm>
            <a:off x="0" y="1139688"/>
            <a:ext cx="12192000" cy="132522"/>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6" name="Snip Diagonal Corner Rectangle 5"/>
          <p:cNvSpPr/>
          <p:nvPr/>
        </p:nvSpPr>
        <p:spPr>
          <a:xfrm>
            <a:off x="7547113" y="1371600"/>
            <a:ext cx="4644887" cy="139147"/>
          </a:xfrm>
          <a:prstGeom prst="snip2Diag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7" name="TextBox 6"/>
          <p:cNvSpPr txBox="1"/>
          <p:nvPr/>
        </p:nvSpPr>
        <p:spPr>
          <a:xfrm>
            <a:off x="212035" y="246677"/>
            <a:ext cx="7858539"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GB" sz="3600" kern="0" dirty="0">
                <a:solidFill>
                  <a:sysClr val="windowText" lastClr="000000"/>
                </a:solidFill>
              </a:rPr>
              <a:t>On going work</a:t>
            </a:r>
            <a:endParaRPr kumimoji="0" lang="en-GB" sz="3600" b="0" i="0" u="none" strike="noStrike" kern="0" cap="none" spc="0" normalizeH="0" baseline="0" noProof="0" dirty="0">
              <a:ln>
                <a:noFill/>
              </a:ln>
              <a:solidFill>
                <a:sysClr val="windowText" lastClr="000000"/>
              </a:solidFill>
              <a:effectLst/>
              <a:uLnTx/>
              <a:uFillTx/>
            </a:endParaRPr>
          </a:p>
        </p:txBody>
      </p:sp>
      <p:sp>
        <p:nvSpPr>
          <p:cNvPr id="4" name="TextBox 3">
            <a:extLst>
              <a:ext uri="{FF2B5EF4-FFF2-40B4-BE49-F238E27FC236}">
                <a16:creationId xmlns:a16="http://schemas.microsoft.com/office/drawing/2014/main" id="{44A759B0-21F5-4C43-BF56-A436D1A2D591}"/>
              </a:ext>
            </a:extLst>
          </p:cNvPr>
          <p:cNvSpPr txBox="1"/>
          <p:nvPr/>
        </p:nvSpPr>
        <p:spPr>
          <a:xfrm>
            <a:off x="581025" y="1981200"/>
            <a:ext cx="11068050" cy="58907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dirty="0"/>
              <a:t>Pearson chapter 12.4</a:t>
            </a:r>
          </a:p>
        </p:txBody>
      </p:sp>
    </p:spTree>
    <p:extLst>
      <p:ext uri="{BB962C8B-B14F-4D97-AF65-F5344CB8AC3E}">
        <p14:creationId xmlns:p14="http://schemas.microsoft.com/office/powerpoint/2010/main" val="3624861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7A992F9-3747-46B1-B670-D973527EEB90}" type="slidenum">
              <a:rPr kumimoji="0" lang="en-GB"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a:t>
            </a:fld>
            <a:endParaRPr kumimoji="0" lang="en-GB" sz="1800" b="0" i="0" u="none" strike="noStrike" kern="0" cap="none" spc="0" normalizeH="0" baseline="0" noProof="0" dirty="0">
              <a:ln>
                <a:noFill/>
              </a:ln>
              <a:solidFill>
                <a:sysClr val="windowText" lastClr="000000"/>
              </a:solidFill>
              <a:effectLst/>
              <a:uLnTx/>
              <a:uFillTx/>
            </a:endParaRPr>
          </a:p>
        </p:txBody>
      </p:sp>
      <p:pic>
        <p:nvPicPr>
          <p:cNvPr id="3" name="Picture 2"/>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l="29851" t="18363" b="17992"/>
          <a:stretch/>
        </p:blipFill>
        <p:spPr>
          <a:xfrm>
            <a:off x="8523136" y="0"/>
            <a:ext cx="3668864" cy="1139687"/>
          </a:xfrm>
          <a:prstGeom prst="rect">
            <a:avLst/>
          </a:prstGeom>
        </p:spPr>
      </p:pic>
      <p:sp>
        <p:nvSpPr>
          <p:cNvPr id="5" name="Snip Diagonal Corner Rectangle 4"/>
          <p:cNvSpPr/>
          <p:nvPr/>
        </p:nvSpPr>
        <p:spPr>
          <a:xfrm>
            <a:off x="0" y="1139688"/>
            <a:ext cx="12192000" cy="132522"/>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6" name="Snip Diagonal Corner Rectangle 5"/>
          <p:cNvSpPr/>
          <p:nvPr/>
        </p:nvSpPr>
        <p:spPr>
          <a:xfrm>
            <a:off x="7547113" y="1371600"/>
            <a:ext cx="4644887" cy="139147"/>
          </a:xfrm>
          <a:prstGeom prst="snip2Diag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7" name="TextBox 6"/>
          <p:cNvSpPr txBox="1"/>
          <p:nvPr/>
        </p:nvSpPr>
        <p:spPr>
          <a:xfrm>
            <a:off x="212035" y="246677"/>
            <a:ext cx="7858539"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GB" sz="3600" kern="0" dirty="0">
                <a:solidFill>
                  <a:sysClr val="windowText" lastClr="000000"/>
                </a:solidFill>
              </a:rPr>
              <a:t>Intramolecular vs Intermolecular</a:t>
            </a:r>
            <a:endParaRPr kumimoji="0" lang="en-GB" sz="3600" b="0" i="0" u="none" strike="noStrike" kern="0" cap="none" spc="0" normalizeH="0" baseline="0" noProof="0" dirty="0">
              <a:ln>
                <a:noFill/>
              </a:ln>
              <a:solidFill>
                <a:sysClr val="windowText" lastClr="000000"/>
              </a:solidFill>
              <a:effectLst/>
              <a:uLnTx/>
              <a:uFillTx/>
            </a:endParaRPr>
          </a:p>
        </p:txBody>
      </p:sp>
      <p:pic>
        <p:nvPicPr>
          <p:cNvPr id="9" name="Picture 8">
            <a:extLst>
              <a:ext uri="{FF2B5EF4-FFF2-40B4-BE49-F238E27FC236}">
                <a16:creationId xmlns:a16="http://schemas.microsoft.com/office/drawing/2014/main" id="{DCED6C91-6134-484A-96B5-6B547D5D43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4" y="1356940"/>
            <a:ext cx="7627787" cy="3218662"/>
          </a:xfrm>
          <a:prstGeom prst="rect">
            <a:avLst/>
          </a:prstGeom>
        </p:spPr>
      </p:pic>
      <p:sp>
        <p:nvSpPr>
          <p:cNvPr id="10" name="TextBox 9">
            <a:extLst>
              <a:ext uri="{FF2B5EF4-FFF2-40B4-BE49-F238E27FC236}">
                <a16:creationId xmlns:a16="http://schemas.microsoft.com/office/drawing/2014/main" id="{BC50C34B-6E5C-4DAB-B748-A8E1A2DA11B6}"/>
              </a:ext>
            </a:extLst>
          </p:cNvPr>
          <p:cNvSpPr txBox="1"/>
          <p:nvPr/>
        </p:nvSpPr>
        <p:spPr>
          <a:xfrm>
            <a:off x="847725" y="4674992"/>
            <a:ext cx="10858500" cy="830997"/>
          </a:xfrm>
          <a:prstGeom prst="rect">
            <a:avLst/>
          </a:prstGeom>
          <a:noFill/>
        </p:spPr>
        <p:txBody>
          <a:bodyPr wrap="square" rtlCol="0">
            <a:spAutoFit/>
          </a:bodyPr>
          <a:lstStyle/>
          <a:p>
            <a:r>
              <a:rPr lang="en-US" sz="2400" dirty="0">
                <a:solidFill>
                  <a:srgbClr val="FF0000"/>
                </a:solidFill>
              </a:rPr>
              <a:t>In each state we have water molecules (H</a:t>
            </a:r>
            <a:r>
              <a:rPr lang="en-US" sz="2400" baseline="-25000" dirty="0">
                <a:solidFill>
                  <a:srgbClr val="FF0000"/>
                </a:solidFill>
              </a:rPr>
              <a:t>2</a:t>
            </a:r>
            <a:r>
              <a:rPr lang="en-US" sz="2400" dirty="0">
                <a:solidFill>
                  <a:srgbClr val="FF0000"/>
                </a:solidFill>
              </a:rPr>
              <a:t>0), so what is changing to give such different properties?</a:t>
            </a:r>
            <a:endParaRPr lang="en-AU" sz="2400" dirty="0">
              <a:solidFill>
                <a:srgbClr val="FF0000"/>
              </a:solidFill>
            </a:endParaRPr>
          </a:p>
        </p:txBody>
      </p:sp>
      <p:sp>
        <p:nvSpPr>
          <p:cNvPr id="11" name="TextBox 10">
            <a:extLst>
              <a:ext uri="{FF2B5EF4-FFF2-40B4-BE49-F238E27FC236}">
                <a16:creationId xmlns:a16="http://schemas.microsoft.com/office/drawing/2014/main" id="{D42BAA23-EFA6-4E63-8F91-E8B56D32EAAD}"/>
              </a:ext>
            </a:extLst>
          </p:cNvPr>
          <p:cNvSpPr txBox="1"/>
          <p:nvPr/>
        </p:nvSpPr>
        <p:spPr>
          <a:xfrm>
            <a:off x="1381125" y="5557560"/>
            <a:ext cx="9429750" cy="1200329"/>
          </a:xfrm>
          <a:prstGeom prst="rect">
            <a:avLst/>
          </a:prstGeom>
          <a:noFill/>
        </p:spPr>
        <p:txBody>
          <a:bodyPr wrap="square" rtlCol="0">
            <a:spAutoFit/>
          </a:bodyPr>
          <a:lstStyle/>
          <a:p>
            <a:r>
              <a:rPr lang="en-US" sz="2400" dirty="0">
                <a:solidFill>
                  <a:schemeClr val="accent1"/>
                </a:solidFill>
              </a:rPr>
              <a:t>Intramolecular forces </a:t>
            </a:r>
            <a:r>
              <a:rPr lang="en-US" sz="2400" dirty="0"/>
              <a:t>stayed the same (still an oxygen atom covalently bonded to two hydrogen atoms). Forces of attraction between the molecules has changed – these are the </a:t>
            </a:r>
            <a:r>
              <a:rPr lang="en-US" sz="2400" dirty="0">
                <a:solidFill>
                  <a:schemeClr val="accent1"/>
                </a:solidFill>
              </a:rPr>
              <a:t>Intermolecular forces</a:t>
            </a:r>
            <a:endParaRPr lang="en-AU" sz="2400" dirty="0">
              <a:solidFill>
                <a:schemeClr val="accent1"/>
              </a:solidFill>
            </a:endParaRPr>
          </a:p>
        </p:txBody>
      </p:sp>
    </p:spTree>
    <p:extLst>
      <p:ext uri="{BB962C8B-B14F-4D97-AF65-F5344CB8AC3E}">
        <p14:creationId xmlns:p14="http://schemas.microsoft.com/office/powerpoint/2010/main" val="147552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7A992F9-3747-46B1-B670-D973527EEB90}" type="slidenum">
              <a:rPr kumimoji="0" lang="en-GB"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a:t>
            </a:fld>
            <a:endParaRPr kumimoji="0" lang="en-GB" sz="1800" b="0" i="0" u="none" strike="noStrike" kern="0" cap="none" spc="0" normalizeH="0" baseline="0" noProof="0" dirty="0">
              <a:ln>
                <a:noFill/>
              </a:ln>
              <a:solidFill>
                <a:sysClr val="windowText" lastClr="000000"/>
              </a:solidFill>
              <a:effectLst/>
              <a:uLnTx/>
              <a:uFillTx/>
            </a:endParaRPr>
          </a:p>
        </p:txBody>
      </p:sp>
      <p:pic>
        <p:nvPicPr>
          <p:cNvPr id="3" name="Picture 2"/>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l="29851" t="18363" b="17992"/>
          <a:stretch/>
        </p:blipFill>
        <p:spPr>
          <a:xfrm>
            <a:off x="8523136" y="0"/>
            <a:ext cx="3668864" cy="1139687"/>
          </a:xfrm>
          <a:prstGeom prst="rect">
            <a:avLst/>
          </a:prstGeom>
        </p:spPr>
      </p:pic>
      <p:sp>
        <p:nvSpPr>
          <p:cNvPr id="5" name="Snip Diagonal Corner Rectangle 4"/>
          <p:cNvSpPr/>
          <p:nvPr/>
        </p:nvSpPr>
        <p:spPr>
          <a:xfrm>
            <a:off x="0" y="1139688"/>
            <a:ext cx="12192000" cy="132522"/>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6" name="Snip Diagonal Corner Rectangle 5"/>
          <p:cNvSpPr/>
          <p:nvPr/>
        </p:nvSpPr>
        <p:spPr>
          <a:xfrm>
            <a:off x="7547113" y="1371600"/>
            <a:ext cx="4644887" cy="139147"/>
          </a:xfrm>
          <a:prstGeom prst="snip2Diag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7" name="TextBox 6"/>
          <p:cNvSpPr txBox="1"/>
          <p:nvPr/>
        </p:nvSpPr>
        <p:spPr>
          <a:xfrm>
            <a:off x="212035" y="246677"/>
            <a:ext cx="7858539"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GB" sz="3600" kern="0" dirty="0">
                <a:solidFill>
                  <a:sysClr val="windowText" lastClr="000000"/>
                </a:solidFill>
              </a:rPr>
              <a:t>Intramolecular vs Intermolecular</a:t>
            </a:r>
            <a:endParaRPr kumimoji="0" lang="en-GB" sz="3600" b="0" i="0" u="none" strike="noStrike" kern="0" cap="none" spc="0" normalizeH="0" baseline="0" noProof="0" dirty="0">
              <a:ln>
                <a:noFill/>
              </a:ln>
              <a:solidFill>
                <a:sysClr val="windowText" lastClr="000000"/>
              </a:solidFill>
              <a:effectLst/>
              <a:uLnTx/>
              <a:uFillTx/>
            </a:endParaRPr>
          </a:p>
        </p:txBody>
      </p:sp>
      <p:pic>
        <p:nvPicPr>
          <p:cNvPr id="13" name="Picture 12">
            <a:extLst>
              <a:ext uri="{FF2B5EF4-FFF2-40B4-BE49-F238E27FC236}">
                <a16:creationId xmlns:a16="http://schemas.microsoft.com/office/drawing/2014/main" id="{D74B2B6D-0A38-47E8-8582-62E8E9F96D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2035" y="1586885"/>
            <a:ext cx="5059909" cy="5024438"/>
          </a:xfrm>
          <a:prstGeom prst="rect">
            <a:avLst/>
          </a:prstGeom>
        </p:spPr>
      </p:pic>
      <p:sp>
        <p:nvSpPr>
          <p:cNvPr id="14" name="TextBox 13">
            <a:extLst>
              <a:ext uri="{FF2B5EF4-FFF2-40B4-BE49-F238E27FC236}">
                <a16:creationId xmlns:a16="http://schemas.microsoft.com/office/drawing/2014/main" id="{5947BCE9-45EE-420F-B41C-DEB5803DBBB7}"/>
              </a:ext>
            </a:extLst>
          </p:cNvPr>
          <p:cNvSpPr txBox="1"/>
          <p:nvPr/>
        </p:nvSpPr>
        <p:spPr>
          <a:xfrm>
            <a:off x="5762625" y="1677227"/>
            <a:ext cx="5943600" cy="3046988"/>
          </a:xfrm>
          <a:prstGeom prst="rect">
            <a:avLst/>
          </a:prstGeom>
          <a:noFill/>
        </p:spPr>
        <p:txBody>
          <a:bodyPr wrap="square" rtlCol="0">
            <a:spAutoFit/>
          </a:bodyPr>
          <a:lstStyle/>
          <a:p>
            <a:r>
              <a:rPr lang="en-US" sz="2400" dirty="0"/>
              <a:t>Another way to think about it…</a:t>
            </a:r>
          </a:p>
          <a:p>
            <a:endParaRPr lang="en-US" sz="2400" dirty="0"/>
          </a:p>
          <a:p>
            <a:r>
              <a:rPr lang="en-US" sz="2400" dirty="0"/>
              <a:t>Six towels - we sew three together; then link the sets with Velcro.</a:t>
            </a:r>
          </a:p>
          <a:p>
            <a:endParaRPr lang="en-US" sz="2400" dirty="0"/>
          </a:p>
          <a:p>
            <a:r>
              <a:rPr lang="en-US" sz="2400" dirty="0"/>
              <a:t>Now pull…</a:t>
            </a:r>
          </a:p>
          <a:p>
            <a:endParaRPr lang="en-US" sz="2400" dirty="0"/>
          </a:p>
          <a:p>
            <a:r>
              <a:rPr lang="en-US" sz="2400" dirty="0"/>
              <a:t>The Velcro links break but the sewn links don’t</a:t>
            </a:r>
            <a:endParaRPr lang="en-AU" sz="2400" dirty="0"/>
          </a:p>
        </p:txBody>
      </p:sp>
      <p:sp>
        <p:nvSpPr>
          <p:cNvPr id="15" name="TextBox 14">
            <a:extLst>
              <a:ext uri="{FF2B5EF4-FFF2-40B4-BE49-F238E27FC236}">
                <a16:creationId xmlns:a16="http://schemas.microsoft.com/office/drawing/2014/main" id="{34D60BC5-8A51-4D7C-9717-05C91B15B221}"/>
              </a:ext>
            </a:extLst>
          </p:cNvPr>
          <p:cNvSpPr txBox="1"/>
          <p:nvPr/>
        </p:nvSpPr>
        <p:spPr>
          <a:xfrm>
            <a:off x="6204470" y="6241991"/>
            <a:ext cx="5059909" cy="369332"/>
          </a:xfrm>
          <a:prstGeom prst="rect">
            <a:avLst/>
          </a:prstGeom>
          <a:noFill/>
        </p:spPr>
        <p:txBody>
          <a:bodyPr wrap="square" rtlCol="0">
            <a:spAutoFit/>
          </a:bodyPr>
          <a:lstStyle/>
          <a:p>
            <a:r>
              <a:rPr lang="en-AU" dirty="0"/>
              <a:t>https://www.khanacademy.org</a:t>
            </a:r>
          </a:p>
        </p:txBody>
      </p:sp>
    </p:spTree>
    <p:extLst>
      <p:ext uri="{BB962C8B-B14F-4D97-AF65-F5344CB8AC3E}">
        <p14:creationId xmlns:p14="http://schemas.microsoft.com/office/powerpoint/2010/main" val="323527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7A992F9-3747-46B1-B670-D973527EEB90}" type="slidenum">
              <a:rPr kumimoji="0" lang="en-GB"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5</a:t>
            </a:fld>
            <a:endParaRPr kumimoji="0" lang="en-GB" sz="1800" b="0" i="0" u="none" strike="noStrike" kern="0" cap="none" spc="0" normalizeH="0" baseline="0" noProof="0" dirty="0">
              <a:ln>
                <a:noFill/>
              </a:ln>
              <a:solidFill>
                <a:sysClr val="windowText" lastClr="000000"/>
              </a:solidFill>
              <a:effectLst/>
              <a:uLnTx/>
              <a:uFillTx/>
            </a:endParaRPr>
          </a:p>
        </p:txBody>
      </p:sp>
      <p:pic>
        <p:nvPicPr>
          <p:cNvPr id="3" name="Picture 2"/>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l="29851" t="18363" b="17992"/>
          <a:stretch/>
        </p:blipFill>
        <p:spPr>
          <a:xfrm>
            <a:off x="8523136" y="0"/>
            <a:ext cx="3668864" cy="1139687"/>
          </a:xfrm>
          <a:prstGeom prst="rect">
            <a:avLst/>
          </a:prstGeom>
        </p:spPr>
      </p:pic>
      <p:sp>
        <p:nvSpPr>
          <p:cNvPr id="5" name="Snip Diagonal Corner Rectangle 4"/>
          <p:cNvSpPr/>
          <p:nvPr/>
        </p:nvSpPr>
        <p:spPr>
          <a:xfrm>
            <a:off x="0" y="1139688"/>
            <a:ext cx="12192000" cy="132522"/>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6" name="Snip Diagonal Corner Rectangle 5"/>
          <p:cNvSpPr/>
          <p:nvPr/>
        </p:nvSpPr>
        <p:spPr>
          <a:xfrm>
            <a:off x="7547113" y="1371600"/>
            <a:ext cx="4644887" cy="139147"/>
          </a:xfrm>
          <a:prstGeom prst="snip2Diag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7" name="TextBox 6"/>
          <p:cNvSpPr txBox="1"/>
          <p:nvPr/>
        </p:nvSpPr>
        <p:spPr>
          <a:xfrm>
            <a:off x="212035" y="246677"/>
            <a:ext cx="7858539"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GB" sz="3600" kern="0" dirty="0">
                <a:solidFill>
                  <a:sysClr val="windowText" lastClr="000000"/>
                </a:solidFill>
              </a:rPr>
              <a:t>Intramolecular vs Intermolecular</a:t>
            </a:r>
            <a:endParaRPr kumimoji="0" lang="en-GB" sz="3600" b="0" i="0" u="none" strike="noStrike" kern="0" cap="none" spc="0" normalizeH="0" baseline="0" noProof="0" dirty="0">
              <a:ln>
                <a:noFill/>
              </a:ln>
              <a:solidFill>
                <a:sysClr val="windowText" lastClr="000000"/>
              </a:solidFill>
              <a:effectLst/>
              <a:uLnTx/>
              <a:uFillTx/>
            </a:endParaRPr>
          </a:p>
        </p:txBody>
      </p:sp>
      <p:sp>
        <p:nvSpPr>
          <p:cNvPr id="15" name="TextBox 14">
            <a:extLst>
              <a:ext uri="{FF2B5EF4-FFF2-40B4-BE49-F238E27FC236}">
                <a16:creationId xmlns:a16="http://schemas.microsoft.com/office/drawing/2014/main" id="{34D60BC5-8A51-4D7C-9717-05C91B15B221}"/>
              </a:ext>
            </a:extLst>
          </p:cNvPr>
          <p:cNvSpPr txBox="1"/>
          <p:nvPr/>
        </p:nvSpPr>
        <p:spPr>
          <a:xfrm>
            <a:off x="6204470" y="6241991"/>
            <a:ext cx="5059909" cy="369332"/>
          </a:xfrm>
          <a:prstGeom prst="rect">
            <a:avLst/>
          </a:prstGeom>
          <a:noFill/>
        </p:spPr>
        <p:txBody>
          <a:bodyPr wrap="square" rtlCol="0">
            <a:spAutoFit/>
          </a:bodyPr>
          <a:lstStyle/>
          <a:p>
            <a:r>
              <a:rPr lang="en-AU" dirty="0"/>
              <a:t>https://www.khanacademy.org</a:t>
            </a:r>
          </a:p>
        </p:txBody>
      </p:sp>
      <p:pic>
        <p:nvPicPr>
          <p:cNvPr id="8" name="Picture 7">
            <a:extLst>
              <a:ext uri="{FF2B5EF4-FFF2-40B4-BE49-F238E27FC236}">
                <a16:creationId xmlns:a16="http://schemas.microsoft.com/office/drawing/2014/main" id="{6B68E5BD-E2A5-477E-8C8A-A107A01B94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7101" y="2031437"/>
            <a:ext cx="6413005" cy="1725172"/>
          </a:xfrm>
          <a:prstGeom prst="rect">
            <a:avLst/>
          </a:prstGeom>
        </p:spPr>
      </p:pic>
      <p:sp>
        <p:nvSpPr>
          <p:cNvPr id="9" name="TextBox 8">
            <a:extLst>
              <a:ext uri="{FF2B5EF4-FFF2-40B4-BE49-F238E27FC236}">
                <a16:creationId xmlns:a16="http://schemas.microsoft.com/office/drawing/2014/main" id="{6B5B4352-CC9C-4B40-852C-E032A92E49A2}"/>
              </a:ext>
            </a:extLst>
          </p:cNvPr>
          <p:cNvSpPr txBox="1"/>
          <p:nvPr/>
        </p:nvSpPr>
        <p:spPr>
          <a:xfrm>
            <a:off x="7267575" y="1800225"/>
            <a:ext cx="4637324" cy="3416320"/>
          </a:xfrm>
          <a:prstGeom prst="rect">
            <a:avLst/>
          </a:prstGeom>
          <a:noFill/>
        </p:spPr>
        <p:txBody>
          <a:bodyPr wrap="square" rtlCol="0">
            <a:spAutoFit/>
          </a:bodyPr>
          <a:lstStyle/>
          <a:p>
            <a:r>
              <a:rPr lang="en-US" sz="2400" dirty="0"/>
              <a:t>Sewn links = intramolecular attraction</a:t>
            </a:r>
          </a:p>
          <a:p>
            <a:endParaRPr lang="en-US" sz="2400" dirty="0"/>
          </a:p>
          <a:p>
            <a:r>
              <a:rPr lang="en-US" sz="2400" dirty="0"/>
              <a:t>Velcro links – intermolecular attraction </a:t>
            </a:r>
          </a:p>
          <a:p>
            <a:endParaRPr lang="en-US" sz="2400" dirty="0"/>
          </a:p>
          <a:p>
            <a:r>
              <a:rPr lang="en-US" sz="2400" dirty="0"/>
              <a:t>With a small amount of energy it is possible to break the intermolecular attractions</a:t>
            </a:r>
            <a:endParaRPr lang="en-AU" sz="2400" dirty="0"/>
          </a:p>
        </p:txBody>
      </p:sp>
      <p:pic>
        <p:nvPicPr>
          <p:cNvPr id="11" name="Picture 10">
            <a:extLst>
              <a:ext uri="{FF2B5EF4-FFF2-40B4-BE49-F238E27FC236}">
                <a16:creationId xmlns:a16="http://schemas.microsoft.com/office/drawing/2014/main" id="{8D1AA849-64D6-4D36-9582-FF1DE9FBD3A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00178" y="4213862"/>
            <a:ext cx="4145288" cy="1880620"/>
          </a:xfrm>
          <a:prstGeom prst="rect">
            <a:avLst/>
          </a:prstGeom>
        </p:spPr>
      </p:pic>
    </p:spTree>
    <p:extLst>
      <p:ext uri="{BB962C8B-B14F-4D97-AF65-F5344CB8AC3E}">
        <p14:creationId xmlns:p14="http://schemas.microsoft.com/office/powerpoint/2010/main" val="496777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A28439-BF8E-47E4-BF74-41F7208AB99D}"/>
              </a:ext>
            </a:extLst>
          </p:cNvPr>
          <p:cNvSpPr txBox="1"/>
          <p:nvPr/>
        </p:nvSpPr>
        <p:spPr>
          <a:xfrm>
            <a:off x="3829374" y="107953"/>
            <a:ext cx="3969440" cy="523220"/>
          </a:xfrm>
          <a:prstGeom prst="rect">
            <a:avLst/>
          </a:prstGeom>
          <a:noFill/>
        </p:spPr>
        <p:txBody>
          <a:bodyPr wrap="square" rtlCol="0">
            <a:spAutoFit/>
          </a:bodyPr>
          <a:lstStyle/>
          <a:p>
            <a:r>
              <a:rPr lang="en-US" sz="2800" dirty="0">
                <a:solidFill>
                  <a:schemeClr val="accent1"/>
                </a:solidFill>
              </a:rPr>
              <a:t>Intramolecular attraction</a:t>
            </a:r>
            <a:endParaRPr lang="en-AU" sz="2800" dirty="0">
              <a:solidFill>
                <a:schemeClr val="accent1"/>
              </a:solidFill>
            </a:endParaRPr>
          </a:p>
        </p:txBody>
      </p:sp>
      <p:sp>
        <p:nvSpPr>
          <p:cNvPr id="14" name="TextBox 13">
            <a:extLst>
              <a:ext uri="{FF2B5EF4-FFF2-40B4-BE49-F238E27FC236}">
                <a16:creationId xmlns:a16="http://schemas.microsoft.com/office/drawing/2014/main" id="{3A8B4E19-09EA-40B8-9BF5-0EB4717B2613}"/>
              </a:ext>
            </a:extLst>
          </p:cNvPr>
          <p:cNvSpPr txBox="1"/>
          <p:nvPr/>
        </p:nvSpPr>
        <p:spPr>
          <a:xfrm>
            <a:off x="2040003" y="900575"/>
            <a:ext cx="1621528" cy="58907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50000"/>
              </a:lnSpc>
            </a:pPr>
            <a:r>
              <a:rPr lang="en-US" sz="2400" dirty="0"/>
              <a:t>Ionic bonds</a:t>
            </a:r>
          </a:p>
        </p:txBody>
      </p:sp>
      <p:pic>
        <p:nvPicPr>
          <p:cNvPr id="18" name="Picture 17">
            <a:extLst>
              <a:ext uri="{FF2B5EF4-FFF2-40B4-BE49-F238E27FC236}">
                <a16:creationId xmlns:a16="http://schemas.microsoft.com/office/drawing/2014/main" id="{01FD3AC1-1223-4820-8FDF-E610464C04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545" y="1910310"/>
            <a:ext cx="5876132" cy="826861"/>
          </a:xfrm>
          <a:prstGeom prst="rect">
            <a:avLst/>
          </a:prstGeom>
        </p:spPr>
      </p:pic>
      <p:pic>
        <p:nvPicPr>
          <p:cNvPr id="20" name="Picture 19">
            <a:extLst>
              <a:ext uri="{FF2B5EF4-FFF2-40B4-BE49-F238E27FC236}">
                <a16:creationId xmlns:a16="http://schemas.microsoft.com/office/drawing/2014/main" id="{15B85A56-84D5-4EEF-9051-A11EFAC4B5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90649" y="1758853"/>
            <a:ext cx="3551014" cy="1670147"/>
          </a:xfrm>
          <a:prstGeom prst="rect">
            <a:avLst/>
          </a:prstGeom>
        </p:spPr>
      </p:pic>
      <p:pic>
        <p:nvPicPr>
          <p:cNvPr id="22" name="Picture 21">
            <a:extLst>
              <a:ext uri="{FF2B5EF4-FFF2-40B4-BE49-F238E27FC236}">
                <a16:creationId xmlns:a16="http://schemas.microsoft.com/office/drawing/2014/main" id="{5CA97050-1022-48D7-B817-AEDC753C43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5177" y="5128920"/>
            <a:ext cx="5583947" cy="1088138"/>
          </a:xfrm>
          <a:prstGeom prst="rect">
            <a:avLst/>
          </a:prstGeom>
        </p:spPr>
      </p:pic>
      <p:sp>
        <p:nvSpPr>
          <p:cNvPr id="23" name="Rectangle 22">
            <a:extLst>
              <a:ext uri="{FF2B5EF4-FFF2-40B4-BE49-F238E27FC236}">
                <a16:creationId xmlns:a16="http://schemas.microsoft.com/office/drawing/2014/main" id="{89F6972E-4A6F-4F4D-849B-07905D3EDC11}"/>
              </a:ext>
            </a:extLst>
          </p:cNvPr>
          <p:cNvSpPr/>
          <p:nvPr/>
        </p:nvSpPr>
        <p:spPr>
          <a:xfrm>
            <a:off x="7798813" y="4024631"/>
            <a:ext cx="2656674" cy="58907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ct val="150000"/>
              </a:lnSpc>
            </a:pPr>
            <a:r>
              <a:rPr lang="en-US" sz="2400" dirty="0"/>
              <a:t>Non-polar covalent</a:t>
            </a:r>
          </a:p>
        </p:txBody>
      </p:sp>
      <p:sp>
        <p:nvSpPr>
          <p:cNvPr id="24" name="Rectangle 23">
            <a:extLst>
              <a:ext uri="{FF2B5EF4-FFF2-40B4-BE49-F238E27FC236}">
                <a16:creationId xmlns:a16="http://schemas.microsoft.com/office/drawing/2014/main" id="{3B14D9A9-8369-440C-BB2B-E611CE60BDB3}"/>
              </a:ext>
            </a:extLst>
          </p:cNvPr>
          <p:cNvSpPr/>
          <p:nvPr/>
        </p:nvSpPr>
        <p:spPr>
          <a:xfrm>
            <a:off x="1600863" y="4024631"/>
            <a:ext cx="2228511" cy="58907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ct val="150000"/>
              </a:lnSpc>
            </a:pPr>
            <a:r>
              <a:rPr lang="en-US" sz="2400" dirty="0"/>
              <a:t>polar covalent</a:t>
            </a:r>
            <a:endParaRPr lang="en-AU" sz="2400" dirty="0"/>
          </a:p>
        </p:txBody>
      </p:sp>
      <p:pic>
        <p:nvPicPr>
          <p:cNvPr id="26" name="Picture 25">
            <a:extLst>
              <a:ext uri="{FF2B5EF4-FFF2-40B4-BE49-F238E27FC236}">
                <a16:creationId xmlns:a16="http://schemas.microsoft.com/office/drawing/2014/main" id="{06AF0B59-61CC-4A07-B7DD-869809D203D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6139" y="4420229"/>
            <a:ext cx="5647955" cy="2301245"/>
          </a:xfrm>
          <a:prstGeom prst="rect">
            <a:avLst/>
          </a:prstGeom>
        </p:spPr>
      </p:pic>
      <p:sp>
        <p:nvSpPr>
          <p:cNvPr id="27" name="Rectangle 26">
            <a:extLst>
              <a:ext uri="{FF2B5EF4-FFF2-40B4-BE49-F238E27FC236}">
                <a16:creationId xmlns:a16="http://schemas.microsoft.com/office/drawing/2014/main" id="{CCD7A525-7677-43C6-A533-8DD6E8E83902}"/>
              </a:ext>
            </a:extLst>
          </p:cNvPr>
          <p:cNvSpPr/>
          <p:nvPr/>
        </p:nvSpPr>
        <p:spPr>
          <a:xfrm>
            <a:off x="7957928" y="900640"/>
            <a:ext cx="2024272" cy="589072"/>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a:lnSpc>
                <a:spcPct val="150000"/>
              </a:lnSpc>
            </a:pPr>
            <a:r>
              <a:rPr lang="en-US" sz="2400" dirty="0"/>
              <a:t>Metallic bonds</a:t>
            </a:r>
          </a:p>
        </p:txBody>
      </p:sp>
    </p:spTree>
    <p:extLst>
      <p:ext uri="{BB962C8B-B14F-4D97-AF65-F5344CB8AC3E}">
        <p14:creationId xmlns:p14="http://schemas.microsoft.com/office/powerpoint/2010/main" val="3431297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3" grpId="0" animBg="1"/>
      <p:bldP spid="24" grpId="0" animBg="1"/>
      <p:bldP spid="2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7A992F9-3747-46B1-B670-D973527EEB90}" type="slidenum">
              <a:rPr kumimoji="0" lang="en-GB"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7</a:t>
            </a:fld>
            <a:endParaRPr kumimoji="0" lang="en-GB" sz="1800" b="0" i="0" u="none" strike="noStrike" kern="0" cap="none" spc="0" normalizeH="0" baseline="0" noProof="0" dirty="0">
              <a:ln>
                <a:noFill/>
              </a:ln>
              <a:solidFill>
                <a:sysClr val="windowText" lastClr="000000"/>
              </a:solidFill>
              <a:effectLst/>
              <a:uLnTx/>
              <a:uFillTx/>
            </a:endParaRPr>
          </a:p>
        </p:txBody>
      </p:sp>
      <p:pic>
        <p:nvPicPr>
          <p:cNvPr id="3" name="Picture 2"/>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l="29851" t="18363" b="17992"/>
          <a:stretch/>
        </p:blipFill>
        <p:spPr>
          <a:xfrm>
            <a:off x="8523136" y="0"/>
            <a:ext cx="3668864" cy="1139687"/>
          </a:xfrm>
          <a:prstGeom prst="rect">
            <a:avLst/>
          </a:prstGeom>
        </p:spPr>
      </p:pic>
      <p:sp>
        <p:nvSpPr>
          <p:cNvPr id="5" name="Snip Diagonal Corner Rectangle 4"/>
          <p:cNvSpPr/>
          <p:nvPr/>
        </p:nvSpPr>
        <p:spPr>
          <a:xfrm>
            <a:off x="0" y="1139688"/>
            <a:ext cx="12192000" cy="132522"/>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6" name="Snip Diagonal Corner Rectangle 5"/>
          <p:cNvSpPr/>
          <p:nvPr/>
        </p:nvSpPr>
        <p:spPr>
          <a:xfrm>
            <a:off x="7547113" y="1371600"/>
            <a:ext cx="4644887" cy="139147"/>
          </a:xfrm>
          <a:prstGeom prst="snip2Diag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7" name="TextBox 6"/>
          <p:cNvSpPr txBox="1"/>
          <p:nvPr/>
        </p:nvSpPr>
        <p:spPr>
          <a:xfrm>
            <a:off x="212035" y="246677"/>
            <a:ext cx="7858539"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GB" sz="3600" kern="0" dirty="0">
                <a:solidFill>
                  <a:sysClr val="windowText" lastClr="000000"/>
                </a:solidFill>
              </a:rPr>
              <a:t>Intermolecular forces</a:t>
            </a:r>
            <a:endParaRPr kumimoji="0" lang="en-GB" sz="3600" b="0" i="0" u="none" strike="noStrike" kern="0" cap="none" spc="0" normalizeH="0" baseline="0" noProof="0" dirty="0">
              <a:ln>
                <a:noFill/>
              </a:ln>
              <a:solidFill>
                <a:sysClr val="windowText" lastClr="000000"/>
              </a:solidFill>
              <a:effectLst/>
              <a:uLnTx/>
              <a:uFillTx/>
            </a:endParaRPr>
          </a:p>
        </p:txBody>
      </p:sp>
      <p:sp>
        <p:nvSpPr>
          <p:cNvPr id="4" name="TextBox 3">
            <a:extLst>
              <a:ext uri="{FF2B5EF4-FFF2-40B4-BE49-F238E27FC236}">
                <a16:creationId xmlns:a16="http://schemas.microsoft.com/office/drawing/2014/main" id="{82F1AF72-6BE1-42AF-97F5-558FF850A37B}"/>
              </a:ext>
            </a:extLst>
          </p:cNvPr>
          <p:cNvSpPr txBox="1"/>
          <p:nvPr/>
        </p:nvSpPr>
        <p:spPr>
          <a:xfrm>
            <a:off x="314325" y="1686752"/>
            <a:ext cx="11039475" cy="2251065"/>
          </a:xfrm>
          <a:prstGeom prst="rect">
            <a:avLst/>
          </a:prstGeom>
          <a:noFill/>
        </p:spPr>
        <p:txBody>
          <a:bodyPr wrap="square" rtlCol="0">
            <a:spAutoFit/>
          </a:bodyPr>
          <a:lstStyle/>
          <a:p>
            <a:pPr>
              <a:lnSpc>
                <a:spcPct val="150000"/>
              </a:lnSpc>
            </a:pPr>
            <a:r>
              <a:rPr lang="en-US" sz="2400" dirty="0"/>
              <a:t>Three Intermolecular forces:</a:t>
            </a:r>
          </a:p>
          <a:p>
            <a:pPr marL="800100" lvl="1" indent="-342900">
              <a:lnSpc>
                <a:spcPct val="150000"/>
              </a:lnSpc>
              <a:buFont typeface="Arial" panose="020B0604020202020204" pitchFamily="34" charset="0"/>
              <a:buChar char="•"/>
            </a:pPr>
            <a:r>
              <a:rPr lang="en-US" sz="2400" dirty="0"/>
              <a:t>Dispersion forces (sometimes called London forces)</a:t>
            </a:r>
          </a:p>
          <a:p>
            <a:pPr marL="800100" lvl="1" indent="-342900">
              <a:lnSpc>
                <a:spcPct val="150000"/>
              </a:lnSpc>
              <a:buFont typeface="Arial" panose="020B0604020202020204" pitchFamily="34" charset="0"/>
              <a:buChar char="•"/>
            </a:pPr>
            <a:r>
              <a:rPr lang="en-US" sz="2400" dirty="0"/>
              <a:t>Dipole-Dipole forces</a:t>
            </a:r>
          </a:p>
          <a:p>
            <a:pPr marL="800100" lvl="1" indent="-342900">
              <a:lnSpc>
                <a:spcPct val="150000"/>
              </a:lnSpc>
              <a:buFont typeface="Arial" panose="020B0604020202020204" pitchFamily="34" charset="0"/>
              <a:buChar char="•"/>
            </a:pPr>
            <a:r>
              <a:rPr lang="en-US" sz="2400" dirty="0"/>
              <a:t>Hydrogen bonding</a:t>
            </a:r>
          </a:p>
        </p:txBody>
      </p:sp>
      <p:sp>
        <p:nvSpPr>
          <p:cNvPr id="8" name="TextBox 7">
            <a:extLst>
              <a:ext uri="{FF2B5EF4-FFF2-40B4-BE49-F238E27FC236}">
                <a16:creationId xmlns:a16="http://schemas.microsoft.com/office/drawing/2014/main" id="{337AA4D9-46D3-4489-A7E5-FEB338DBC718}"/>
              </a:ext>
            </a:extLst>
          </p:cNvPr>
          <p:cNvSpPr txBox="1"/>
          <p:nvPr/>
        </p:nvSpPr>
        <p:spPr>
          <a:xfrm>
            <a:off x="8458200" y="2600325"/>
            <a:ext cx="3638550" cy="461665"/>
          </a:xfrm>
          <a:prstGeom prst="rect">
            <a:avLst/>
          </a:prstGeom>
          <a:noFill/>
        </p:spPr>
        <p:txBody>
          <a:bodyPr wrap="square" rtlCol="0">
            <a:spAutoFit/>
          </a:bodyPr>
          <a:lstStyle/>
          <a:p>
            <a:r>
              <a:rPr lang="en-US" sz="2400" dirty="0">
                <a:solidFill>
                  <a:schemeClr val="accent1"/>
                </a:solidFill>
              </a:rPr>
              <a:t>van der Waals forces</a:t>
            </a:r>
            <a:endParaRPr lang="en-AU" sz="2400" dirty="0">
              <a:solidFill>
                <a:schemeClr val="accent1"/>
              </a:solidFill>
            </a:endParaRPr>
          </a:p>
        </p:txBody>
      </p:sp>
      <p:sp>
        <p:nvSpPr>
          <p:cNvPr id="9" name="Right Brace 8">
            <a:extLst>
              <a:ext uri="{FF2B5EF4-FFF2-40B4-BE49-F238E27FC236}">
                <a16:creationId xmlns:a16="http://schemas.microsoft.com/office/drawing/2014/main" id="{2022E6A5-1E2F-4106-9DEC-F93C8DEB84A3}"/>
              </a:ext>
            </a:extLst>
          </p:cNvPr>
          <p:cNvSpPr/>
          <p:nvPr/>
        </p:nvSpPr>
        <p:spPr>
          <a:xfrm>
            <a:off x="7953375" y="2562225"/>
            <a:ext cx="266700" cy="552450"/>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0" name="Rectangle 9">
            <a:extLst>
              <a:ext uri="{FF2B5EF4-FFF2-40B4-BE49-F238E27FC236}">
                <a16:creationId xmlns:a16="http://schemas.microsoft.com/office/drawing/2014/main" id="{9FB2EC73-36EB-490A-B894-CAF4B18B0641}"/>
              </a:ext>
            </a:extLst>
          </p:cNvPr>
          <p:cNvSpPr/>
          <p:nvPr/>
        </p:nvSpPr>
        <p:spPr>
          <a:xfrm>
            <a:off x="800100" y="4575242"/>
            <a:ext cx="10591800" cy="1143070"/>
          </a:xfrm>
          <a:prstGeom prst="rect">
            <a:avLst/>
          </a:prstGeom>
        </p:spPr>
        <p:txBody>
          <a:bodyPr wrap="square">
            <a:spAutoFit/>
          </a:bodyPr>
          <a:lstStyle/>
          <a:p>
            <a:pPr>
              <a:lnSpc>
                <a:spcPct val="150000"/>
              </a:lnSpc>
            </a:pPr>
            <a:r>
              <a:rPr lang="en-US" sz="2400" dirty="0"/>
              <a:t>Forces of attraction between molecules, they greatly effect a substance’s physical properties (such as boiling point, melting point, solubility)</a:t>
            </a:r>
            <a:endParaRPr lang="en-AU" sz="2400" dirty="0"/>
          </a:p>
        </p:txBody>
      </p:sp>
    </p:spTree>
    <p:extLst>
      <p:ext uri="{BB962C8B-B14F-4D97-AF65-F5344CB8AC3E}">
        <p14:creationId xmlns:p14="http://schemas.microsoft.com/office/powerpoint/2010/main" val="2426711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7A992F9-3747-46B1-B670-D973527EEB90}" type="slidenum">
              <a:rPr kumimoji="0" lang="en-GB"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8</a:t>
            </a:fld>
            <a:endParaRPr kumimoji="0" lang="en-GB" sz="1800" b="0" i="0" u="none" strike="noStrike" kern="0" cap="none" spc="0" normalizeH="0" baseline="0" noProof="0" dirty="0">
              <a:ln>
                <a:noFill/>
              </a:ln>
              <a:solidFill>
                <a:sysClr val="windowText" lastClr="000000"/>
              </a:solidFill>
              <a:effectLst/>
              <a:uLnTx/>
              <a:uFillTx/>
            </a:endParaRPr>
          </a:p>
        </p:txBody>
      </p:sp>
      <p:pic>
        <p:nvPicPr>
          <p:cNvPr id="3" name="Picture 2"/>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l="29851" t="18363" b="17992"/>
          <a:stretch/>
        </p:blipFill>
        <p:spPr>
          <a:xfrm>
            <a:off x="8523136" y="0"/>
            <a:ext cx="3668864" cy="1139687"/>
          </a:xfrm>
          <a:prstGeom prst="rect">
            <a:avLst/>
          </a:prstGeom>
        </p:spPr>
      </p:pic>
      <p:sp>
        <p:nvSpPr>
          <p:cNvPr id="5" name="Snip Diagonal Corner Rectangle 4"/>
          <p:cNvSpPr/>
          <p:nvPr/>
        </p:nvSpPr>
        <p:spPr>
          <a:xfrm>
            <a:off x="0" y="1139688"/>
            <a:ext cx="12192000" cy="132522"/>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6" name="Snip Diagonal Corner Rectangle 5"/>
          <p:cNvSpPr/>
          <p:nvPr/>
        </p:nvSpPr>
        <p:spPr>
          <a:xfrm>
            <a:off x="7547113" y="1371600"/>
            <a:ext cx="4644887" cy="139147"/>
          </a:xfrm>
          <a:prstGeom prst="snip2Diag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7" name="TextBox 6"/>
          <p:cNvSpPr txBox="1"/>
          <p:nvPr/>
        </p:nvSpPr>
        <p:spPr>
          <a:xfrm>
            <a:off x="212035" y="246677"/>
            <a:ext cx="7858539"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GB" sz="3600" kern="0" dirty="0">
                <a:solidFill>
                  <a:sysClr val="windowText" lastClr="000000"/>
                </a:solidFill>
              </a:rPr>
              <a:t>Dispersion forces</a:t>
            </a:r>
            <a:endParaRPr kumimoji="0" lang="en-GB" sz="3600" b="0" i="0" u="none" strike="noStrike" kern="0" cap="none" spc="0" normalizeH="0" baseline="0" noProof="0" dirty="0">
              <a:ln>
                <a:noFill/>
              </a:ln>
              <a:solidFill>
                <a:sysClr val="windowText" lastClr="000000"/>
              </a:solidFill>
              <a:effectLst/>
              <a:uLnTx/>
              <a:uFillTx/>
            </a:endParaRPr>
          </a:p>
        </p:txBody>
      </p:sp>
      <p:sp>
        <p:nvSpPr>
          <p:cNvPr id="8" name="Text Box 4">
            <a:extLst>
              <a:ext uri="{FF2B5EF4-FFF2-40B4-BE49-F238E27FC236}">
                <a16:creationId xmlns:a16="http://schemas.microsoft.com/office/drawing/2014/main" id="{B19F27AF-0DA4-4C92-9D3B-38C8EF9CA0AB}"/>
              </a:ext>
            </a:extLst>
          </p:cNvPr>
          <p:cNvSpPr txBox="1">
            <a:spLocks noChangeArrowheads="1"/>
          </p:cNvSpPr>
          <p:nvPr/>
        </p:nvSpPr>
        <p:spPr bwMode="auto">
          <a:xfrm>
            <a:off x="533400" y="1456596"/>
            <a:ext cx="11010900" cy="165808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marL="282575" indent="-282575">
              <a:defRPr sz="2400">
                <a:solidFill>
                  <a:schemeClr val="tx1"/>
                </a:solidFill>
                <a:latin typeface="Times New Roman" charset="0"/>
                <a:ea typeface="ＭＳ Ｐゴシック" charset="0"/>
              </a:defRPr>
            </a:lvl1pPr>
            <a:lvl2pPr>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fontAlgn="base">
              <a:spcBef>
                <a:spcPct val="0"/>
              </a:spcBef>
              <a:spcAft>
                <a:spcPct val="0"/>
              </a:spcAft>
              <a:defRPr sz="2400">
                <a:solidFill>
                  <a:schemeClr val="tx1"/>
                </a:solidFill>
                <a:latin typeface="Times New Roman" charset="0"/>
                <a:ea typeface="ＭＳ Ｐゴシック" charset="0"/>
              </a:defRPr>
            </a:lvl6pPr>
            <a:lvl7pPr fontAlgn="base">
              <a:spcBef>
                <a:spcPct val="0"/>
              </a:spcBef>
              <a:spcAft>
                <a:spcPct val="0"/>
              </a:spcAft>
              <a:defRPr sz="2400">
                <a:solidFill>
                  <a:schemeClr val="tx1"/>
                </a:solidFill>
                <a:latin typeface="Times New Roman" charset="0"/>
                <a:ea typeface="ＭＳ Ｐゴシック" charset="0"/>
              </a:defRPr>
            </a:lvl7pPr>
            <a:lvl8pPr fontAlgn="base">
              <a:spcBef>
                <a:spcPct val="0"/>
              </a:spcBef>
              <a:spcAft>
                <a:spcPct val="0"/>
              </a:spcAft>
              <a:defRPr sz="2400">
                <a:solidFill>
                  <a:schemeClr val="tx1"/>
                </a:solidFill>
                <a:latin typeface="Times New Roman" charset="0"/>
                <a:ea typeface="ＭＳ Ｐゴシック" charset="0"/>
              </a:defRPr>
            </a:lvl8pPr>
            <a:lvl9pPr fontAlgn="base">
              <a:spcBef>
                <a:spcPct val="0"/>
              </a:spcBef>
              <a:spcAft>
                <a:spcPct val="0"/>
              </a:spcAft>
              <a:defRPr sz="2400">
                <a:solidFill>
                  <a:schemeClr val="tx1"/>
                </a:solidFill>
                <a:latin typeface="Times New Roman" charset="0"/>
                <a:ea typeface="ＭＳ Ｐゴシック" charset="0"/>
              </a:defRPr>
            </a:lvl9pPr>
          </a:lstStyle>
          <a:p>
            <a:pPr algn="just">
              <a:lnSpc>
                <a:spcPct val="150000"/>
              </a:lnSpc>
              <a:spcBef>
                <a:spcPct val="25000"/>
              </a:spcBef>
              <a:buFontTx/>
              <a:buChar char="•"/>
              <a:defRPr/>
            </a:pPr>
            <a:r>
              <a:rPr lang="en-US" sz="2100" dirty="0">
                <a:latin typeface="+mn-lt"/>
                <a:cs typeface="+mn-cs"/>
              </a:rPr>
              <a:t>Dispersion forces are also known as London forces.</a:t>
            </a:r>
          </a:p>
          <a:p>
            <a:pPr algn="just">
              <a:lnSpc>
                <a:spcPct val="150000"/>
              </a:lnSpc>
              <a:spcBef>
                <a:spcPct val="25000"/>
              </a:spcBef>
              <a:buFontTx/>
              <a:buChar char="•"/>
              <a:defRPr/>
            </a:pPr>
            <a:r>
              <a:rPr lang="en-US" sz="2100" dirty="0">
                <a:latin typeface="+mn-lt"/>
                <a:cs typeface="+mn-cs"/>
              </a:rPr>
              <a:t>They are weak interactions caused by momentary changes in electron density in a molecule.</a:t>
            </a:r>
          </a:p>
          <a:p>
            <a:pPr algn="just">
              <a:lnSpc>
                <a:spcPct val="150000"/>
              </a:lnSpc>
              <a:spcBef>
                <a:spcPct val="25000"/>
              </a:spcBef>
              <a:buFontTx/>
              <a:buChar char="•"/>
              <a:defRPr/>
            </a:pPr>
            <a:r>
              <a:rPr lang="en-US" sz="2100" dirty="0">
                <a:latin typeface="+mn-lt"/>
                <a:cs typeface="+mn-cs"/>
              </a:rPr>
              <a:t>They are the only attractive forces present in nonpolar compounds.</a:t>
            </a:r>
          </a:p>
        </p:txBody>
      </p:sp>
      <p:pic>
        <p:nvPicPr>
          <p:cNvPr id="9" name="Picture 5" descr="0011b">
            <a:extLst>
              <a:ext uri="{FF2B5EF4-FFF2-40B4-BE49-F238E27FC236}">
                <a16:creationId xmlns:a16="http://schemas.microsoft.com/office/drawing/2014/main" id="{CBAF4CDF-3CDF-4944-AD40-BDE29BD5BF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0613" y="3600038"/>
            <a:ext cx="4953000" cy="2860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Text Box 6">
            <a:extLst>
              <a:ext uri="{FF2B5EF4-FFF2-40B4-BE49-F238E27FC236}">
                <a16:creationId xmlns:a16="http://schemas.microsoft.com/office/drawing/2014/main" id="{99EEC3D4-100D-4FC6-BCBA-9D2C752D2834}"/>
              </a:ext>
            </a:extLst>
          </p:cNvPr>
          <p:cNvSpPr txBox="1">
            <a:spLocks noChangeArrowheads="1"/>
          </p:cNvSpPr>
          <p:nvPr/>
        </p:nvSpPr>
        <p:spPr bwMode="auto">
          <a:xfrm>
            <a:off x="1285875" y="3429000"/>
            <a:ext cx="3581400" cy="37856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000" dirty="0">
                <a:solidFill>
                  <a:schemeClr val="accent2"/>
                </a:solidFill>
                <a:cs typeface="+mn-cs"/>
              </a:rPr>
              <a:t>Even though CH</a:t>
            </a:r>
            <a:r>
              <a:rPr lang="en-US" sz="2000" baseline="-25000" dirty="0">
                <a:solidFill>
                  <a:schemeClr val="accent2"/>
                </a:solidFill>
                <a:cs typeface="+mn-cs"/>
              </a:rPr>
              <a:t>4</a:t>
            </a:r>
            <a:r>
              <a:rPr lang="en-US" sz="2000" dirty="0">
                <a:solidFill>
                  <a:schemeClr val="accent2"/>
                </a:solidFill>
                <a:cs typeface="+mn-cs"/>
              </a:rPr>
              <a:t> has no net dipole, at any one instant its electron density may not be completely symmetrical, resulting in a temporary dipole. This can induce a temporary dipole in another molecule. The weak interaction of these temporary dipoles          constitutes </a:t>
            </a:r>
            <a:r>
              <a:rPr lang="en-US" sz="2000" dirty="0">
                <a:solidFill>
                  <a:schemeClr val="accent2"/>
                </a:solidFill>
              </a:rPr>
              <a:t>dispersion</a:t>
            </a:r>
            <a:r>
              <a:rPr lang="en-US" sz="2000" dirty="0">
                <a:solidFill>
                  <a:schemeClr val="accent2"/>
                </a:solidFill>
                <a:cs typeface="+mn-cs"/>
              </a:rPr>
              <a:t> forces.</a:t>
            </a:r>
          </a:p>
        </p:txBody>
      </p:sp>
    </p:spTree>
    <p:extLst>
      <p:ext uri="{BB962C8B-B14F-4D97-AF65-F5344CB8AC3E}">
        <p14:creationId xmlns:p14="http://schemas.microsoft.com/office/powerpoint/2010/main" val="1166420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7A992F9-3747-46B1-B670-D973527EEB90}" type="slidenum">
              <a:rPr kumimoji="0" lang="en-GB"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9</a:t>
            </a:fld>
            <a:endParaRPr kumimoji="0" lang="en-GB" sz="1800" b="0" i="0" u="none" strike="noStrike" kern="0" cap="none" spc="0" normalizeH="0" baseline="0" noProof="0" dirty="0">
              <a:ln>
                <a:noFill/>
              </a:ln>
              <a:solidFill>
                <a:sysClr val="windowText" lastClr="000000"/>
              </a:solidFill>
              <a:effectLst/>
              <a:uLnTx/>
              <a:uFillTx/>
            </a:endParaRPr>
          </a:p>
        </p:txBody>
      </p:sp>
      <p:pic>
        <p:nvPicPr>
          <p:cNvPr id="3" name="Picture 2"/>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l="29851" t="18363" b="17992"/>
          <a:stretch/>
        </p:blipFill>
        <p:spPr>
          <a:xfrm>
            <a:off x="8523136" y="0"/>
            <a:ext cx="3668864" cy="1139687"/>
          </a:xfrm>
          <a:prstGeom prst="rect">
            <a:avLst/>
          </a:prstGeom>
        </p:spPr>
      </p:pic>
      <p:sp>
        <p:nvSpPr>
          <p:cNvPr id="5" name="Snip Diagonal Corner Rectangle 4"/>
          <p:cNvSpPr/>
          <p:nvPr/>
        </p:nvSpPr>
        <p:spPr>
          <a:xfrm>
            <a:off x="0" y="1139688"/>
            <a:ext cx="12192000" cy="132522"/>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6" name="Snip Diagonal Corner Rectangle 5"/>
          <p:cNvSpPr/>
          <p:nvPr/>
        </p:nvSpPr>
        <p:spPr>
          <a:xfrm>
            <a:off x="7547113" y="1371600"/>
            <a:ext cx="4644887" cy="139147"/>
          </a:xfrm>
          <a:prstGeom prst="snip2Diag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Text" lastClr="000000"/>
              </a:solidFill>
              <a:effectLst/>
              <a:uLnTx/>
              <a:uFillTx/>
            </a:endParaRPr>
          </a:p>
        </p:txBody>
      </p:sp>
      <p:sp>
        <p:nvSpPr>
          <p:cNvPr id="7" name="TextBox 6"/>
          <p:cNvSpPr txBox="1"/>
          <p:nvPr/>
        </p:nvSpPr>
        <p:spPr>
          <a:xfrm>
            <a:off x="212035" y="246677"/>
            <a:ext cx="7858539"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GB" sz="3600" kern="0" dirty="0">
                <a:solidFill>
                  <a:sysClr val="windowText" lastClr="000000"/>
                </a:solidFill>
              </a:rPr>
              <a:t>Dispersion forces</a:t>
            </a:r>
            <a:endParaRPr kumimoji="0" lang="en-GB" sz="3600" b="0" i="0" u="none" strike="noStrike" kern="0" cap="none" spc="0" normalizeH="0" baseline="0" noProof="0" dirty="0">
              <a:ln>
                <a:noFill/>
              </a:ln>
              <a:solidFill>
                <a:sysClr val="windowText" lastClr="000000"/>
              </a:solidFill>
              <a:effectLst/>
              <a:uLnTx/>
              <a:uFillTx/>
            </a:endParaRPr>
          </a:p>
        </p:txBody>
      </p:sp>
      <p:sp>
        <p:nvSpPr>
          <p:cNvPr id="8" name="Text Box 4">
            <a:extLst>
              <a:ext uri="{FF2B5EF4-FFF2-40B4-BE49-F238E27FC236}">
                <a16:creationId xmlns:a16="http://schemas.microsoft.com/office/drawing/2014/main" id="{B19F27AF-0DA4-4C92-9D3B-38C8EF9CA0AB}"/>
              </a:ext>
            </a:extLst>
          </p:cNvPr>
          <p:cNvSpPr txBox="1">
            <a:spLocks noChangeArrowheads="1"/>
          </p:cNvSpPr>
          <p:nvPr/>
        </p:nvSpPr>
        <p:spPr bwMode="auto">
          <a:xfrm>
            <a:off x="5000937" y="1742513"/>
            <a:ext cx="6638614" cy="408182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marL="282575" indent="-282575">
              <a:defRPr sz="2400">
                <a:solidFill>
                  <a:schemeClr val="tx1"/>
                </a:solidFill>
                <a:latin typeface="Times New Roman" charset="0"/>
                <a:ea typeface="ＭＳ Ｐゴシック" charset="0"/>
              </a:defRPr>
            </a:lvl1pPr>
            <a:lvl2pPr>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fontAlgn="base">
              <a:spcBef>
                <a:spcPct val="0"/>
              </a:spcBef>
              <a:spcAft>
                <a:spcPct val="0"/>
              </a:spcAft>
              <a:defRPr sz="2400">
                <a:solidFill>
                  <a:schemeClr val="tx1"/>
                </a:solidFill>
                <a:latin typeface="Times New Roman" charset="0"/>
                <a:ea typeface="ＭＳ Ｐゴシック" charset="0"/>
              </a:defRPr>
            </a:lvl6pPr>
            <a:lvl7pPr fontAlgn="base">
              <a:spcBef>
                <a:spcPct val="0"/>
              </a:spcBef>
              <a:spcAft>
                <a:spcPct val="0"/>
              </a:spcAft>
              <a:defRPr sz="2400">
                <a:solidFill>
                  <a:schemeClr val="tx1"/>
                </a:solidFill>
                <a:latin typeface="Times New Roman" charset="0"/>
                <a:ea typeface="ＭＳ Ｐゴシック" charset="0"/>
              </a:defRPr>
            </a:lvl7pPr>
            <a:lvl8pPr fontAlgn="base">
              <a:spcBef>
                <a:spcPct val="0"/>
              </a:spcBef>
              <a:spcAft>
                <a:spcPct val="0"/>
              </a:spcAft>
              <a:defRPr sz="2400">
                <a:solidFill>
                  <a:schemeClr val="tx1"/>
                </a:solidFill>
                <a:latin typeface="Times New Roman" charset="0"/>
                <a:ea typeface="ＭＳ Ｐゴシック" charset="0"/>
              </a:defRPr>
            </a:lvl8pPr>
            <a:lvl9pPr fontAlgn="base">
              <a:spcBef>
                <a:spcPct val="0"/>
              </a:spcBef>
              <a:spcAft>
                <a:spcPct val="0"/>
              </a:spcAft>
              <a:defRPr sz="2400">
                <a:solidFill>
                  <a:schemeClr val="tx1"/>
                </a:solidFill>
                <a:latin typeface="Times New Roman" charset="0"/>
                <a:ea typeface="ＭＳ Ｐゴシック" charset="0"/>
              </a:defRPr>
            </a:lvl9pPr>
          </a:lstStyle>
          <a:p>
            <a:pPr algn="just">
              <a:lnSpc>
                <a:spcPct val="150000"/>
              </a:lnSpc>
              <a:spcBef>
                <a:spcPct val="25000"/>
              </a:spcBef>
              <a:buFontTx/>
              <a:buChar char="•"/>
              <a:defRPr/>
            </a:pPr>
            <a:r>
              <a:rPr lang="en-US" sz="2100" dirty="0">
                <a:latin typeface="+mn-lt"/>
                <a:cs typeface="+mn-cs"/>
              </a:rPr>
              <a:t>Dispersion forces arise from random motion of electrons within a molecule produce a short lived </a:t>
            </a:r>
            <a:r>
              <a:rPr lang="en-US" sz="2100" dirty="0">
                <a:solidFill>
                  <a:schemeClr val="accent1"/>
                </a:solidFill>
                <a:latin typeface="+mn-lt"/>
                <a:cs typeface="+mn-cs"/>
              </a:rPr>
              <a:t>temporary dipoles</a:t>
            </a:r>
            <a:endParaRPr lang="en-US" sz="2100" dirty="0">
              <a:latin typeface="+mn-lt"/>
              <a:cs typeface="+mn-cs"/>
            </a:endParaRPr>
          </a:p>
          <a:p>
            <a:pPr algn="just">
              <a:lnSpc>
                <a:spcPct val="150000"/>
              </a:lnSpc>
              <a:spcBef>
                <a:spcPct val="25000"/>
              </a:spcBef>
              <a:buFontTx/>
              <a:buChar char="•"/>
              <a:defRPr/>
            </a:pPr>
            <a:r>
              <a:rPr lang="en-US" sz="2100" dirty="0">
                <a:latin typeface="+mn-lt"/>
                <a:cs typeface="+mn-cs"/>
              </a:rPr>
              <a:t>These temporarily polar molecules then cause nearby molecules to form similar temporary dipoles called </a:t>
            </a:r>
            <a:r>
              <a:rPr lang="en-US" sz="2100" dirty="0">
                <a:solidFill>
                  <a:schemeClr val="accent1"/>
                </a:solidFill>
                <a:latin typeface="+mn-lt"/>
                <a:cs typeface="+mn-cs"/>
              </a:rPr>
              <a:t>induced dipoles</a:t>
            </a:r>
          </a:p>
          <a:p>
            <a:pPr algn="just">
              <a:lnSpc>
                <a:spcPct val="150000"/>
              </a:lnSpc>
              <a:spcBef>
                <a:spcPct val="25000"/>
              </a:spcBef>
              <a:buFontTx/>
              <a:buChar char="•"/>
              <a:defRPr/>
            </a:pPr>
            <a:r>
              <a:rPr lang="en-US" sz="2100" dirty="0">
                <a:latin typeface="+mn-lt"/>
              </a:rPr>
              <a:t>The molecules are then experience weak electrostatic attraction – called </a:t>
            </a:r>
            <a:r>
              <a:rPr lang="en-US" sz="2100" dirty="0">
                <a:solidFill>
                  <a:schemeClr val="accent1"/>
                </a:solidFill>
                <a:latin typeface="+mn-lt"/>
              </a:rPr>
              <a:t>dispersion forces</a:t>
            </a:r>
          </a:p>
        </p:txBody>
      </p:sp>
      <p:pic>
        <p:nvPicPr>
          <p:cNvPr id="11" name="Picture 10">
            <a:extLst>
              <a:ext uri="{FF2B5EF4-FFF2-40B4-BE49-F238E27FC236}">
                <a16:creationId xmlns:a16="http://schemas.microsoft.com/office/drawing/2014/main" id="{C03EDF39-526D-483B-886D-277A3890BF31}"/>
              </a:ext>
            </a:extLst>
          </p:cNvPr>
          <p:cNvPicPr>
            <a:picLocks noChangeAspect="1"/>
          </p:cNvPicPr>
          <p:nvPr/>
        </p:nvPicPr>
        <p:blipFill>
          <a:blip r:embed="rId4"/>
          <a:stretch>
            <a:fillRect/>
          </a:stretch>
        </p:blipFill>
        <p:spPr>
          <a:xfrm>
            <a:off x="75889" y="1371600"/>
            <a:ext cx="4458322" cy="5534797"/>
          </a:xfrm>
          <a:prstGeom prst="rect">
            <a:avLst/>
          </a:prstGeom>
        </p:spPr>
      </p:pic>
    </p:spTree>
    <p:extLst>
      <p:ext uri="{BB962C8B-B14F-4D97-AF65-F5344CB8AC3E}">
        <p14:creationId xmlns:p14="http://schemas.microsoft.com/office/powerpoint/2010/main" val="40795566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583</TotalTime>
  <Words>1157</Words>
  <Application>Microsoft Office PowerPoint</Application>
  <PresentationFormat>Widescreen</PresentationFormat>
  <Paragraphs>153</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Alison Barnes</dc:creator>
  <cp:lastModifiedBy>Alison Barnes</cp:lastModifiedBy>
  <cp:revision>24</cp:revision>
  <dcterms:created xsi:type="dcterms:W3CDTF">2019-06-03T05:11:44Z</dcterms:created>
  <dcterms:modified xsi:type="dcterms:W3CDTF">2021-06-29T17:27:12Z</dcterms:modified>
</cp:coreProperties>
</file>