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8" r:id="rId4"/>
    <p:sldId id="269" r:id="rId5"/>
    <p:sldId id="267" r:id="rId6"/>
    <p:sldId id="272" r:id="rId7"/>
    <p:sldId id="270" r:id="rId8"/>
    <p:sldId id="273" r:id="rId9"/>
    <p:sldId id="271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46E1-43C8-4606-A6D4-4BD7A2BB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B1CE5-79B8-4D3B-A254-94DF6EF79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1C3C-36AB-40BE-A864-07E59CCF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18C5D-E95F-484F-B44C-2FFE3834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59BF5-975E-4C24-B22F-E1EE60F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533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653B-82E6-48CC-AE1C-401F8ACE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B4AB-D955-466B-B385-4E99DE7EF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96838-224E-449F-8CF2-505F296B8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79BC8-E6BF-402D-BFDF-FD41D9F67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5AC28-D831-4906-BFB5-AA0784A7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7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B038-5A52-47A0-AD49-BF7AB0410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4A2D3-5FC6-4D8A-9325-AB8377B8B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5D12-1070-4407-A6BF-C4D52B0F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49ED-6E5B-41A7-B91C-D974B920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29CF9-D159-4DD2-9151-F1A26938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931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2359-EDDF-40BE-A72E-313BE7E1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9607-0B6C-4F9B-BA99-50E1C6AF6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ABA2-E8CA-4DC0-B18E-0F6F9E5D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A5297-556F-413A-9B95-710BB48D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BDA1-3740-4CC7-ABF6-D27AB943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57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83DC-D8E7-42ED-8A13-1107293F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ED08E-F536-4E6D-A016-D1381C6B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5CE2-D8B4-4E50-A393-EA1BB2A9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FD6D-EC25-4CAA-AF08-DC83BE72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25AE-7E2F-4D47-B954-097C271C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8143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76A8-8C44-4AD4-9259-008A30E8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24172-DCF7-45BD-9C6B-BECFD6C36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E2065-F255-4D2D-8F00-1DFE959CA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3EAA-5EE8-420C-AC67-DEA9968C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9FAA6-A93D-4D81-A16E-005C5450B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FBD99-0A74-4CA2-B04D-128A5218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0106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FE71-3016-48E0-AEF4-0B1F51A0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1E12D-3362-4D20-9B12-6F2D6030D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66F7-57EA-4701-BD9E-2CA98CCC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D4D14-372E-40AF-A8CA-94F4CDDB6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A204D-56BC-4BE3-8454-298EF6F71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3D9E6-2141-48CC-BD51-8016871A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7F73C0-3097-4363-B263-06567309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E797A-FCBE-42A7-912D-83633D0F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79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AF89-5DEE-4666-B713-B6BD08B7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4AAAF-F397-45B2-8237-F50A361A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10F4D-153F-41D6-85E8-BBA953B1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67A6E-3CB3-4010-BA81-0265F8CF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269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DC3B7-064B-417A-B213-36E0BD6BA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3BBF3-A979-428D-89A2-6EE720A2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6FA8-671B-4748-BB13-24022041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92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546B-812A-4DAA-9763-7CDD9F19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74D04-5FB7-4158-B91A-0AF6849E5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D1CFE-FE36-4B36-B263-82DB87E10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F8007-6136-4ED5-8273-11DC9EC9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10EF-8E09-4FEE-829F-BC68C05D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D6AC6-F017-42B3-BC06-7077023C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709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EA01-ABAF-4FE7-AD1B-5BC2E117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3DDE73-BB13-4219-AD58-D14F820EE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23595-312B-4A5E-B546-90FC51F12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DBAA3-3C30-4527-B570-FCDAD606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2A0DE-6322-4B49-ADD5-5459BB83D1DB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BA2A9-5E48-4937-8775-D6BFCC4D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3501C-5AF5-48BF-81EF-449CFBC1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62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E4DD4-15C4-40E7-82BF-F84FB871E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84CC8-012B-4EA3-978E-6D35AC9F4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D4623-EE1D-4C52-914E-3E6D98AE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2A0DE-6322-4B49-ADD5-5459BB83D1DB}" type="datetimeFigureOut">
              <a:rPr lang="en-AU" smtClean="0"/>
              <a:t>30/07/2020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5C85D-33FE-4AAB-8E3D-ACD08215E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EB88-19F1-4243-9B27-80CBC6B09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0D77C-CE74-46CB-A3F7-F2E1E1F825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21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Group work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75867D-F3CC-40AC-A9D9-7FE7EE5FF857}"/>
              </a:ext>
            </a:extLst>
          </p:cNvPr>
          <p:cNvSpPr txBox="1"/>
          <p:nvPr/>
        </p:nvSpPr>
        <p:spPr>
          <a:xfrm>
            <a:off x="278710" y="1510747"/>
            <a:ext cx="10791825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Chromatography topics: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Paper chromatography (</a:t>
            </a:r>
            <a:r>
              <a:rPr lang="en-AU" sz="2400" dirty="0" err="1"/>
              <a:t>ch</a:t>
            </a:r>
            <a:r>
              <a:rPr lang="en-AU" sz="2400" dirty="0"/>
              <a:t> 19.2)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Column chromatography (</a:t>
            </a:r>
            <a:r>
              <a:rPr lang="en-AU" sz="2400" dirty="0" err="1"/>
              <a:t>ch</a:t>
            </a:r>
            <a:r>
              <a:rPr lang="en-AU" sz="2400" dirty="0"/>
              <a:t> 19.3)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Thin layer chromatography (</a:t>
            </a:r>
            <a:r>
              <a:rPr lang="en-AU" sz="2400" dirty="0" err="1"/>
              <a:t>ch</a:t>
            </a:r>
            <a:r>
              <a:rPr lang="en-AU" sz="2400" dirty="0"/>
              <a:t> 19.4)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Gas chromatography (</a:t>
            </a:r>
            <a:r>
              <a:rPr lang="en-AU" sz="2400" dirty="0" err="1"/>
              <a:t>ch</a:t>
            </a:r>
            <a:r>
              <a:rPr lang="en-AU" sz="2400" dirty="0"/>
              <a:t> 19.6)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High performance liquid chromatography (</a:t>
            </a:r>
            <a:r>
              <a:rPr lang="en-AU" sz="2400" dirty="0" err="1"/>
              <a:t>ch</a:t>
            </a:r>
            <a:r>
              <a:rPr lang="en-AU" sz="2400" dirty="0"/>
              <a:t> 19.8)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Identifying analytes from retention time (</a:t>
            </a:r>
            <a:r>
              <a:rPr lang="en-AU" sz="2400" dirty="0" err="1"/>
              <a:t>ch</a:t>
            </a:r>
            <a:r>
              <a:rPr lang="en-AU" sz="2400" dirty="0"/>
              <a:t> 19.7)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Concentration analysis using HPLC (</a:t>
            </a:r>
            <a:r>
              <a:rPr lang="en-AU" sz="2400" dirty="0" err="1"/>
              <a:t>ch</a:t>
            </a:r>
            <a:r>
              <a:rPr lang="en-AU" sz="2400" dirty="0"/>
              <a:t> 19.9)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AU" sz="2400" dirty="0"/>
              <a:t>Applications of GC and HPLC analysis (</a:t>
            </a:r>
            <a:r>
              <a:rPr lang="en-AU" sz="2400" dirty="0" err="1"/>
              <a:t>ch</a:t>
            </a:r>
            <a:r>
              <a:rPr lang="en-AU" sz="2400" dirty="0"/>
              <a:t> 19.10)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81144-ADE0-4FC5-B26C-978EB6743355}"/>
              </a:ext>
            </a:extLst>
          </p:cNvPr>
          <p:cNvSpPr txBox="1"/>
          <p:nvPr/>
        </p:nvSpPr>
        <p:spPr>
          <a:xfrm>
            <a:off x="6381750" y="235622"/>
            <a:ext cx="5350565" cy="378565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Form 8 </a:t>
            </a:r>
            <a:r>
              <a:rPr lang="en-US" sz="2400" dirty="0" smtClean="0"/>
              <a:t>groups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Write your group name next to a topic on the whiteboard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a short presentation (</a:t>
            </a:r>
            <a:r>
              <a:rPr lang="en-US" sz="2400" dirty="0" err="1"/>
              <a:t>powerpoint</a:t>
            </a:r>
            <a:r>
              <a:rPr lang="en-US" sz="2400" dirty="0"/>
              <a:t> only) on your topic using only the textbook (you can add images from a google image search)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group will present their area to the class. All presentations will be placed on </a:t>
            </a:r>
            <a:r>
              <a:rPr lang="en-US" sz="2400" dirty="0" err="1" smtClean="0"/>
              <a:t>Onenote</a:t>
            </a:r>
            <a:r>
              <a:rPr lang="en-US" sz="2400" dirty="0" smtClean="0"/>
              <a:t> </a:t>
            </a:r>
            <a:r>
              <a:rPr lang="en-US" sz="2400" dirty="0"/>
              <a:t>for </a:t>
            </a:r>
            <a:r>
              <a:rPr lang="en-US" sz="2400" dirty="0" smtClean="0"/>
              <a:t>everyone!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5282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Chromatography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10" name="Picture 9" descr="Image296">
            <a:extLst>
              <a:ext uri="{FF2B5EF4-FFF2-40B4-BE49-F238E27FC236}">
                <a16:creationId xmlns:a16="http://schemas.microsoft.com/office/drawing/2014/main" id="{E090E7ED-563A-462F-A9CA-E1A8C335D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82" y="1724707"/>
            <a:ext cx="4801394" cy="3182205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ffectLst>
            <a:outerShdw dist="152928" dir="2901988" algn="ctr" rotWithShape="0">
              <a:srgbClr val="33339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11">
            <a:extLst>
              <a:ext uri="{FF2B5EF4-FFF2-40B4-BE49-F238E27FC236}">
                <a16:creationId xmlns:a16="http://schemas.microsoft.com/office/drawing/2014/main" id="{DC29F2F6-5554-4B19-9313-2DB4AB17C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7965" y="5340687"/>
            <a:ext cx="791606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000" dirty="0">
                <a:latin typeface="Verdana" panose="020B0604030504040204" pitchFamily="34" charset="0"/>
              </a:rPr>
              <a:t>Derived from the Greek word</a:t>
            </a:r>
            <a:r>
              <a:rPr lang="en-GB" altLang="en-US" sz="2000" b="1" i="1" dirty="0">
                <a:latin typeface="Verdana" panose="020B0604030504040204" pitchFamily="34" charset="0"/>
              </a:rPr>
              <a:t> Chroma </a:t>
            </a:r>
            <a:r>
              <a:rPr lang="en-GB" altLang="en-US" sz="2000" dirty="0">
                <a:latin typeface="Verdana" panose="020B0604030504040204" pitchFamily="34" charset="0"/>
              </a:rPr>
              <a:t>meaning colour, chromatography provides a way to identify unknown compounds and separate mixtures</a:t>
            </a:r>
            <a:endParaRPr lang="en-US" altLang="en-US" sz="200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Chromatography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413E3E-EC9C-456D-A5E4-0023B7305577}"/>
              </a:ext>
            </a:extLst>
          </p:cNvPr>
          <p:cNvSpPr/>
          <p:nvPr/>
        </p:nvSpPr>
        <p:spPr>
          <a:xfrm>
            <a:off x="272530" y="1335972"/>
            <a:ext cx="7661000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altLang="en-US" sz="2400" dirty="0"/>
              <a:t>Chromatography is a technique for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/>
              <a:t>separating mixtures of compounds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/>
              <a:t>identifying unknown compounds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/>
              <a:t>establishing the purity or concentration of compounds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2400" dirty="0"/>
              <a:t>monitoring product formation in the pharmaceutical and biotechnology industries</a:t>
            </a:r>
          </a:p>
        </p:txBody>
      </p:sp>
      <p:pic>
        <p:nvPicPr>
          <p:cNvPr id="18" name="Picture 17" descr="forensics">
            <a:extLst>
              <a:ext uri="{FF2B5EF4-FFF2-40B4-BE49-F238E27FC236}">
                <a16:creationId xmlns:a16="http://schemas.microsoft.com/office/drawing/2014/main" id="{B3F5A391-08DB-4B28-9423-F85DA3BA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124" y="1748632"/>
            <a:ext cx="2600325" cy="1390650"/>
          </a:xfrm>
          <a:prstGeom prst="rect">
            <a:avLst/>
          </a:prstGeom>
          <a:noFill/>
          <a:ln w="76200">
            <a:solidFill>
              <a:srgbClr val="333399"/>
            </a:solidFill>
            <a:miter lim="800000"/>
            <a:headEnd/>
            <a:tailEnd/>
          </a:ln>
          <a:effectLst>
            <a:outerShdw dist="68392" dir="17508085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toxicity_main">
            <a:extLst>
              <a:ext uri="{FF2B5EF4-FFF2-40B4-BE49-F238E27FC236}">
                <a16:creationId xmlns:a16="http://schemas.microsoft.com/office/drawing/2014/main" id="{829609B7-FDE1-4213-B95A-607F84A5F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886" y="3834349"/>
            <a:ext cx="1828800" cy="1835150"/>
          </a:xfrm>
          <a:prstGeom prst="rect">
            <a:avLst/>
          </a:prstGeom>
          <a:noFill/>
          <a:ln w="76200">
            <a:solidFill>
              <a:srgbClr val="333399"/>
            </a:solidFill>
            <a:miter lim="800000"/>
            <a:headEnd/>
            <a:tailEnd/>
          </a:ln>
          <a:effectLst>
            <a:outerShdw dist="104727" dir="9957825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liquid crystal mixtures">
            <a:extLst>
              <a:ext uri="{FF2B5EF4-FFF2-40B4-BE49-F238E27FC236}">
                <a16:creationId xmlns:a16="http://schemas.microsoft.com/office/drawing/2014/main" id="{53747C56-7DF7-46B7-81AF-A78EC7AE8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281" y="4488657"/>
            <a:ext cx="1604754" cy="1780917"/>
          </a:xfrm>
          <a:prstGeom prst="rect">
            <a:avLst/>
          </a:prstGeom>
          <a:noFill/>
          <a:ln w="76200">
            <a:solidFill>
              <a:srgbClr val="333399"/>
            </a:solidFill>
            <a:miter lim="800000"/>
            <a:headEnd/>
            <a:tailEnd/>
          </a:ln>
          <a:effectLst>
            <a:outerShdw dist="92457" dir="956724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 Box 9">
            <a:extLst>
              <a:ext uri="{FF2B5EF4-FFF2-40B4-BE49-F238E27FC236}">
                <a16:creationId xmlns:a16="http://schemas.microsoft.com/office/drawing/2014/main" id="{4E11BB12-0507-48C6-A8FC-BE37BF85B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9424" y="3223954"/>
            <a:ext cx="2403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 b="1" dirty="0">
                <a:latin typeface="Verdana" panose="020B0604030504040204" pitchFamily="34" charset="0"/>
              </a:rPr>
              <a:t>Forensics</a:t>
            </a:r>
            <a:endParaRPr lang="en-US" altLang="en-US" sz="1600" b="1" dirty="0">
              <a:latin typeface="Verdana" panose="020B0604030504040204" pitchFamily="34" charset="0"/>
            </a:endParaRPr>
          </a:p>
        </p:txBody>
      </p:sp>
      <p:sp>
        <p:nvSpPr>
          <p:cNvPr id="22" name="Text Box 11">
            <a:extLst>
              <a:ext uri="{FF2B5EF4-FFF2-40B4-BE49-F238E27FC236}">
                <a16:creationId xmlns:a16="http://schemas.microsoft.com/office/drawing/2014/main" id="{B597C73E-C16D-4E94-AAEE-F498336EF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7636" y="6450703"/>
            <a:ext cx="2871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 b="1" dirty="0">
                <a:latin typeface="Verdana" panose="020B0604030504040204" pitchFamily="34" charset="0"/>
              </a:rPr>
              <a:t>Research</a:t>
            </a:r>
            <a:endParaRPr lang="en-US" altLang="en-US" sz="1600" b="1" dirty="0">
              <a:latin typeface="Verdana" panose="020B0604030504040204" pitchFamily="34" charset="0"/>
            </a:endParaRP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AC4B4B9C-EB9A-4CB1-BB66-F12FBC175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24" y="5802695"/>
            <a:ext cx="3913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1600" b="1" dirty="0">
                <a:latin typeface="Verdana" panose="020B0604030504040204" pitchFamily="34" charset="0"/>
              </a:rPr>
              <a:t>Pharmaceutical industry</a:t>
            </a:r>
            <a:endParaRPr lang="en-US" altLang="en-US" sz="16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11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247463" y="6396037"/>
            <a:ext cx="2743200" cy="365125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85" y="49509"/>
            <a:ext cx="78585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kern="0" dirty="0">
                <a:solidFill>
                  <a:sysClr val="windowText" lastClr="000000"/>
                </a:solidFill>
              </a:rPr>
              <a:t>Types of chromatography</a:t>
            </a:r>
            <a:endParaRPr kumimoji="0" lang="en-GB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8" name="Picture 37" descr="Image296">
            <a:extLst>
              <a:ext uri="{FF2B5EF4-FFF2-40B4-BE49-F238E27FC236}">
                <a16:creationId xmlns:a16="http://schemas.microsoft.com/office/drawing/2014/main" id="{57EDBF84-4388-4160-AAAF-140FC058B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974" y="1440160"/>
            <a:ext cx="2559050" cy="1697037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  <a:effectLst>
            <a:outerShdw dist="152928" dir="2901988" algn="ctr" rotWithShape="0">
              <a:srgbClr val="333399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paper%20chromatography">
            <a:extLst>
              <a:ext uri="{FF2B5EF4-FFF2-40B4-BE49-F238E27FC236}">
                <a16:creationId xmlns:a16="http://schemas.microsoft.com/office/drawing/2014/main" id="{7E201B61-6636-4608-871D-A86A56AC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699" y="803572"/>
            <a:ext cx="1997075" cy="1976438"/>
          </a:xfrm>
          <a:prstGeom prst="rect">
            <a:avLst/>
          </a:prstGeom>
          <a:noFill/>
          <a:ln w="76200">
            <a:solidFill>
              <a:srgbClr val="333399"/>
            </a:solidFill>
            <a:miter lim="800000"/>
            <a:headEnd/>
            <a:tailEnd/>
          </a:ln>
          <a:effectLst>
            <a:outerShdw dist="104727" dir="9957825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 descr="Figure 7 HPLC instrument">
            <a:extLst>
              <a:ext uri="{FF2B5EF4-FFF2-40B4-BE49-F238E27FC236}">
                <a16:creationId xmlns:a16="http://schemas.microsoft.com/office/drawing/2014/main" id="{3F0E3067-30F2-4058-B6B9-89A05101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499" y="3692822"/>
            <a:ext cx="1730375" cy="2306638"/>
          </a:xfrm>
          <a:prstGeom prst="rect">
            <a:avLst/>
          </a:prstGeom>
          <a:noFill/>
          <a:ln w="76200">
            <a:solidFill>
              <a:srgbClr val="333399"/>
            </a:solidFill>
            <a:miter lim="800000"/>
            <a:headEnd/>
            <a:tailEnd/>
          </a:ln>
          <a:effectLst>
            <a:outerShdw dist="104727" dir="842175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gas-chromatography-system">
            <a:extLst>
              <a:ext uri="{FF2B5EF4-FFF2-40B4-BE49-F238E27FC236}">
                <a16:creationId xmlns:a16="http://schemas.microsoft.com/office/drawing/2014/main" id="{C4C9894F-6EEF-48B5-AD3A-206CE70AD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211" y="3973810"/>
            <a:ext cx="2303463" cy="2160587"/>
          </a:xfrm>
          <a:prstGeom prst="rect">
            <a:avLst/>
          </a:prstGeom>
          <a:noFill/>
          <a:ln w="76200">
            <a:solidFill>
              <a:srgbClr val="333399"/>
            </a:solidFill>
            <a:miter lim="800000"/>
            <a:headEnd/>
            <a:tailEnd/>
          </a:ln>
          <a:effectLst>
            <a:outerShdw dist="154502" dir="567739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TLC_black_ink">
            <a:extLst>
              <a:ext uri="{FF2B5EF4-FFF2-40B4-BE49-F238E27FC236}">
                <a16:creationId xmlns:a16="http://schemas.microsoft.com/office/drawing/2014/main" id="{A92DC6E9-9930-4405-BF25-B981408D35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049" y="908347"/>
            <a:ext cx="2144712" cy="1608138"/>
          </a:xfrm>
          <a:prstGeom prst="rect">
            <a:avLst/>
          </a:prstGeom>
          <a:noFill/>
          <a:ln w="76200">
            <a:solidFill>
              <a:srgbClr val="333399"/>
            </a:solidFill>
            <a:miter lim="800000"/>
            <a:headEnd/>
            <a:tailEnd/>
          </a:ln>
          <a:effectLst>
            <a:outerShdw dist="117088" dir="751728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column2">
            <a:extLst>
              <a:ext uri="{FF2B5EF4-FFF2-40B4-BE49-F238E27FC236}">
                <a16:creationId xmlns:a16="http://schemas.microsoft.com/office/drawing/2014/main" id="{4AF312FF-7599-4F30-B128-E621D9346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724" y="3434060"/>
            <a:ext cx="1857375" cy="2439987"/>
          </a:xfrm>
          <a:prstGeom prst="rect">
            <a:avLst/>
          </a:prstGeom>
          <a:noFill/>
          <a:ln w="76200">
            <a:solidFill>
              <a:srgbClr val="333399"/>
            </a:solidFill>
            <a:miter lim="800000"/>
            <a:headEnd/>
            <a:tailEnd/>
          </a:ln>
          <a:effectLst>
            <a:outerShdw dist="104727" dir="842175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Line 16">
            <a:extLst>
              <a:ext uri="{FF2B5EF4-FFF2-40B4-BE49-F238E27FC236}">
                <a16:creationId xmlns:a16="http://schemas.microsoft.com/office/drawing/2014/main" id="{2E5DD2AE-C646-43E8-9262-5C5CA27498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8611" y="3140372"/>
            <a:ext cx="787400" cy="531813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Line 17">
            <a:extLst>
              <a:ext uri="{FF2B5EF4-FFF2-40B4-BE49-F238E27FC236}">
                <a16:creationId xmlns:a16="http://schemas.microsoft.com/office/drawing/2014/main" id="{EE7E77AD-2E95-4BE9-A169-C2D16BE6D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8724" y="3267372"/>
            <a:ext cx="0" cy="638175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" name="Line 18">
            <a:extLst>
              <a:ext uri="{FF2B5EF4-FFF2-40B4-BE49-F238E27FC236}">
                <a16:creationId xmlns:a16="http://schemas.microsoft.com/office/drawing/2014/main" id="{BA99FA29-B91F-49F1-AF98-0EEF77A60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2074" y="3226097"/>
            <a:ext cx="701675" cy="147638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Line 19">
            <a:extLst>
              <a:ext uri="{FF2B5EF4-FFF2-40B4-BE49-F238E27FC236}">
                <a16:creationId xmlns:a16="http://schemas.microsoft.com/office/drawing/2014/main" id="{064E7DDB-6AA8-45E9-9BC4-DAD38871A4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65711" y="886122"/>
            <a:ext cx="658813" cy="531813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Line 20">
            <a:extLst>
              <a:ext uri="{FF2B5EF4-FFF2-40B4-BE49-F238E27FC236}">
                <a16:creationId xmlns:a16="http://schemas.microsoft.com/office/drawing/2014/main" id="{512E0313-480F-456F-B7D5-036F92D2280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0836" y="886122"/>
            <a:ext cx="808038" cy="552450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AU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" name="Text Box 21">
            <a:extLst>
              <a:ext uri="{FF2B5EF4-FFF2-40B4-BE49-F238E27FC236}">
                <a16:creationId xmlns:a16="http://schemas.microsoft.com/office/drawing/2014/main" id="{F23C5D7B-768D-4593-937A-4A8C79DE7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892" y="2933203"/>
            <a:ext cx="1296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 b="1" dirty="0">
                <a:latin typeface="+mn-lt"/>
              </a:rPr>
              <a:t>Paper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50" name="Text Box 22">
            <a:extLst>
              <a:ext uri="{FF2B5EF4-FFF2-40B4-BE49-F238E27FC236}">
                <a16:creationId xmlns:a16="http://schemas.microsoft.com/office/drawing/2014/main" id="{C7A6BDA0-401E-49D7-BA38-D2FAFF917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2080" y="6148684"/>
            <a:ext cx="129698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 b="1">
                <a:latin typeface="+mn-lt"/>
              </a:rPr>
              <a:t>HPLC</a:t>
            </a:r>
            <a:endParaRPr lang="en-US" altLang="en-US" sz="2400" b="1">
              <a:latin typeface="+mn-lt"/>
            </a:endParaRPr>
          </a:p>
        </p:txBody>
      </p:sp>
      <p:sp>
        <p:nvSpPr>
          <p:cNvPr id="51" name="Text Box 23">
            <a:extLst>
              <a:ext uri="{FF2B5EF4-FFF2-40B4-BE49-F238E27FC236}">
                <a16:creationId xmlns:a16="http://schemas.microsoft.com/office/drawing/2014/main" id="{9F77EC90-7131-47F5-9F30-7606BB901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325" y="6255673"/>
            <a:ext cx="12969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 b="1" dirty="0">
                <a:latin typeface="+mn-lt"/>
              </a:rPr>
              <a:t>Gas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73E581B8-ED50-4DC5-BE49-32AA3988B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9986" y="2722860"/>
            <a:ext cx="1871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 b="1" dirty="0">
                <a:latin typeface="+mn-lt"/>
              </a:rPr>
              <a:t>Thin layer</a:t>
            </a:r>
            <a:endParaRPr lang="en-US" altLang="en-US" sz="2400" b="1" dirty="0">
              <a:latin typeface="+mn-lt"/>
            </a:endParaRPr>
          </a:p>
        </p:txBody>
      </p:sp>
      <p:sp>
        <p:nvSpPr>
          <p:cNvPr id="53" name="Text Box 25">
            <a:extLst>
              <a:ext uri="{FF2B5EF4-FFF2-40B4-BE49-F238E27FC236}">
                <a16:creationId xmlns:a16="http://schemas.microsoft.com/office/drawing/2014/main" id="{BF2D7889-64A0-4BEF-8DA8-E1D57E401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1075" y="6085185"/>
            <a:ext cx="18716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GB" altLang="en-US" sz="2400" b="1">
                <a:latin typeface="+mn-lt"/>
              </a:rPr>
              <a:t>Column </a:t>
            </a:r>
            <a:endParaRPr lang="en-US" altLang="en-US" sz="24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325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The basics of how it works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2251F-E2DE-4F3C-98C6-E9D4069E5312}"/>
              </a:ext>
            </a:extLst>
          </p:cNvPr>
          <p:cNvSpPr/>
          <p:nvPr/>
        </p:nvSpPr>
        <p:spPr>
          <a:xfrm>
            <a:off x="447675" y="1696238"/>
            <a:ext cx="11296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In all chromatographic separations, the sample is transported in a </a:t>
            </a:r>
            <a:r>
              <a:rPr lang="en-US" altLang="en-US" sz="2400" b="1" u="sng" dirty="0">
                <a:solidFill>
                  <a:srgbClr val="FF0000"/>
                </a:solidFill>
              </a:rPr>
              <a:t>mobile phase</a:t>
            </a:r>
            <a:r>
              <a:rPr lang="en-US" altLang="en-US" sz="2400" dirty="0"/>
              <a:t>.  The mobile phase can be </a:t>
            </a:r>
            <a:r>
              <a:rPr lang="en-US" altLang="en-US" sz="2400" dirty="0">
                <a:solidFill>
                  <a:srgbClr val="3333FF"/>
                </a:solidFill>
              </a:rPr>
              <a:t>a gas, a liquid, or a supercritical fluid</a:t>
            </a:r>
            <a:r>
              <a:rPr lang="en-US" alt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mobile phase is then forced through a </a:t>
            </a:r>
            <a:r>
              <a:rPr lang="en-US" altLang="en-US" sz="2400" b="1" u="sng" dirty="0">
                <a:solidFill>
                  <a:srgbClr val="FF0000"/>
                </a:solidFill>
              </a:rPr>
              <a:t>stationary phase</a:t>
            </a:r>
            <a:r>
              <a:rPr lang="en-US" altLang="en-US" sz="2400" dirty="0"/>
              <a:t> held </a:t>
            </a:r>
            <a:r>
              <a:rPr lang="en-US" altLang="en-US" sz="2400" dirty="0">
                <a:solidFill>
                  <a:srgbClr val="3333FF"/>
                </a:solidFill>
              </a:rPr>
              <a:t>in a column</a:t>
            </a:r>
            <a:r>
              <a:rPr lang="en-US" altLang="en-US" sz="2400" dirty="0"/>
              <a:t> or </a:t>
            </a:r>
            <a:r>
              <a:rPr lang="en-US" altLang="en-US" sz="2400" dirty="0">
                <a:solidFill>
                  <a:srgbClr val="3333FF"/>
                </a:solidFill>
              </a:rPr>
              <a:t>on a solid surface</a:t>
            </a:r>
            <a:r>
              <a:rPr lang="en-US" altLang="en-US" sz="2400" dirty="0"/>
              <a:t>.   The stationary phase needs to be something that </a:t>
            </a:r>
            <a:r>
              <a:rPr lang="en-US" altLang="en-US" sz="2400" b="1" u="sng" dirty="0">
                <a:solidFill>
                  <a:srgbClr val="FF0000"/>
                </a:solidFill>
              </a:rPr>
              <a:t>does not react</a:t>
            </a:r>
            <a:r>
              <a:rPr lang="en-US" altLang="en-US" sz="2400" dirty="0"/>
              <a:t> with the mobile phase or the sample.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/>
              <a:t>The </a:t>
            </a:r>
            <a:r>
              <a:rPr lang="en-US" altLang="en-US" sz="2400" b="1" u="sng" dirty="0">
                <a:solidFill>
                  <a:srgbClr val="FF0000"/>
                </a:solidFill>
              </a:rPr>
              <a:t>sample</a:t>
            </a:r>
            <a:r>
              <a:rPr lang="en-US" altLang="en-US" sz="2400" dirty="0"/>
              <a:t> then has the </a:t>
            </a:r>
            <a:r>
              <a:rPr lang="en-US" altLang="en-US" sz="2400" b="1" u="sng" dirty="0">
                <a:solidFill>
                  <a:srgbClr val="FF0000"/>
                </a:solidFill>
              </a:rPr>
              <a:t>opportunity to interact</a:t>
            </a:r>
            <a:r>
              <a:rPr lang="en-US" altLang="en-US" sz="2400" dirty="0"/>
              <a:t> with the stationary phase as it moves past it.  Samples that </a:t>
            </a:r>
            <a:r>
              <a:rPr lang="en-US" altLang="en-US" sz="2400" dirty="0">
                <a:solidFill>
                  <a:srgbClr val="3333FF"/>
                </a:solidFill>
              </a:rPr>
              <a:t>interact greatly</a:t>
            </a:r>
            <a:r>
              <a:rPr lang="en-US" altLang="en-US" sz="2400" dirty="0"/>
              <a:t>, then appear to </a:t>
            </a:r>
            <a:r>
              <a:rPr lang="en-US" altLang="en-US" sz="2400" dirty="0">
                <a:solidFill>
                  <a:srgbClr val="3333FF"/>
                </a:solidFill>
              </a:rPr>
              <a:t>move more slowly</a:t>
            </a:r>
            <a:r>
              <a:rPr lang="en-US" altLang="en-US" sz="2400" dirty="0"/>
              <a:t>.  Samples that </a:t>
            </a:r>
            <a:r>
              <a:rPr lang="en-US" altLang="en-US" sz="2400" dirty="0">
                <a:solidFill>
                  <a:srgbClr val="3333FF"/>
                </a:solidFill>
              </a:rPr>
              <a:t>interact weakly</a:t>
            </a:r>
            <a:r>
              <a:rPr lang="en-US" altLang="en-US" sz="2400" dirty="0"/>
              <a:t>, then appear to </a:t>
            </a:r>
            <a:r>
              <a:rPr lang="en-US" altLang="en-US" sz="2400" dirty="0">
                <a:solidFill>
                  <a:srgbClr val="3333FF"/>
                </a:solidFill>
              </a:rPr>
              <a:t>move more quickly</a:t>
            </a:r>
            <a:r>
              <a:rPr lang="en-US" altLang="en-US" sz="2400" dirty="0"/>
              <a:t>.  Because of this difference in rates, the samples can then be </a:t>
            </a:r>
            <a:r>
              <a:rPr lang="en-US" altLang="en-US" sz="2400" b="1" u="sng" dirty="0">
                <a:solidFill>
                  <a:srgbClr val="FF0000"/>
                </a:solidFill>
              </a:rPr>
              <a:t>separated into their components</a:t>
            </a:r>
            <a:r>
              <a:rPr lang="en-U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253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The basics of how it works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26" y="1510747"/>
            <a:ext cx="6362700" cy="5124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941127" y="1733550"/>
            <a:ext cx="48629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Sample placed at one 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Mobile phase flows through the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Which compound is interacting the most with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AU" sz="2400" dirty="0" smtClean="0"/>
              <a:t>The mobile phase?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AU" sz="2400" dirty="0" smtClean="0"/>
              <a:t>The stationary phase?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633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The basics of how it works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2251F-E2DE-4F3C-98C6-E9D4069E5312}"/>
              </a:ext>
            </a:extLst>
          </p:cNvPr>
          <p:cNvSpPr/>
          <p:nvPr/>
        </p:nvSpPr>
        <p:spPr>
          <a:xfrm>
            <a:off x="447675" y="1696238"/>
            <a:ext cx="11296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/>
              <a:t>Your textbook definition (chapter 19.1 Essential Chemistry)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B52EF-0C59-47D8-821C-5409D29B66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413" y="2404511"/>
            <a:ext cx="10193173" cy="19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008CC2-4B1D-44C0-B3E5-7E2A1CF7A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2168" y="4650135"/>
            <a:ext cx="5400968" cy="170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1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The basics of how it works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0327" y="1762298"/>
            <a:ext cx="108134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Many different types of chromatography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 smtClean="0"/>
              <a:t>We change the mobile and stationary phase to separate compounds based on different physical properties: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AU" sz="2400" dirty="0" smtClean="0"/>
              <a:t>Solubility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AU" sz="2400" dirty="0" smtClean="0"/>
              <a:t>Boiling point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AU" sz="2400" dirty="0" smtClean="0"/>
              <a:t>Particle size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AU" sz="2400" dirty="0" smtClean="0"/>
              <a:t>Polarity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en-AU" sz="2400" dirty="0" smtClean="0"/>
              <a:t>Charge</a:t>
            </a:r>
          </a:p>
        </p:txBody>
      </p:sp>
    </p:spTree>
    <p:extLst>
      <p:ext uri="{BB962C8B-B14F-4D97-AF65-F5344CB8AC3E}">
        <p14:creationId xmlns:p14="http://schemas.microsoft.com/office/powerpoint/2010/main" val="397413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A992F9-3747-46B1-B670-D973527EEB90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51" t="18363" b="17992"/>
          <a:stretch/>
        </p:blipFill>
        <p:spPr>
          <a:xfrm>
            <a:off x="8523136" y="0"/>
            <a:ext cx="3668864" cy="1139687"/>
          </a:xfrm>
          <a:prstGeom prst="rect">
            <a:avLst/>
          </a:prstGeom>
        </p:spPr>
      </p:pic>
      <p:sp>
        <p:nvSpPr>
          <p:cNvPr id="5" name="Snip Diagonal Corner Rectangle 4"/>
          <p:cNvSpPr/>
          <p:nvPr/>
        </p:nvSpPr>
        <p:spPr>
          <a:xfrm>
            <a:off x="0" y="1139688"/>
            <a:ext cx="12192000" cy="132522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Snip Diagonal Corner Rectangle 5"/>
          <p:cNvSpPr/>
          <p:nvPr/>
        </p:nvSpPr>
        <p:spPr>
          <a:xfrm>
            <a:off x="7547113" y="1371600"/>
            <a:ext cx="4644887" cy="139147"/>
          </a:xfrm>
          <a:prstGeom prst="snip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2035" y="246677"/>
            <a:ext cx="7858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600" kern="0" dirty="0">
                <a:solidFill>
                  <a:sysClr val="windowText" lastClr="000000"/>
                </a:solidFill>
              </a:rPr>
              <a:t>The basics of how it works</a:t>
            </a:r>
            <a:endParaRPr kumimoji="0" lang="en-GB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2251F-E2DE-4F3C-98C6-E9D4069E5312}"/>
              </a:ext>
            </a:extLst>
          </p:cNvPr>
          <p:cNvSpPr/>
          <p:nvPr/>
        </p:nvSpPr>
        <p:spPr>
          <a:xfrm>
            <a:off x="372860" y="1610137"/>
            <a:ext cx="112966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All chromatography involving a mobile phase (which moves) and a stationary phase (doesn’t move)</a:t>
            </a:r>
          </a:p>
          <a:p>
            <a:endParaRPr lang="en-US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All types of chromatography need: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 way to introduce the sample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 way to control the rate at which the sample moves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Nature of the mobile phase</a:t>
            </a:r>
          </a:p>
          <a:p>
            <a:pPr marL="2171700" lvl="4" indent="-342900"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Nature of the stationary phase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A way to detect when samples are exiting</a:t>
            </a:r>
          </a:p>
          <a:p>
            <a:pPr lvl="2"/>
            <a:endParaRPr lang="en-US" alt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 smtClean="0"/>
              <a:t>Different types of chromatography are used for different purposes and have different advantages and disadvantages.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268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494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Alison Barnes</dc:creator>
  <cp:lastModifiedBy>BARNES Alison [Rossmoyne Senior High School]</cp:lastModifiedBy>
  <cp:revision>16</cp:revision>
  <dcterms:created xsi:type="dcterms:W3CDTF">2019-06-03T05:11:44Z</dcterms:created>
  <dcterms:modified xsi:type="dcterms:W3CDTF">2020-07-30T03:32:36Z</dcterms:modified>
</cp:coreProperties>
</file>