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CA57-A007-4C9D-956D-BFA62BE0B6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0A654C9-6807-4624-95AC-9800F8F1CA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4D7BF30-2600-46E4-8BF8-B043F691767B}"/>
              </a:ext>
            </a:extLst>
          </p:cNvPr>
          <p:cNvSpPr>
            <a:spLocks noGrp="1"/>
          </p:cNvSpPr>
          <p:nvPr>
            <p:ph type="dt" sz="half" idx="10"/>
          </p:nvPr>
        </p:nvSpPr>
        <p:spPr/>
        <p:txBody>
          <a:bodyPr/>
          <a:lstStyle/>
          <a:p>
            <a:fld id="{0D03DFE9-C51C-46F8-A87F-0FD4EDA80EE1}" type="datetimeFigureOut">
              <a:rPr lang="en-AU" smtClean="0"/>
              <a:t>9/08/2020</a:t>
            </a:fld>
            <a:endParaRPr lang="en-AU"/>
          </a:p>
        </p:txBody>
      </p:sp>
      <p:sp>
        <p:nvSpPr>
          <p:cNvPr id="5" name="Footer Placeholder 4">
            <a:extLst>
              <a:ext uri="{FF2B5EF4-FFF2-40B4-BE49-F238E27FC236}">
                <a16:creationId xmlns:a16="http://schemas.microsoft.com/office/drawing/2014/main" id="{337EB164-093D-4CB2-A0F0-8C8E3B3ABC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999DE45-4333-464F-BFFD-DB42B2DB604B}"/>
              </a:ext>
            </a:extLst>
          </p:cNvPr>
          <p:cNvSpPr>
            <a:spLocks noGrp="1"/>
          </p:cNvSpPr>
          <p:nvPr>
            <p:ph type="sldNum" sz="quarter" idx="12"/>
          </p:nvPr>
        </p:nvSpPr>
        <p:spPr/>
        <p:txBody>
          <a:bodyPr/>
          <a:lstStyle/>
          <a:p>
            <a:fld id="{1E0E5A99-C82E-455B-8CF1-6D21AE394A91}" type="slidenum">
              <a:rPr lang="en-AU" smtClean="0"/>
              <a:t>‹#›</a:t>
            </a:fld>
            <a:endParaRPr lang="en-AU"/>
          </a:p>
        </p:txBody>
      </p:sp>
    </p:spTree>
    <p:extLst>
      <p:ext uri="{BB962C8B-B14F-4D97-AF65-F5344CB8AC3E}">
        <p14:creationId xmlns:p14="http://schemas.microsoft.com/office/powerpoint/2010/main" val="1898577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EE46-FB43-4350-B0C2-4F58BCB3172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178868D-FA50-48A2-A7F5-F344AE7CE0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A81A568-FCC6-43C7-B15E-E266B03565B6}"/>
              </a:ext>
            </a:extLst>
          </p:cNvPr>
          <p:cNvSpPr>
            <a:spLocks noGrp="1"/>
          </p:cNvSpPr>
          <p:nvPr>
            <p:ph type="dt" sz="half" idx="10"/>
          </p:nvPr>
        </p:nvSpPr>
        <p:spPr/>
        <p:txBody>
          <a:bodyPr/>
          <a:lstStyle/>
          <a:p>
            <a:fld id="{0D03DFE9-C51C-46F8-A87F-0FD4EDA80EE1}" type="datetimeFigureOut">
              <a:rPr lang="en-AU" smtClean="0"/>
              <a:t>9/08/2020</a:t>
            </a:fld>
            <a:endParaRPr lang="en-AU"/>
          </a:p>
        </p:txBody>
      </p:sp>
      <p:sp>
        <p:nvSpPr>
          <p:cNvPr id="5" name="Footer Placeholder 4">
            <a:extLst>
              <a:ext uri="{FF2B5EF4-FFF2-40B4-BE49-F238E27FC236}">
                <a16:creationId xmlns:a16="http://schemas.microsoft.com/office/drawing/2014/main" id="{20F6BB61-5078-475A-A18B-ADF32B1E4A7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8828B7-3BF3-4920-93E6-4A667E16B179}"/>
              </a:ext>
            </a:extLst>
          </p:cNvPr>
          <p:cNvSpPr>
            <a:spLocks noGrp="1"/>
          </p:cNvSpPr>
          <p:nvPr>
            <p:ph type="sldNum" sz="quarter" idx="12"/>
          </p:nvPr>
        </p:nvSpPr>
        <p:spPr/>
        <p:txBody>
          <a:bodyPr/>
          <a:lstStyle/>
          <a:p>
            <a:fld id="{1E0E5A99-C82E-455B-8CF1-6D21AE394A91}" type="slidenum">
              <a:rPr lang="en-AU" smtClean="0"/>
              <a:t>‹#›</a:t>
            </a:fld>
            <a:endParaRPr lang="en-AU"/>
          </a:p>
        </p:txBody>
      </p:sp>
    </p:spTree>
    <p:extLst>
      <p:ext uri="{BB962C8B-B14F-4D97-AF65-F5344CB8AC3E}">
        <p14:creationId xmlns:p14="http://schemas.microsoft.com/office/powerpoint/2010/main" val="1487069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C9C6B8-420D-4A14-9C3F-6BB1ADDED3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82DEB3-966E-4F1E-A3AA-2D61F4DC80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3232F2-EB48-40FB-BDAB-BB332BD55667}"/>
              </a:ext>
            </a:extLst>
          </p:cNvPr>
          <p:cNvSpPr>
            <a:spLocks noGrp="1"/>
          </p:cNvSpPr>
          <p:nvPr>
            <p:ph type="dt" sz="half" idx="10"/>
          </p:nvPr>
        </p:nvSpPr>
        <p:spPr/>
        <p:txBody>
          <a:bodyPr/>
          <a:lstStyle/>
          <a:p>
            <a:fld id="{0D03DFE9-C51C-46F8-A87F-0FD4EDA80EE1}" type="datetimeFigureOut">
              <a:rPr lang="en-AU" smtClean="0"/>
              <a:t>9/08/2020</a:t>
            </a:fld>
            <a:endParaRPr lang="en-AU"/>
          </a:p>
        </p:txBody>
      </p:sp>
      <p:sp>
        <p:nvSpPr>
          <p:cNvPr id="5" name="Footer Placeholder 4">
            <a:extLst>
              <a:ext uri="{FF2B5EF4-FFF2-40B4-BE49-F238E27FC236}">
                <a16:creationId xmlns:a16="http://schemas.microsoft.com/office/drawing/2014/main" id="{43888AF6-F5E2-4EAC-A76D-A0F3AADBDF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BEB9B0-908B-4CEB-B156-5CFACFB64243}"/>
              </a:ext>
            </a:extLst>
          </p:cNvPr>
          <p:cNvSpPr>
            <a:spLocks noGrp="1"/>
          </p:cNvSpPr>
          <p:nvPr>
            <p:ph type="sldNum" sz="quarter" idx="12"/>
          </p:nvPr>
        </p:nvSpPr>
        <p:spPr/>
        <p:txBody>
          <a:bodyPr/>
          <a:lstStyle/>
          <a:p>
            <a:fld id="{1E0E5A99-C82E-455B-8CF1-6D21AE394A91}" type="slidenum">
              <a:rPr lang="en-AU" smtClean="0"/>
              <a:t>‹#›</a:t>
            </a:fld>
            <a:endParaRPr lang="en-AU"/>
          </a:p>
        </p:txBody>
      </p:sp>
    </p:spTree>
    <p:extLst>
      <p:ext uri="{BB962C8B-B14F-4D97-AF65-F5344CB8AC3E}">
        <p14:creationId xmlns:p14="http://schemas.microsoft.com/office/powerpoint/2010/main" val="252993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DEDF-160F-4E9D-8F21-AE48FEB6133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E169C89-6378-4B46-BC02-B7356F9F36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F20B8DD-41E5-4F73-BC58-7CD3A50F0600}"/>
              </a:ext>
            </a:extLst>
          </p:cNvPr>
          <p:cNvSpPr>
            <a:spLocks noGrp="1"/>
          </p:cNvSpPr>
          <p:nvPr>
            <p:ph type="dt" sz="half" idx="10"/>
          </p:nvPr>
        </p:nvSpPr>
        <p:spPr/>
        <p:txBody>
          <a:bodyPr/>
          <a:lstStyle/>
          <a:p>
            <a:fld id="{0D03DFE9-C51C-46F8-A87F-0FD4EDA80EE1}" type="datetimeFigureOut">
              <a:rPr lang="en-AU" smtClean="0"/>
              <a:t>9/08/2020</a:t>
            </a:fld>
            <a:endParaRPr lang="en-AU"/>
          </a:p>
        </p:txBody>
      </p:sp>
      <p:sp>
        <p:nvSpPr>
          <p:cNvPr id="5" name="Footer Placeholder 4">
            <a:extLst>
              <a:ext uri="{FF2B5EF4-FFF2-40B4-BE49-F238E27FC236}">
                <a16:creationId xmlns:a16="http://schemas.microsoft.com/office/drawing/2014/main" id="{BD1C01BC-4C3F-4203-B09F-F8688E2FC74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3643632-4CFA-4B29-BDEF-13FE5E1CF976}"/>
              </a:ext>
            </a:extLst>
          </p:cNvPr>
          <p:cNvSpPr>
            <a:spLocks noGrp="1"/>
          </p:cNvSpPr>
          <p:nvPr>
            <p:ph type="sldNum" sz="quarter" idx="12"/>
          </p:nvPr>
        </p:nvSpPr>
        <p:spPr/>
        <p:txBody>
          <a:bodyPr/>
          <a:lstStyle/>
          <a:p>
            <a:fld id="{1E0E5A99-C82E-455B-8CF1-6D21AE394A91}" type="slidenum">
              <a:rPr lang="en-AU" smtClean="0"/>
              <a:t>‹#›</a:t>
            </a:fld>
            <a:endParaRPr lang="en-AU"/>
          </a:p>
        </p:txBody>
      </p:sp>
    </p:spTree>
    <p:extLst>
      <p:ext uri="{BB962C8B-B14F-4D97-AF65-F5344CB8AC3E}">
        <p14:creationId xmlns:p14="http://schemas.microsoft.com/office/powerpoint/2010/main" val="230783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EB08-EA85-463C-AD75-D5A4B57335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FB2C9AF-956D-4006-AAA9-35C32B768C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00038B-774D-4D5F-A8C8-869C6491A27D}"/>
              </a:ext>
            </a:extLst>
          </p:cNvPr>
          <p:cNvSpPr>
            <a:spLocks noGrp="1"/>
          </p:cNvSpPr>
          <p:nvPr>
            <p:ph type="dt" sz="half" idx="10"/>
          </p:nvPr>
        </p:nvSpPr>
        <p:spPr/>
        <p:txBody>
          <a:bodyPr/>
          <a:lstStyle/>
          <a:p>
            <a:fld id="{0D03DFE9-C51C-46F8-A87F-0FD4EDA80EE1}" type="datetimeFigureOut">
              <a:rPr lang="en-AU" smtClean="0"/>
              <a:t>9/08/2020</a:t>
            </a:fld>
            <a:endParaRPr lang="en-AU"/>
          </a:p>
        </p:txBody>
      </p:sp>
      <p:sp>
        <p:nvSpPr>
          <p:cNvPr id="5" name="Footer Placeholder 4">
            <a:extLst>
              <a:ext uri="{FF2B5EF4-FFF2-40B4-BE49-F238E27FC236}">
                <a16:creationId xmlns:a16="http://schemas.microsoft.com/office/drawing/2014/main" id="{E1A622F4-027E-4136-862B-BF9E94478EA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68D0DD0-5DD1-4FBC-824B-DF207BD37913}"/>
              </a:ext>
            </a:extLst>
          </p:cNvPr>
          <p:cNvSpPr>
            <a:spLocks noGrp="1"/>
          </p:cNvSpPr>
          <p:nvPr>
            <p:ph type="sldNum" sz="quarter" idx="12"/>
          </p:nvPr>
        </p:nvSpPr>
        <p:spPr/>
        <p:txBody>
          <a:bodyPr/>
          <a:lstStyle/>
          <a:p>
            <a:fld id="{1E0E5A99-C82E-455B-8CF1-6D21AE394A91}" type="slidenum">
              <a:rPr lang="en-AU" smtClean="0"/>
              <a:t>‹#›</a:t>
            </a:fld>
            <a:endParaRPr lang="en-AU"/>
          </a:p>
        </p:txBody>
      </p:sp>
    </p:spTree>
    <p:extLst>
      <p:ext uri="{BB962C8B-B14F-4D97-AF65-F5344CB8AC3E}">
        <p14:creationId xmlns:p14="http://schemas.microsoft.com/office/powerpoint/2010/main" val="76999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AB32-2818-4D35-8AFF-2127F413875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A34E278-CA42-4732-B249-4B3F2CC576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55B7C5F-6D43-4D7E-82D3-51B578437D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FDC219-42DF-4938-BD88-3D9808E80751}"/>
              </a:ext>
            </a:extLst>
          </p:cNvPr>
          <p:cNvSpPr>
            <a:spLocks noGrp="1"/>
          </p:cNvSpPr>
          <p:nvPr>
            <p:ph type="dt" sz="half" idx="10"/>
          </p:nvPr>
        </p:nvSpPr>
        <p:spPr/>
        <p:txBody>
          <a:bodyPr/>
          <a:lstStyle/>
          <a:p>
            <a:fld id="{0D03DFE9-C51C-46F8-A87F-0FD4EDA80EE1}" type="datetimeFigureOut">
              <a:rPr lang="en-AU" smtClean="0"/>
              <a:t>9/08/2020</a:t>
            </a:fld>
            <a:endParaRPr lang="en-AU"/>
          </a:p>
        </p:txBody>
      </p:sp>
      <p:sp>
        <p:nvSpPr>
          <p:cNvPr id="6" name="Footer Placeholder 5">
            <a:extLst>
              <a:ext uri="{FF2B5EF4-FFF2-40B4-BE49-F238E27FC236}">
                <a16:creationId xmlns:a16="http://schemas.microsoft.com/office/drawing/2014/main" id="{E1987DB6-7116-4B82-82CE-8A1988383E4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F69E9B6-820D-40A3-9988-2E60753F4987}"/>
              </a:ext>
            </a:extLst>
          </p:cNvPr>
          <p:cNvSpPr>
            <a:spLocks noGrp="1"/>
          </p:cNvSpPr>
          <p:nvPr>
            <p:ph type="sldNum" sz="quarter" idx="12"/>
          </p:nvPr>
        </p:nvSpPr>
        <p:spPr/>
        <p:txBody>
          <a:bodyPr/>
          <a:lstStyle/>
          <a:p>
            <a:fld id="{1E0E5A99-C82E-455B-8CF1-6D21AE394A91}" type="slidenum">
              <a:rPr lang="en-AU" smtClean="0"/>
              <a:t>‹#›</a:t>
            </a:fld>
            <a:endParaRPr lang="en-AU"/>
          </a:p>
        </p:txBody>
      </p:sp>
    </p:spTree>
    <p:extLst>
      <p:ext uri="{BB962C8B-B14F-4D97-AF65-F5344CB8AC3E}">
        <p14:creationId xmlns:p14="http://schemas.microsoft.com/office/powerpoint/2010/main" val="117918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554C-3E67-40A4-9B56-8067419B6D0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AE5D848-EC61-44F3-8408-272851FEF6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A6CEC-E750-4E0D-9390-217504DF2C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F5FDCD2-19C9-4284-B831-2283718F72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F6BDCB-619A-469C-8CCD-A3CF65B48C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4A11555-8EA7-4CE6-A7A9-8A4323E74905}"/>
              </a:ext>
            </a:extLst>
          </p:cNvPr>
          <p:cNvSpPr>
            <a:spLocks noGrp="1"/>
          </p:cNvSpPr>
          <p:nvPr>
            <p:ph type="dt" sz="half" idx="10"/>
          </p:nvPr>
        </p:nvSpPr>
        <p:spPr/>
        <p:txBody>
          <a:bodyPr/>
          <a:lstStyle/>
          <a:p>
            <a:fld id="{0D03DFE9-C51C-46F8-A87F-0FD4EDA80EE1}" type="datetimeFigureOut">
              <a:rPr lang="en-AU" smtClean="0"/>
              <a:t>9/08/2020</a:t>
            </a:fld>
            <a:endParaRPr lang="en-AU"/>
          </a:p>
        </p:txBody>
      </p:sp>
      <p:sp>
        <p:nvSpPr>
          <p:cNvPr id="8" name="Footer Placeholder 7">
            <a:extLst>
              <a:ext uri="{FF2B5EF4-FFF2-40B4-BE49-F238E27FC236}">
                <a16:creationId xmlns:a16="http://schemas.microsoft.com/office/drawing/2014/main" id="{AF2FE8A4-7536-483D-BF02-AF7EDA213C3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2EB41DF-BAFC-457B-BEE7-3D57E9FD7069}"/>
              </a:ext>
            </a:extLst>
          </p:cNvPr>
          <p:cNvSpPr>
            <a:spLocks noGrp="1"/>
          </p:cNvSpPr>
          <p:nvPr>
            <p:ph type="sldNum" sz="quarter" idx="12"/>
          </p:nvPr>
        </p:nvSpPr>
        <p:spPr/>
        <p:txBody>
          <a:bodyPr/>
          <a:lstStyle/>
          <a:p>
            <a:fld id="{1E0E5A99-C82E-455B-8CF1-6D21AE394A91}" type="slidenum">
              <a:rPr lang="en-AU" smtClean="0"/>
              <a:t>‹#›</a:t>
            </a:fld>
            <a:endParaRPr lang="en-AU"/>
          </a:p>
        </p:txBody>
      </p:sp>
    </p:spTree>
    <p:extLst>
      <p:ext uri="{BB962C8B-B14F-4D97-AF65-F5344CB8AC3E}">
        <p14:creationId xmlns:p14="http://schemas.microsoft.com/office/powerpoint/2010/main" val="124081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1E83-4018-4034-9B35-E33617AC35E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98A78FE-53E7-4B13-AC63-6263FDABE9F0}"/>
              </a:ext>
            </a:extLst>
          </p:cNvPr>
          <p:cNvSpPr>
            <a:spLocks noGrp="1"/>
          </p:cNvSpPr>
          <p:nvPr>
            <p:ph type="dt" sz="half" idx="10"/>
          </p:nvPr>
        </p:nvSpPr>
        <p:spPr/>
        <p:txBody>
          <a:bodyPr/>
          <a:lstStyle/>
          <a:p>
            <a:fld id="{0D03DFE9-C51C-46F8-A87F-0FD4EDA80EE1}" type="datetimeFigureOut">
              <a:rPr lang="en-AU" smtClean="0"/>
              <a:t>9/08/2020</a:t>
            </a:fld>
            <a:endParaRPr lang="en-AU"/>
          </a:p>
        </p:txBody>
      </p:sp>
      <p:sp>
        <p:nvSpPr>
          <p:cNvPr id="4" name="Footer Placeholder 3">
            <a:extLst>
              <a:ext uri="{FF2B5EF4-FFF2-40B4-BE49-F238E27FC236}">
                <a16:creationId xmlns:a16="http://schemas.microsoft.com/office/drawing/2014/main" id="{42B9E8D9-F9EE-4256-B7FD-B7F9C55EF44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7D767A2-0811-4A11-8F91-76FFD257CFD6}"/>
              </a:ext>
            </a:extLst>
          </p:cNvPr>
          <p:cNvSpPr>
            <a:spLocks noGrp="1"/>
          </p:cNvSpPr>
          <p:nvPr>
            <p:ph type="sldNum" sz="quarter" idx="12"/>
          </p:nvPr>
        </p:nvSpPr>
        <p:spPr/>
        <p:txBody>
          <a:bodyPr/>
          <a:lstStyle/>
          <a:p>
            <a:fld id="{1E0E5A99-C82E-455B-8CF1-6D21AE394A91}" type="slidenum">
              <a:rPr lang="en-AU" smtClean="0"/>
              <a:t>‹#›</a:t>
            </a:fld>
            <a:endParaRPr lang="en-AU"/>
          </a:p>
        </p:txBody>
      </p:sp>
    </p:spTree>
    <p:extLst>
      <p:ext uri="{BB962C8B-B14F-4D97-AF65-F5344CB8AC3E}">
        <p14:creationId xmlns:p14="http://schemas.microsoft.com/office/powerpoint/2010/main" val="68252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ABE51-124B-48D2-8997-17B6D524FCE7}"/>
              </a:ext>
            </a:extLst>
          </p:cNvPr>
          <p:cNvSpPr>
            <a:spLocks noGrp="1"/>
          </p:cNvSpPr>
          <p:nvPr>
            <p:ph type="dt" sz="half" idx="10"/>
          </p:nvPr>
        </p:nvSpPr>
        <p:spPr/>
        <p:txBody>
          <a:bodyPr/>
          <a:lstStyle/>
          <a:p>
            <a:fld id="{0D03DFE9-C51C-46F8-A87F-0FD4EDA80EE1}" type="datetimeFigureOut">
              <a:rPr lang="en-AU" smtClean="0"/>
              <a:t>9/08/2020</a:t>
            </a:fld>
            <a:endParaRPr lang="en-AU"/>
          </a:p>
        </p:txBody>
      </p:sp>
      <p:sp>
        <p:nvSpPr>
          <p:cNvPr id="3" name="Footer Placeholder 2">
            <a:extLst>
              <a:ext uri="{FF2B5EF4-FFF2-40B4-BE49-F238E27FC236}">
                <a16:creationId xmlns:a16="http://schemas.microsoft.com/office/drawing/2014/main" id="{44EA7260-851D-40AC-AA0C-2C4494F8D8C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2CC86DB-174C-4844-A3C7-EAD0BE29A2C4}"/>
              </a:ext>
            </a:extLst>
          </p:cNvPr>
          <p:cNvSpPr>
            <a:spLocks noGrp="1"/>
          </p:cNvSpPr>
          <p:nvPr>
            <p:ph type="sldNum" sz="quarter" idx="12"/>
          </p:nvPr>
        </p:nvSpPr>
        <p:spPr/>
        <p:txBody>
          <a:bodyPr/>
          <a:lstStyle/>
          <a:p>
            <a:fld id="{1E0E5A99-C82E-455B-8CF1-6D21AE394A91}" type="slidenum">
              <a:rPr lang="en-AU" smtClean="0"/>
              <a:t>‹#›</a:t>
            </a:fld>
            <a:endParaRPr lang="en-AU"/>
          </a:p>
        </p:txBody>
      </p:sp>
    </p:spTree>
    <p:extLst>
      <p:ext uri="{BB962C8B-B14F-4D97-AF65-F5344CB8AC3E}">
        <p14:creationId xmlns:p14="http://schemas.microsoft.com/office/powerpoint/2010/main" val="323785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2AFC1-A2D6-4318-87CD-918E5FA92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7C827DA-9BC0-4D7D-9D97-12761920F7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142E29B-202A-486A-B27A-40F6B4ADA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362EF6-1953-4C6A-BC93-3269171D8B61}"/>
              </a:ext>
            </a:extLst>
          </p:cNvPr>
          <p:cNvSpPr>
            <a:spLocks noGrp="1"/>
          </p:cNvSpPr>
          <p:nvPr>
            <p:ph type="dt" sz="half" idx="10"/>
          </p:nvPr>
        </p:nvSpPr>
        <p:spPr/>
        <p:txBody>
          <a:bodyPr/>
          <a:lstStyle/>
          <a:p>
            <a:fld id="{0D03DFE9-C51C-46F8-A87F-0FD4EDA80EE1}" type="datetimeFigureOut">
              <a:rPr lang="en-AU" smtClean="0"/>
              <a:t>9/08/2020</a:t>
            </a:fld>
            <a:endParaRPr lang="en-AU"/>
          </a:p>
        </p:txBody>
      </p:sp>
      <p:sp>
        <p:nvSpPr>
          <p:cNvPr id="6" name="Footer Placeholder 5">
            <a:extLst>
              <a:ext uri="{FF2B5EF4-FFF2-40B4-BE49-F238E27FC236}">
                <a16:creationId xmlns:a16="http://schemas.microsoft.com/office/drawing/2014/main" id="{D9BC931C-B0DB-417B-8529-F83C0B0E6DE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783494-74A9-4C5E-95EA-EC486CEF2A6B}"/>
              </a:ext>
            </a:extLst>
          </p:cNvPr>
          <p:cNvSpPr>
            <a:spLocks noGrp="1"/>
          </p:cNvSpPr>
          <p:nvPr>
            <p:ph type="sldNum" sz="quarter" idx="12"/>
          </p:nvPr>
        </p:nvSpPr>
        <p:spPr/>
        <p:txBody>
          <a:bodyPr/>
          <a:lstStyle/>
          <a:p>
            <a:fld id="{1E0E5A99-C82E-455B-8CF1-6D21AE394A91}" type="slidenum">
              <a:rPr lang="en-AU" smtClean="0"/>
              <a:t>‹#›</a:t>
            </a:fld>
            <a:endParaRPr lang="en-AU"/>
          </a:p>
        </p:txBody>
      </p:sp>
    </p:spTree>
    <p:extLst>
      <p:ext uri="{BB962C8B-B14F-4D97-AF65-F5344CB8AC3E}">
        <p14:creationId xmlns:p14="http://schemas.microsoft.com/office/powerpoint/2010/main" val="420535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0B45-79CD-4028-A846-D1AFD4ED1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04A889C-BA60-4DB1-8CF5-78C2815DB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A2B11A6-1876-4766-AE38-1B3378A4A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C2F6A-A3FC-4E67-8090-6BC3C132BACF}"/>
              </a:ext>
            </a:extLst>
          </p:cNvPr>
          <p:cNvSpPr>
            <a:spLocks noGrp="1"/>
          </p:cNvSpPr>
          <p:nvPr>
            <p:ph type="dt" sz="half" idx="10"/>
          </p:nvPr>
        </p:nvSpPr>
        <p:spPr/>
        <p:txBody>
          <a:bodyPr/>
          <a:lstStyle/>
          <a:p>
            <a:fld id="{0D03DFE9-C51C-46F8-A87F-0FD4EDA80EE1}" type="datetimeFigureOut">
              <a:rPr lang="en-AU" smtClean="0"/>
              <a:t>9/08/2020</a:t>
            </a:fld>
            <a:endParaRPr lang="en-AU"/>
          </a:p>
        </p:txBody>
      </p:sp>
      <p:sp>
        <p:nvSpPr>
          <p:cNvPr id="6" name="Footer Placeholder 5">
            <a:extLst>
              <a:ext uri="{FF2B5EF4-FFF2-40B4-BE49-F238E27FC236}">
                <a16:creationId xmlns:a16="http://schemas.microsoft.com/office/drawing/2014/main" id="{00B38DC6-00A9-4C94-AE5F-C4C75480956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FC02F27-7DA6-4B01-B00C-AFC960A66FC1}"/>
              </a:ext>
            </a:extLst>
          </p:cNvPr>
          <p:cNvSpPr>
            <a:spLocks noGrp="1"/>
          </p:cNvSpPr>
          <p:nvPr>
            <p:ph type="sldNum" sz="quarter" idx="12"/>
          </p:nvPr>
        </p:nvSpPr>
        <p:spPr/>
        <p:txBody>
          <a:bodyPr/>
          <a:lstStyle/>
          <a:p>
            <a:fld id="{1E0E5A99-C82E-455B-8CF1-6D21AE394A91}" type="slidenum">
              <a:rPr lang="en-AU" smtClean="0"/>
              <a:t>‹#›</a:t>
            </a:fld>
            <a:endParaRPr lang="en-AU"/>
          </a:p>
        </p:txBody>
      </p:sp>
    </p:spTree>
    <p:extLst>
      <p:ext uri="{BB962C8B-B14F-4D97-AF65-F5344CB8AC3E}">
        <p14:creationId xmlns:p14="http://schemas.microsoft.com/office/powerpoint/2010/main" val="2700349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5E8894-7B6C-4C36-9D1D-1CCA064BFE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B8A77B6-716B-4C9D-8F25-BDA13F706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493037E-B8BE-491C-BDE8-B2C7613E53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3DFE9-C51C-46F8-A87F-0FD4EDA80EE1}" type="datetimeFigureOut">
              <a:rPr lang="en-AU" smtClean="0"/>
              <a:t>9/08/2020</a:t>
            </a:fld>
            <a:endParaRPr lang="en-AU"/>
          </a:p>
        </p:txBody>
      </p:sp>
      <p:sp>
        <p:nvSpPr>
          <p:cNvPr id="5" name="Footer Placeholder 4">
            <a:extLst>
              <a:ext uri="{FF2B5EF4-FFF2-40B4-BE49-F238E27FC236}">
                <a16:creationId xmlns:a16="http://schemas.microsoft.com/office/drawing/2014/main" id="{B75CC926-143E-4554-9C27-AB288C06C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9D6B6A8-0172-4C81-A899-E36FF9AA0C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E5A99-C82E-455B-8CF1-6D21AE394A91}" type="slidenum">
              <a:rPr lang="en-AU" smtClean="0"/>
              <a:t>‹#›</a:t>
            </a:fld>
            <a:endParaRPr lang="en-AU"/>
          </a:p>
        </p:txBody>
      </p:sp>
    </p:spTree>
    <p:extLst>
      <p:ext uri="{BB962C8B-B14F-4D97-AF65-F5344CB8AC3E}">
        <p14:creationId xmlns:p14="http://schemas.microsoft.com/office/powerpoint/2010/main" val="233569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lass of water&#10;&#10;Description automatically generated">
            <a:extLst>
              <a:ext uri="{FF2B5EF4-FFF2-40B4-BE49-F238E27FC236}">
                <a16:creationId xmlns:a16="http://schemas.microsoft.com/office/drawing/2014/main" id="{13212732-20AE-4203-AB83-E4C324743300}"/>
              </a:ext>
            </a:extLst>
          </p:cNvPr>
          <p:cNvPicPr>
            <a:picLocks noChangeAspect="1"/>
          </p:cNvPicPr>
          <p:nvPr/>
        </p:nvPicPr>
        <p:blipFill rotWithShape="1">
          <a:blip r:embed="rId2">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sp>
        <p:nvSpPr>
          <p:cNvPr id="1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6" name="TextBox 5">
            <a:extLst>
              <a:ext uri="{FF2B5EF4-FFF2-40B4-BE49-F238E27FC236}">
                <a16:creationId xmlns:a16="http://schemas.microsoft.com/office/drawing/2014/main" id="{96FB40FE-8C2A-47D8-B30B-6F63EC611217}"/>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a:latin typeface="+mj-lt"/>
                <a:ea typeface="+mj-ea"/>
                <a:cs typeface="+mj-cs"/>
              </a:rPr>
              <a:t>Paper and thin layer chromatography</a:t>
            </a:r>
          </a:p>
        </p:txBody>
      </p:sp>
      <p:cxnSp>
        <p:nvCxnSpPr>
          <p:cNvPr id="13" name="Straight Connector 1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196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table, cup, sitting&#10;&#10;Description automatically generated">
            <a:extLst>
              <a:ext uri="{FF2B5EF4-FFF2-40B4-BE49-F238E27FC236}">
                <a16:creationId xmlns:a16="http://schemas.microsoft.com/office/drawing/2014/main" id="{2EA53735-DCC4-4CB9-8312-77F393C4E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0" y="0"/>
            <a:ext cx="3175000" cy="1595437"/>
          </a:xfrm>
          <a:prstGeom prst="rect">
            <a:avLst/>
          </a:prstGeom>
        </p:spPr>
      </p:pic>
      <p:cxnSp>
        <p:nvCxnSpPr>
          <p:cNvPr id="5" name="Straight Connector 4">
            <a:extLst>
              <a:ext uri="{FF2B5EF4-FFF2-40B4-BE49-F238E27FC236}">
                <a16:creationId xmlns:a16="http://schemas.microsoft.com/office/drawing/2014/main" id="{7FFE9151-A400-4AA9-9C34-8DA786C8CE96}"/>
              </a:ext>
            </a:extLst>
          </p:cNvPr>
          <p:cNvCxnSpPr>
            <a:stCxn id="3" idx="1"/>
          </p:cNvCxnSpPr>
          <p:nvPr/>
        </p:nvCxnSpPr>
        <p:spPr>
          <a:xfrm flipH="1" flipV="1">
            <a:off x="629920" y="797718"/>
            <a:ext cx="8387080" cy="1"/>
          </a:xfrm>
          <a:prstGeom prst="line">
            <a:avLst/>
          </a:prstGeom>
          <a:ln w="762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4AC1854-E5E4-4D21-A1D3-EA2D5A179EEC}"/>
              </a:ext>
            </a:extLst>
          </p:cNvPr>
          <p:cNvSpPr txBox="1"/>
          <p:nvPr/>
        </p:nvSpPr>
        <p:spPr>
          <a:xfrm>
            <a:off x="142875" y="95250"/>
            <a:ext cx="7639050" cy="461665"/>
          </a:xfrm>
          <a:prstGeom prst="rect">
            <a:avLst/>
          </a:prstGeom>
          <a:noFill/>
        </p:spPr>
        <p:txBody>
          <a:bodyPr wrap="square" rtlCol="0">
            <a:spAutoFit/>
          </a:bodyPr>
          <a:lstStyle/>
          <a:p>
            <a:r>
              <a:rPr lang="en-US" sz="2400" dirty="0"/>
              <a:t>Thin-layer chromatography</a:t>
            </a:r>
            <a:endParaRPr lang="en-AU" sz="2400" dirty="0"/>
          </a:p>
        </p:txBody>
      </p:sp>
      <p:sp>
        <p:nvSpPr>
          <p:cNvPr id="2" name="TextBox 1">
            <a:extLst>
              <a:ext uri="{FF2B5EF4-FFF2-40B4-BE49-F238E27FC236}">
                <a16:creationId xmlns:a16="http://schemas.microsoft.com/office/drawing/2014/main" id="{062974CF-7C7B-484C-8065-03C5778C6CEC}"/>
              </a:ext>
            </a:extLst>
          </p:cNvPr>
          <p:cNvSpPr txBox="1"/>
          <p:nvPr/>
        </p:nvSpPr>
        <p:spPr>
          <a:xfrm>
            <a:off x="-242887" y="916780"/>
            <a:ext cx="8243887" cy="5575052"/>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dirty="0"/>
              <a:t>Two ways of identifying components</a:t>
            </a:r>
          </a:p>
          <a:p>
            <a:pPr marL="1371600" lvl="2" indent="-457200">
              <a:lnSpc>
                <a:spcPct val="150000"/>
              </a:lnSpc>
              <a:buFont typeface="+mj-lt"/>
              <a:buAutoNum type="arabicPeriod"/>
            </a:pPr>
            <a:r>
              <a:rPr lang="en-US" sz="2400" dirty="0"/>
              <a:t>Using standards – use pure samples of known substances as standards for a direct comparison to the unknown sample. This requires all samples to be on the same TLC plate so that the solvent travels the exact same distance</a:t>
            </a:r>
          </a:p>
          <a:p>
            <a:pPr marL="1371600" lvl="2" indent="-457200">
              <a:lnSpc>
                <a:spcPct val="150000"/>
              </a:lnSpc>
              <a:buFont typeface="+mj-lt"/>
              <a:buAutoNum type="arabicPeriod"/>
            </a:pPr>
            <a:r>
              <a:rPr lang="en-US" sz="2400" dirty="0"/>
              <a:t>Using Rf values – calculate the Rf value for each, the benefit is the plates can be run separately as it doesn’t matter if the solvent distance changes as we use a ratio</a:t>
            </a:r>
          </a:p>
        </p:txBody>
      </p:sp>
      <p:pic>
        <p:nvPicPr>
          <p:cNvPr id="4" name="Picture 3">
            <a:extLst>
              <a:ext uri="{FF2B5EF4-FFF2-40B4-BE49-F238E27FC236}">
                <a16:creationId xmlns:a16="http://schemas.microsoft.com/office/drawing/2014/main" id="{E5A6FCF9-494B-4D7F-B498-2C5E03EDC506}"/>
              </a:ext>
            </a:extLst>
          </p:cNvPr>
          <p:cNvPicPr>
            <a:picLocks noChangeAspect="1"/>
          </p:cNvPicPr>
          <p:nvPr/>
        </p:nvPicPr>
        <p:blipFill rotWithShape="1">
          <a:blip r:embed="rId3"/>
          <a:srcRect l="6048" t="3702" r="1344" b="14094"/>
          <a:stretch/>
        </p:blipFill>
        <p:spPr>
          <a:xfrm>
            <a:off x="8001000" y="2016523"/>
            <a:ext cx="3971926" cy="3009207"/>
          </a:xfrm>
          <a:prstGeom prst="rect">
            <a:avLst/>
          </a:prstGeom>
        </p:spPr>
      </p:pic>
    </p:spTree>
    <p:extLst>
      <p:ext uri="{BB962C8B-B14F-4D97-AF65-F5344CB8AC3E}">
        <p14:creationId xmlns:p14="http://schemas.microsoft.com/office/powerpoint/2010/main" val="422847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table, cup, sitting&#10;&#10;Description automatically generated">
            <a:extLst>
              <a:ext uri="{FF2B5EF4-FFF2-40B4-BE49-F238E27FC236}">
                <a16:creationId xmlns:a16="http://schemas.microsoft.com/office/drawing/2014/main" id="{2EA53735-DCC4-4CB9-8312-77F393C4E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0" y="0"/>
            <a:ext cx="3175000" cy="1595437"/>
          </a:xfrm>
          <a:prstGeom prst="rect">
            <a:avLst/>
          </a:prstGeom>
        </p:spPr>
      </p:pic>
      <p:cxnSp>
        <p:nvCxnSpPr>
          <p:cNvPr id="5" name="Straight Connector 4">
            <a:extLst>
              <a:ext uri="{FF2B5EF4-FFF2-40B4-BE49-F238E27FC236}">
                <a16:creationId xmlns:a16="http://schemas.microsoft.com/office/drawing/2014/main" id="{7FFE9151-A400-4AA9-9C34-8DA786C8CE96}"/>
              </a:ext>
            </a:extLst>
          </p:cNvPr>
          <p:cNvCxnSpPr>
            <a:stCxn id="3" idx="1"/>
          </p:cNvCxnSpPr>
          <p:nvPr/>
        </p:nvCxnSpPr>
        <p:spPr>
          <a:xfrm flipH="1" flipV="1">
            <a:off x="629920" y="797718"/>
            <a:ext cx="8387080" cy="1"/>
          </a:xfrm>
          <a:prstGeom prst="line">
            <a:avLst/>
          </a:prstGeom>
          <a:ln w="762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4AC1854-E5E4-4D21-A1D3-EA2D5A179EEC}"/>
              </a:ext>
            </a:extLst>
          </p:cNvPr>
          <p:cNvSpPr txBox="1"/>
          <p:nvPr/>
        </p:nvSpPr>
        <p:spPr>
          <a:xfrm>
            <a:off x="142875" y="95250"/>
            <a:ext cx="7639050" cy="461665"/>
          </a:xfrm>
          <a:prstGeom prst="rect">
            <a:avLst/>
          </a:prstGeom>
          <a:noFill/>
        </p:spPr>
        <p:txBody>
          <a:bodyPr wrap="square" rtlCol="0">
            <a:spAutoFit/>
          </a:bodyPr>
          <a:lstStyle/>
          <a:p>
            <a:r>
              <a:rPr lang="en-US" sz="2400" dirty="0"/>
              <a:t>Comparison</a:t>
            </a:r>
            <a:endParaRPr lang="en-AU" sz="2400" dirty="0"/>
          </a:p>
        </p:txBody>
      </p:sp>
      <p:pic>
        <p:nvPicPr>
          <p:cNvPr id="6" name="Picture 5">
            <a:extLst>
              <a:ext uri="{FF2B5EF4-FFF2-40B4-BE49-F238E27FC236}">
                <a16:creationId xmlns:a16="http://schemas.microsoft.com/office/drawing/2014/main" id="{F0BF2795-00B0-4AFF-9D02-B543E3F21539}"/>
              </a:ext>
            </a:extLst>
          </p:cNvPr>
          <p:cNvPicPr>
            <a:picLocks noChangeAspect="1"/>
          </p:cNvPicPr>
          <p:nvPr/>
        </p:nvPicPr>
        <p:blipFill>
          <a:blip r:embed="rId3"/>
          <a:stretch>
            <a:fillRect/>
          </a:stretch>
        </p:blipFill>
        <p:spPr>
          <a:xfrm>
            <a:off x="1556749" y="1147763"/>
            <a:ext cx="6444251" cy="2312173"/>
          </a:xfrm>
          <a:prstGeom prst="rect">
            <a:avLst/>
          </a:prstGeom>
        </p:spPr>
      </p:pic>
      <p:sp>
        <p:nvSpPr>
          <p:cNvPr id="7" name="TextBox 6">
            <a:extLst>
              <a:ext uri="{FF2B5EF4-FFF2-40B4-BE49-F238E27FC236}">
                <a16:creationId xmlns:a16="http://schemas.microsoft.com/office/drawing/2014/main" id="{343ABBE5-9E2B-4512-915A-3D1201B583BD}"/>
              </a:ext>
            </a:extLst>
          </p:cNvPr>
          <p:cNvSpPr txBox="1"/>
          <p:nvPr/>
        </p:nvSpPr>
        <p:spPr>
          <a:xfrm>
            <a:off x="629920" y="3810000"/>
            <a:ext cx="10981055" cy="22510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TLC – perfect for separating inks, plan extracts, drugs</a:t>
            </a:r>
          </a:p>
          <a:p>
            <a:pPr marL="342900" indent="-342900">
              <a:lnSpc>
                <a:spcPct val="150000"/>
              </a:lnSpc>
              <a:buFont typeface="Arial" panose="020B0604020202020204" pitchFamily="34" charset="0"/>
              <a:buChar char="•"/>
            </a:pPr>
            <a:r>
              <a:rPr lang="en-US" sz="2400" dirty="0"/>
              <a:t>Although screening tests for drugs using TLC exist, they can give false positives and require a confirmatory test (such as HPLC or GC)</a:t>
            </a:r>
          </a:p>
          <a:p>
            <a:pPr>
              <a:lnSpc>
                <a:spcPct val="150000"/>
              </a:lnSpc>
            </a:pPr>
            <a:endParaRPr lang="en-AU" sz="2400" dirty="0"/>
          </a:p>
        </p:txBody>
      </p:sp>
    </p:spTree>
    <p:extLst>
      <p:ext uri="{BB962C8B-B14F-4D97-AF65-F5344CB8AC3E}">
        <p14:creationId xmlns:p14="http://schemas.microsoft.com/office/powerpoint/2010/main" val="119816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table, cup, sitting&#10;&#10;Description automatically generated">
            <a:extLst>
              <a:ext uri="{FF2B5EF4-FFF2-40B4-BE49-F238E27FC236}">
                <a16:creationId xmlns:a16="http://schemas.microsoft.com/office/drawing/2014/main" id="{2EA53735-DCC4-4CB9-8312-77F393C4E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0" y="0"/>
            <a:ext cx="3175000" cy="1595437"/>
          </a:xfrm>
          <a:prstGeom prst="rect">
            <a:avLst/>
          </a:prstGeom>
        </p:spPr>
      </p:pic>
      <p:cxnSp>
        <p:nvCxnSpPr>
          <p:cNvPr id="5" name="Straight Connector 4">
            <a:extLst>
              <a:ext uri="{FF2B5EF4-FFF2-40B4-BE49-F238E27FC236}">
                <a16:creationId xmlns:a16="http://schemas.microsoft.com/office/drawing/2014/main" id="{7FFE9151-A400-4AA9-9C34-8DA786C8CE96}"/>
              </a:ext>
            </a:extLst>
          </p:cNvPr>
          <p:cNvCxnSpPr>
            <a:stCxn id="3" idx="1"/>
          </p:cNvCxnSpPr>
          <p:nvPr/>
        </p:nvCxnSpPr>
        <p:spPr>
          <a:xfrm flipH="1" flipV="1">
            <a:off x="629920" y="797718"/>
            <a:ext cx="8387080" cy="1"/>
          </a:xfrm>
          <a:prstGeom prst="line">
            <a:avLst/>
          </a:prstGeom>
          <a:ln w="762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4AC1854-E5E4-4D21-A1D3-EA2D5A179EEC}"/>
              </a:ext>
            </a:extLst>
          </p:cNvPr>
          <p:cNvSpPr txBox="1"/>
          <p:nvPr/>
        </p:nvSpPr>
        <p:spPr>
          <a:xfrm>
            <a:off x="142875" y="95250"/>
            <a:ext cx="7639050" cy="461665"/>
          </a:xfrm>
          <a:prstGeom prst="rect">
            <a:avLst/>
          </a:prstGeom>
          <a:noFill/>
        </p:spPr>
        <p:txBody>
          <a:bodyPr wrap="square" rtlCol="0">
            <a:spAutoFit/>
          </a:bodyPr>
          <a:lstStyle/>
          <a:p>
            <a:r>
              <a:rPr lang="en-US" sz="2400" dirty="0"/>
              <a:t>Introduction to Chromatography</a:t>
            </a:r>
            <a:endParaRPr lang="en-AU" sz="2400" dirty="0"/>
          </a:p>
        </p:txBody>
      </p:sp>
      <p:sp>
        <p:nvSpPr>
          <p:cNvPr id="9" name="TextBox 8">
            <a:extLst>
              <a:ext uri="{FF2B5EF4-FFF2-40B4-BE49-F238E27FC236}">
                <a16:creationId xmlns:a16="http://schemas.microsoft.com/office/drawing/2014/main" id="{C7E7CF40-038D-4FF0-97B2-C39CB72C7A51}"/>
              </a:ext>
            </a:extLst>
          </p:cNvPr>
          <p:cNvSpPr txBox="1"/>
          <p:nvPr/>
        </p:nvSpPr>
        <p:spPr>
          <a:xfrm>
            <a:off x="382270" y="1335583"/>
            <a:ext cx="10457180" cy="50210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Used to separate and analyse substances in a mixture</a:t>
            </a:r>
          </a:p>
          <a:p>
            <a:pPr marL="285750" indent="-285750">
              <a:lnSpc>
                <a:spcPct val="150000"/>
              </a:lnSpc>
              <a:buFont typeface="Arial" panose="020B0604020202020204" pitchFamily="34" charset="0"/>
              <a:buChar char="•"/>
            </a:pPr>
            <a:r>
              <a:rPr lang="en-AU" sz="2400" dirty="0"/>
              <a:t>All methods of chromatography have a stationary phase and a mobile phase</a:t>
            </a:r>
          </a:p>
          <a:p>
            <a:pPr marL="285750" indent="-285750">
              <a:lnSpc>
                <a:spcPct val="150000"/>
              </a:lnSpc>
              <a:buFont typeface="Arial" panose="020B0604020202020204" pitchFamily="34" charset="0"/>
              <a:buChar char="•"/>
            </a:pPr>
            <a:r>
              <a:rPr lang="en-AU" sz="2400" dirty="0"/>
              <a:t>A mixture is applied to one end of the chromatography system and the mobile phase is then allowed to pass through.  The components then undergo a continual process of </a:t>
            </a:r>
            <a:r>
              <a:rPr lang="en-AU" sz="2400" dirty="0">
                <a:solidFill>
                  <a:srgbClr val="FF0000"/>
                </a:solidFill>
              </a:rPr>
              <a:t>adsorption</a:t>
            </a:r>
            <a:r>
              <a:rPr lang="en-AU" sz="2400" dirty="0"/>
              <a:t> onto the stationary phase, followed by </a:t>
            </a:r>
            <a:r>
              <a:rPr lang="en-AU" sz="2400" dirty="0">
                <a:solidFill>
                  <a:srgbClr val="FF0000"/>
                </a:solidFill>
              </a:rPr>
              <a:t>desorption</a:t>
            </a:r>
            <a:r>
              <a:rPr lang="en-AU" sz="2400" dirty="0"/>
              <a:t> and dissolving in the mobile phase.</a:t>
            </a:r>
          </a:p>
          <a:p>
            <a:pPr marL="285750" indent="-285750">
              <a:lnSpc>
                <a:spcPct val="150000"/>
              </a:lnSpc>
              <a:buFont typeface="Arial" panose="020B0604020202020204" pitchFamily="34" charset="0"/>
              <a:buChar char="•"/>
            </a:pPr>
            <a:r>
              <a:rPr lang="en-AU" sz="2400" dirty="0"/>
              <a:t>The ability of a component to stick to the stationary phase will depend upon the nature of the intermolecular forces present in the component and the stationary phase</a:t>
            </a:r>
          </a:p>
        </p:txBody>
      </p:sp>
    </p:spTree>
    <p:extLst>
      <p:ext uri="{BB962C8B-B14F-4D97-AF65-F5344CB8AC3E}">
        <p14:creationId xmlns:p14="http://schemas.microsoft.com/office/powerpoint/2010/main" val="298045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table, cup, sitting&#10;&#10;Description automatically generated">
            <a:extLst>
              <a:ext uri="{FF2B5EF4-FFF2-40B4-BE49-F238E27FC236}">
                <a16:creationId xmlns:a16="http://schemas.microsoft.com/office/drawing/2014/main" id="{2EA53735-DCC4-4CB9-8312-77F393C4E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0" y="0"/>
            <a:ext cx="3175000" cy="1595437"/>
          </a:xfrm>
          <a:prstGeom prst="rect">
            <a:avLst/>
          </a:prstGeom>
        </p:spPr>
      </p:pic>
      <p:cxnSp>
        <p:nvCxnSpPr>
          <p:cNvPr id="5" name="Straight Connector 4">
            <a:extLst>
              <a:ext uri="{FF2B5EF4-FFF2-40B4-BE49-F238E27FC236}">
                <a16:creationId xmlns:a16="http://schemas.microsoft.com/office/drawing/2014/main" id="{7FFE9151-A400-4AA9-9C34-8DA786C8CE96}"/>
              </a:ext>
            </a:extLst>
          </p:cNvPr>
          <p:cNvCxnSpPr>
            <a:stCxn id="3" idx="1"/>
          </p:cNvCxnSpPr>
          <p:nvPr/>
        </p:nvCxnSpPr>
        <p:spPr>
          <a:xfrm flipH="1" flipV="1">
            <a:off x="629920" y="797718"/>
            <a:ext cx="8387080" cy="1"/>
          </a:xfrm>
          <a:prstGeom prst="line">
            <a:avLst/>
          </a:prstGeom>
          <a:ln w="762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4AC1854-E5E4-4D21-A1D3-EA2D5A179EEC}"/>
              </a:ext>
            </a:extLst>
          </p:cNvPr>
          <p:cNvSpPr txBox="1"/>
          <p:nvPr/>
        </p:nvSpPr>
        <p:spPr>
          <a:xfrm>
            <a:off x="142875" y="95250"/>
            <a:ext cx="7639050" cy="461665"/>
          </a:xfrm>
          <a:prstGeom prst="rect">
            <a:avLst/>
          </a:prstGeom>
          <a:noFill/>
        </p:spPr>
        <p:txBody>
          <a:bodyPr wrap="square" rtlCol="0">
            <a:spAutoFit/>
          </a:bodyPr>
          <a:lstStyle/>
          <a:p>
            <a:r>
              <a:rPr lang="en-US" sz="2400" dirty="0"/>
              <a:t>Introduction to Chromatography</a:t>
            </a:r>
            <a:endParaRPr lang="en-AU" sz="2400" dirty="0"/>
          </a:p>
        </p:txBody>
      </p:sp>
      <p:sp>
        <p:nvSpPr>
          <p:cNvPr id="9" name="TextBox 8">
            <a:extLst>
              <a:ext uri="{FF2B5EF4-FFF2-40B4-BE49-F238E27FC236}">
                <a16:creationId xmlns:a16="http://schemas.microsoft.com/office/drawing/2014/main" id="{C7E7CF40-038D-4FF0-97B2-C39CB72C7A51}"/>
              </a:ext>
            </a:extLst>
          </p:cNvPr>
          <p:cNvSpPr txBox="1"/>
          <p:nvPr/>
        </p:nvSpPr>
        <p:spPr>
          <a:xfrm>
            <a:off x="382270" y="1335583"/>
            <a:ext cx="10457180" cy="1697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The rate of movement of each component depends mainly upon:</a:t>
            </a:r>
          </a:p>
          <a:p>
            <a:pPr marL="742950" lvl="1" indent="-285750">
              <a:lnSpc>
                <a:spcPct val="150000"/>
              </a:lnSpc>
              <a:buFont typeface="Arial" panose="020B0604020202020204" pitchFamily="34" charset="0"/>
              <a:buChar char="•"/>
            </a:pPr>
            <a:r>
              <a:rPr lang="en-US" sz="2400" dirty="0"/>
              <a:t>How strongly the component adsorbs onto the stationary phase</a:t>
            </a:r>
          </a:p>
          <a:p>
            <a:pPr marL="742950" lvl="1" indent="-285750">
              <a:lnSpc>
                <a:spcPct val="150000"/>
              </a:lnSpc>
              <a:buFont typeface="Arial" panose="020B0604020202020204" pitchFamily="34" charset="0"/>
              <a:buChar char="•"/>
            </a:pPr>
            <a:r>
              <a:rPr lang="en-US" sz="2400" dirty="0"/>
              <a:t>How readily the compound dissolves mobile phase</a:t>
            </a:r>
            <a:endParaRPr lang="en-AU" sz="2400" dirty="0"/>
          </a:p>
        </p:txBody>
      </p:sp>
      <p:sp>
        <p:nvSpPr>
          <p:cNvPr id="2" name="TextBox 1">
            <a:extLst>
              <a:ext uri="{FF2B5EF4-FFF2-40B4-BE49-F238E27FC236}">
                <a16:creationId xmlns:a16="http://schemas.microsoft.com/office/drawing/2014/main" id="{AAFE35D4-E553-4FBF-BAF5-07ED0F0D27AE}"/>
              </a:ext>
            </a:extLst>
          </p:cNvPr>
          <p:cNvSpPr txBox="1"/>
          <p:nvPr/>
        </p:nvSpPr>
        <p:spPr>
          <a:xfrm>
            <a:off x="6732517" y="3922940"/>
            <a:ext cx="4238625" cy="1697068"/>
          </a:xfrm>
          <a:prstGeom prst="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sz="2400" dirty="0">
                <a:solidFill>
                  <a:srgbClr val="FF0000"/>
                </a:solidFill>
              </a:rPr>
              <a:t>Adsorption </a:t>
            </a:r>
            <a:r>
              <a:rPr lang="en-US" sz="2400" dirty="0"/>
              <a:t>– adhesion of molecules or substances to the surface of a solid or liquid.  </a:t>
            </a:r>
            <a:endParaRPr lang="en-AU" sz="2400" dirty="0">
              <a:solidFill>
                <a:srgbClr val="FF0000"/>
              </a:solidFill>
            </a:endParaRPr>
          </a:p>
        </p:txBody>
      </p:sp>
      <p:pic>
        <p:nvPicPr>
          <p:cNvPr id="6" name="Picture 5" descr="A close up of a pencil&#10;&#10;Description automatically generated">
            <a:extLst>
              <a:ext uri="{FF2B5EF4-FFF2-40B4-BE49-F238E27FC236}">
                <a16:creationId xmlns:a16="http://schemas.microsoft.com/office/drawing/2014/main" id="{82B22AF0-A304-4E13-92B5-A5CA9E42A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927" y="3032651"/>
            <a:ext cx="4106933" cy="3760411"/>
          </a:xfrm>
          <a:prstGeom prst="rect">
            <a:avLst/>
          </a:prstGeom>
        </p:spPr>
      </p:pic>
    </p:spTree>
    <p:extLst>
      <p:ext uri="{BB962C8B-B14F-4D97-AF65-F5344CB8AC3E}">
        <p14:creationId xmlns:p14="http://schemas.microsoft.com/office/powerpoint/2010/main" val="319759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table, cup, sitting&#10;&#10;Description automatically generated">
            <a:extLst>
              <a:ext uri="{FF2B5EF4-FFF2-40B4-BE49-F238E27FC236}">
                <a16:creationId xmlns:a16="http://schemas.microsoft.com/office/drawing/2014/main" id="{2EA53735-DCC4-4CB9-8312-77F393C4E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0" y="0"/>
            <a:ext cx="3175000" cy="1595437"/>
          </a:xfrm>
          <a:prstGeom prst="rect">
            <a:avLst/>
          </a:prstGeom>
        </p:spPr>
      </p:pic>
      <p:cxnSp>
        <p:nvCxnSpPr>
          <p:cNvPr id="5" name="Straight Connector 4">
            <a:extLst>
              <a:ext uri="{FF2B5EF4-FFF2-40B4-BE49-F238E27FC236}">
                <a16:creationId xmlns:a16="http://schemas.microsoft.com/office/drawing/2014/main" id="{7FFE9151-A400-4AA9-9C34-8DA786C8CE96}"/>
              </a:ext>
            </a:extLst>
          </p:cNvPr>
          <p:cNvCxnSpPr>
            <a:stCxn id="3" idx="1"/>
          </p:cNvCxnSpPr>
          <p:nvPr/>
        </p:nvCxnSpPr>
        <p:spPr>
          <a:xfrm flipH="1" flipV="1">
            <a:off x="629920" y="797718"/>
            <a:ext cx="8387080" cy="1"/>
          </a:xfrm>
          <a:prstGeom prst="line">
            <a:avLst/>
          </a:prstGeom>
          <a:ln w="762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4AC1854-E5E4-4D21-A1D3-EA2D5A179EEC}"/>
              </a:ext>
            </a:extLst>
          </p:cNvPr>
          <p:cNvSpPr txBox="1"/>
          <p:nvPr/>
        </p:nvSpPr>
        <p:spPr>
          <a:xfrm>
            <a:off x="142875" y="95250"/>
            <a:ext cx="7639050" cy="461665"/>
          </a:xfrm>
          <a:prstGeom prst="rect">
            <a:avLst/>
          </a:prstGeom>
          <a:noFill/>
        </p:spPr>
        <p:txBody>
          <a:bodyPr wrap="square" rtlCol="0">
            <a:spAutoFit/>
          </a:bodyPr>
          <a:lstStyle/>
          <a:p>
            <a:r>
              <a:rPr lang="en-US" sz="2400" dirty="0"/>
              <a:t>Paper chromatography</a:t>
            </a:r>
            <a:endParaRPr lang="en-AU" sz="2400" dirty="0"/>
          </a:p>
        </p:txBody>
      </p:sp>
      <p:sp>
        <p:nvSpPr>
          <p:cNvPr id="9" name="TextBox 8">
            <a:extLst>
              <a:ext uri="{FF2B5EF4-FFF2-40B4-BE49-F238E27FC236}">
                <a16:creationId xmlns:a16="http://schemas.microsoft.com/office/drawing/2014/main" id="{C7E7CF40-038D-4FF0-97B2-C39CB72C7A51}"/>
              </a:ext>
            </a:extLst>
          </p:cNvPr>
          <p:cNvSpPr txBox="1"/>
          <p:nvPr/>
        </p:nvSpPr>
        <p:spPr>
          <a:xfrm>
            <a:off x="142875" y="1525783"/>
            <a:ext cx="10457180" cy="446705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dirty="0"/>
              <a:t>Stationary phase: paper (water molecules bound to surface of cellulose)</a:t>
            </a:r>
          </a:p>
          <a:p>
            <a:pPr marL="800100" lvl="1" indent="-342900">
              <a:lnSpc>
                <a:spcPct val="150000"/>
              </a:lnSpc>
              <a:buFont typeface="Arial" panose="020B0604020202020204" pitchFamily="34" charset="0"/>
              <a:buChar char="•"/>
            </a:pPr>
            <a:endParaRPr lang="en-US" sz="2400" dirty="0"/>
          </a:p>
          <a:p>
            <a:pPr marL="800100" lvl="1" indent="-342900">
              <a:lnSpc>
                <a:spcPct val="150000"/>
              </a:lnSpc>
              <a:buFont typeface="Arial" panose="020B0604020202020204" pitchFamily="34" charset="0"/>
              <a:buChar char="•"/>
            </a:pPr>
            <a:endParaRPr lang="en-US" sz="2400" dirty="0"/>
          </a:p>
          <a:p>
            <a:pPr marL="800100" lvl="1" indent="-342900">
              <a:lnSpc>
                <a:spcPct val="150000"/>
              </a:lnSpc>
              <a:buFont typeface="Arial" panose="020B0604020202020204" pitchFamily="34" charset="0"/>
              <a:buChar char="•"/>
            </a:pPr>
            <a:endParaRPr lang="en-US" sz="2400" dirty="0"/>
          </a:p>
          <a:p>
            <a:pPr marL="800100" lvl="1" indent="-342900">
              <a:lnSpc>
                <a:spcPct val="150000"/>
              </a:lnSpc>
              <a:buFont typeface="Arial" panose="020B0604020202020204" pitchFamily="34" charset="0"/>
              <a:buChar char="•"/>
            </a:pPr>
            <a:endParaRPr lang="en-US" sz="2400" dirty="0"/>
          </a:p>
          <a:p>
            <a:pPr marL="800100" lvl="1" indent="-342900">
              <a:lnSpc>
                <a:spcPct val="150000"/>
              </a:lnSpc>
              <a:buFont typeface="Arial" panose="020B0604020202020204" pitchFamily="34" charset="0"/>
              <a:buChar char="•"/>
            </a:pPr>
            <a:r>
              <a:rPr lang="en-US" sz="2400" dirty="0"/>
              <a:t>Mobile phase: a suitable solvent (ranging from water to organic liquids)</a:t>
            </a:r>
          </a:p>
          <a:p>
            <a:pPr marL="800100" lvl="1" indent="-342900">
              <a:lnSpc>
                <a:spcPct val="150000"/>
              </a:lnSpc>
              <a:buFont typeface="Arial" panose="020B0604020202020204" pitchFamily="34" charset="0"/>
              <a:buChar char="•"/>
            </a:pPr>
            <a:r>
              <a:rPr lang="en-US" sz="2400" dirty="0"/>
              <a:t>The mobile phase moves up the paper due to capillary action (movement of a liquid within the spaces of a porous material)</a:t>
            </a:r>
            <a:endParaRPr lang="en-AU" sz="2400" dirty="0"/>
          </a:p>
        </p:txBody>
      </p:sp>
      <p:pic>
        <p:nvPicPr>
          <p:cNvPr id="4" name="Picture 3">
            <a:extLst>
              <a:ext uri="{FF2B5EF4-FFF2-40B4-BE49-F238E27FC236}">
                <a16:creationId xmlns:a16="http://schemas.microsoft.com/office/drawing/2014/main" id="{BF283A7F-1563-4D9D-8080-8AAFD3BD62E4}"/>
              </a:ext>
            </a:extLst>
          </p:cNvPr>
          <p:cNvPicPr>
            <a:picLocks noChangeAspect="1"/>
          </p:cNvPicPr>
          <p:nvPr/>
        </p:nvPicPr>
        <p:blipFill>
          <a:blip r:embed="rId3"/>
          <a:stretch>
            <a:fillRect/>
          </a:stretch>
        </p:blipFill>
        <p:spPr>
          <a:xfrm>
            <a:off x="2242502" y="2463912"/>
            <a:ext cx="6257925" cy="1590675"/>
          </a:xfrm>
          <a:prstGeom prst="rect">
            <a:avLst/>
          </a:prstGeom>
        </p:spPr>
      </p:pic>
    </p:spTree>
    <p:extLst>
      <p:ext uri="{BB962C8B-B14F-4D97-AF65-F5344CB8AC3E}">
        <p14:creationId xmlns:p14="http://schemas.microsoft.com/office/powerpoint/2010/main" val="140496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FFE9151-A400-4AA9-9C34-8DA786C8CE96}"/>
              </a:ext>
            </a:extLst>
          </p:cNvPr>
          <p:cNvCxnSpPr>
            <a:cxnSpLocks/>
          </p:cNvCxnSpPr>
          <p:nvPr/>
        </p:nvCxnSpPr>
        <p:spPr>
          <a:xfrm flipH="1" flipV="1">
            <a:off x="629920" y="797718"/>
            <a:ext cx="8387080" cy="1"/>
          </a:xfrm>
          <a:prstGeom prst="line">
            <a:avLst/>
          </a:prstGeom>
          <a:ln w="762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4AC1854-E5E4-4D21-A1D3-EA2D5A179EEC}"/>
              </a:ext>
            </a:extLst>
          </p:cNvPr>
          <p:cNvSpPr txBox="1"/>
          <p:nvPr/>
        </p:nvSpPr>
        <p:spPr>
          <a:xfrm>
            <a:off x="142875" y="95250"/>
            <a:ext cx="7639050" cy="461665"/>
          </a:xfrm>
          <a:prstGeom prst="rect">
            <a:avLst/>
          </a:prstGeom>
          <a:noFill/>
        </p:spPr>
        <p:txBody>
          <a:bodyPr wrap="square" rtlCol="0">
            <a:spAutoFit/>
          </a:bodyPr>
          <a:lstStyle/>
          <a:p>
            <a:r>
              <a:rPr lang="en-US" sz="2400" dirty="0"/>
              <a:t>Paper chromatography</a:t>
            </a:r>
            <a:endParaRPr lang="en-AU" sz="2400" dirty="0"/>
          </a:p>
        </p:txBody>
      </p:sp>
      <p:sp>
        <p:nvSpPr>
          <p:cNvPr id="9" name="TextBox 8">
            <a:extLst>
              <a:ext uri="{FF2B5EF4-FFF2-40B4-BE49-F238E27FC236}">
                <a16:creationId xmlns:a16="http://schemas.microsoft.com/office/drawing/2014/main" id="{C7E7CF40-038D-4FF0-97B2-C39CB72C7A51}"/>
              </a:ext>
            </a:extLst>
          </p:cNvPr>
          <p:cNvSpPr txBox="1"/>
          <p:nvPr/>
        </p:nvSpPr>
        <p:spPr>
          <a:xfrm>
            <a:off x="-333375" y="1038522"/>
            <a:ext cx="6181725" cy="5324535"/>
          </a:xfrm>
          <a:prstGeom prst="rect">
            <a:avLst/>
          </a:prstGeom>
          <a:noFill/>
        </p:spPr>
        <p:txBody>
          <a:bodyPr wrap="square" rtlCol="0">
            <a:spAutoFit/>
          </a:bodyPr>
          <a:lstStyle/>
          <a:p>
            <a:pPr marL="914400" lvl="1" indent="-457200">
              <a:buFont typeface="+mj-lt"/>
              <a:buAutoNum type="arabicPeriod"/>
            </a:pPr>
            <a:r>
              <a:rPr lang="en-US" sz="2000" dirty="0"/>
              <a:t>Draw a line in pencil about 1 cm from the bottom of the plate (origin line)</a:t>
            </a:r>
          </a:p>
          <a:p>
            <a:pPr marL="914400" lvl="1" indent="-457200">
              <a:buFont typeface="+mj-lt"/>
              <a:buAutoNum type="arabicPeriod"/>
            </a:pPr>
            <a:r>
              <a:rPr lang="en-US" sz="2000" dirty="0"/>
              <a:t>Apply the mixture to be separated (e.g. draw a dot with a pen, add a drop of liquid with a pipette)</a:t>
            </a:r>
          </a:p>
          <a:p>
            <a:pPr marL="914400" lvl="1" indent="-457200">
              <a:buFont typeface="+mj-lt"/>
              <a:buAutoNum type="arabicPeriod"/>
            </a:pPr>
            <a:r>
              <a:rPr lang="en-US" sz="2000" dirty="0"/>
              <a:t>Gently place the paper in a beaker containing a small amount of solvent, being careful not to let the paper touch the glass sides of the beaker</a:t>
            </a:r>
          </a:p>
          <a:p>
            <a:pPr marL="914400" lvl="1" indent="-457200">
              <a:buFont typeface="+mj-lt"/>
              <a:buAutoNum type="arabicPeriod"/>
            </a:pPr>
            <a:r>
              <a:rPr lang="en-US" sz="2000" dirty="0"/>
              <a:t>Wait as the mobile phase is soaked up by the paper, gradually moving upwards</a:t>
            </a:r>
          </a:p>
          <a:p>
            <a:pPr marL="914400" lvl="1" indent="-457200">
              <a:buFont typeface="+mj-lt"/>
              <a:buAutoNum type="arabicPeriod"/>
            </a:pPr>
            <a:r>
              <a:rPr lang="en-US" sz="2000" dirty="0"/>
              <a:t>Once the solvent front reaches the top of the paper remove it from the beaker and with a pencil make the solvent front</a:t>
            </a:r>
          </a:p>
          <a:p>
            <a:pPr marL="914400" lvl="1" indent="-457200">
              <a:buFont typeface="+mj-lt"/>
              <a:buAutoNum type="arabicPeriod"/>
            </a:pPr>
            <a:r>
              <a:rPr lang="en-US" sz="2000" dirty="0"/>
              <a:t>Detect the components (visible, UV light, ninhydrin </a:t>
            </a:r>
            <a:r>
              <a:rPr lang="en-US" sz="2000" dirty="0" err="1"/>
              <a:t>etc</a:t>
            </a:r>
            <a:r>
              <a:rPr lang="en-US" sz="2000" dirty="0"/>
              <a:t>)</a:t>
            </a:r>
          </a:p>
          <a:p>
            <a:pPr marL="914400" lvl="1" indent="-457200">
              <a:buFont typeface="+mj-lt"/>
              <a:buAutoNum type="arabicPeriod"/>
            </a:pPr>
            <a:r>
              <a:rPr lang="en-US" sz="2000" dirty="0"/>
              <a:t>Measure the distance each component travelled and record a R</a:t>
            </a:r>
            <a:r>
              <a:rPr lang="en-US" sz="2000" baseline="-25000" dirty="0"/>
              <a:t>f</a:t>
            </a:r>
            <a:r>
              <a:rPr lang="en-US" sz="2000" dirty="0"/>
              <a:t> value for each</a:t>
            </a:r>
          </a:p>
        </p:txBody>
      </p:sp>
      <p:pic>
        <p:nvPicPr>
          <p:cNvPr id="2" name="Picture 1" descr="A picture containing indoor, table, counter, sitting&#10;&#10;Description automatically generated">
            <a:extLst>
              <a:ext uri="{FF2B5EF4-FFF2-40B4-BE49-F238E27FC236}">
                <a16:creationId xmlns:a16="http://schemas.microsoft.com/office/drawing/2014/main" id="{174339BD-AB79-4B37-8F17-6D27139C1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350" y="876596"/>
            <a:ext cx="6181725" cy="3384494"/>
          </a:xfrm>
          <a:prstGeom prst="rect">
            <a:avLst/>
          </a:prstGeom>
        </p:spPr>
      </p:pic>
      <p:pic>
        <p:nvPicPr>
          <p:cNvPr id="10" name="Picture 9" descr="A picture containing indoor, sitting, table, small&#10;&#10;Description automatically generated">
            <a:extLst>
              <a:ext uri="{FF2B5EF4-FFF2-40B4-BE49-F238E27FC236}">
                <a16:creationId xmlns:a16="http://schemas.microsoft.com/office/drawing/2014/main" id="{645C0BD6-0964-449F-BEE5-360973FE8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312" y="4339967"/>
            <a:ext cx="4299375" cy="2418399"/>
          </a:xfrm>
          <a:prstGeom prst="rect">
            <a:avLst/>
          </a:prstGeom>
        </p:spPr>
      </p:pic>
    </p:spTree>
    <p:extLst>
      <p:ext uri="{BB962C8B-B14F-4D97-AF65-F5344CB8AC3E}">
        <p14:creationId xmlns:p14="http://schemas.microsoft.com/office/powerpoint/2010/main" val="3939971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table, cup, sitting&#10;&#10;Description automatically generated">
            <a:extLst>
              <a:ext uri="{FF2B5EF4-FFF2-40B4-BE49-F238E27FC236}">
                <a16:creationId xmlns:a16="http://schemas.microsoft.com/office/drawing/2014/main" id="{2EA53735-DCC4-4CB9-8312-77F393C4E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0" y="0"/>
            <a:ext cx="3175000" cy="1595437"/>
          </a:xfrm>
          <a:prstGeom prst="rect">
            <a:avLst/>
          </a:prstGeom>
        </p:spPr>
      </p:pic>
      <p:cxnSp>
        <p:nvCxnSpPr>
          <p:cNvPr id="5" name="Straight Connector 4">
            <a:extLst>
              <a:ext uri="{FF2B5EF4-FFF2-40B4-BE49-F238E27FC236}">
                <a16:creationId xmlns:a16="http://schemas.microsoft.com/office/drawing/2014/main" id="{7FFE9151-A400-4AA9-9C34-8DA786C8CE96}"/>
              </a:ext>
            </a:extLst>
          </p:cNvPr>
          <p:cNvCxnSpPr>
            <a:stCxn id="3" idx="1"/>
          </p:cNvCxnSpPr>
          <p:nvPr/>
        </p:nvCxnSpPr>
        <p:spPr>
          <a:xfrm flipH="1" flipV="1">
            <a:off x="629920" y="797718"/>
            <a:ext cx="8387080" cy="1"/>
          </a:xfrm>
          <a:prstGeom prst="line">
            <a:avLst/>
          </a:prstGeom>
          <a:ln w="762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4AC1854-E5E4-4D21-A1D3-EA2D5A179EEC}"/>
              </a:ext>
            </a:extLst>
          </p:cNvPr>
          <p:cNvSpPr txBox="1"/>
          <p:nvPr/>
        </p:nvSpPr>
        <p:spPr>
          <a:xfrm>
            <a:off x="142875" y="95250"/>
            <a:ext cx="7639050" cy="461665"/>
          </a:xfrm>
          <a:prstGeom prst="rect">
            <a:avLst/>
          </a:prstGeom>
          <a:noFill/>
        </p:spPr>
        <p:txBody>
          <a:bodyPr wrap="square" rtlCol="0">
            <a:spAutoFit/>
          </a:bodyPr>
          <a:lstStyle/>
          <a:p>
            <a:r>
              <a:rPr lang="en-US" sz="2400" dirty="0"/>
              <a:t>Retardation factor, R</a:t>
            </a:r>
            <a:r>
              <a:rPr lang="en-US" sz="2400" baseline="-25000" dirty="0"/>
              <a:t>f</a:t>
            </a:r>
            <a:endParaRPr lang="en-AU" sz="2400" baseline="-25000" dirty="0"/>
          </a:p>
        </p:txBody>
      </p:sp>
      <p:pic>
        <p:nvPicPr>
          <p:cNvPr id="6" name="Picture 5" descr="A screenshot of a person&#10;&#10;Description automatically generated">
            <a:extLst>
              <a:ext uri="{FF2B5EF4-FFF2-40B4-BE49-F238E27FC236}">
                <a16:creationId xmlns:a16="http://schemas.microsoft.com/office/drawing/2014/main" id="{641A4C27-FCA9-4207-91FC-7E5AF23BB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83" y="1478657"/>
            <a:ext cx="4355977" cy="4390763"/>
          </a:xfrm>
          <a:prstGeom prst="rect">
            <a:avLst/>
          </a:prstGeom>
        </p:spPr>
      </p:pic>
      <p:sp>
        <p:nvSpPr>
          <p:cNvPr id="7" name="TextBox 6">
            <a:extLst>
              <a:ext uri="{FF2B5EF4-FFF2-40B4-BE49-F238E27FC236}">
                <a16:creationId xmlns:a16="http://schemas.microsoft.com/office/drawing/2014/main" id="{8A61763C-69C5-4450-8162-BDECE1968730}"/>
              </a:ext>
            </a:extLst>
          </p:cNvPr>
          <p:cNvSpPr txBox="1"/>
          <p:nvPr/>
        </p:nvSpPr>
        <p:spPr>
          <a:xfrm>
            <a:off x="5715000" y="3228972"/>
            <a:ext cx="6353175" cy="1631216"/>
          </a:xfrm>
          <a:prstGeom prst="rect">
            <a:avLst/>
          </a:prstGeom>
          <a:noFill/>
        </p:spPr>
        <p:txBody>
          <a:bodyPr wrap="square" rtlCol="0">
            <a:spAutoFit/>
          </a:bodyPr>
          <a:lstStyle/>
          <a:p>
            <a:r>
              <a:rPr lang="en-US" sz="2000" dirty="0"/>
              <a:t>Rf = 1 means the solute has travelled with the solvent front (extremely high affinity for mobile phase)</a:t>
            </a:r>
          </a:p>
          <a:p>
            <a:endParaRPr lang="en-US" sz="2000" dirty="0"/>
          </a:p>
          <a:p>
            <a:r>
              <a:rPr lang="en-US" sz="2000" dirty="0"/>
              <a:t>Rf = 0 means the solute has not moved at all (extremely high affinity for the stationary phase</a:t>
            </a:r>
            <a:endParaRPr lang="en-AU" sz="2000"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4C56E80-94F0-48DE-B2D6-6D0EF4F9D9AA}"/>
                  </a:ext>
                </a:extLst>
              </p:cNvPr>
              <p:cNvSpPr txBox="1"/>
              <p:nvPr/>
            </p:nvSpPr>
            <p:spPr>
              <a:xfrm>
                <a:off x="5619750" y="2034124"/>
                <a:ext cx="6104767" cy="85670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𝑅</m:t>
                      </m:r>
                      <m:r>
                        <a:rPr lang="en-US" sz="2400" b="0" i="1" baseline="-25000" smtClean="0">
                          <a:solidFill>
                            <a:srgbClr val="FF0000"/>
                          </a:solidFill>
                          <a:latin typeface="Cambria Math" panose="02040503050406030204" pitchFamily="18" charset="0"/>
                        </a:rPr>
                        <m:t>𝑓</m:t>
                      </m:r>
                      <m:r>
                        <a:rPr lang="en-US" sz="2400" b="0" i="1" smtClean="0">
                          <a:solidFill>
                            <a:srgbClr val="FF0000"/>
                          </a:solidFill>
                          <a:latin typeface="Cambria Math" panose="02040503050406030204" pitchFamily="18" charset="0"/>
                        </a:rPr>
                        <m:t>= </m:t>
                      </m:r>
                      <m:f>
                        <m:fPr>
                          <m:ctrlPr>
                            <a:rPr lang="en-US" sz="2400" b="0" i="1" smtClean="0">
                              <a:solidFill>
                                <a:srgbClr val="FF0000"/>
                              </a:solidFill>
                              <a:latin typeface="Cambria Math" panose="02040503050406030204" pitchFamily="18" charset="0"/>
                            </a:rPr>
                          </m:ctrlPr>
                        </m:fPr>
                        <m:num>
                          <m:r>
                            <a:rPr lang="en-US" sz="2400" b="0" i="1" smtClean="0">
                              <a:solidFill>
                                <a:srgbClr val="FF0000"/>
                              </a:solidFill>
                              <a:latin typeface="Cambria Math" panose="02040503050406030204" pitchFamily="18" charset="0"/>
                            </a:rPr>
                            <m:t>𝑑𝑖𝑠𝑡𝑎𝑛𝑐𝑒</m:t>
                          </m:r>
                          <m:r>
                            <a:rPr lang="en-US" sz="2400" b="0" i="1" smtClean="0">
                              <a:solidFill>
                                <a:srgbClr val="FF0000"/>
                              </a:solidFill>
                              <a:latin typeface="Cambria Math" panose="02040503050406030204" pitchFamily="18" charset="0"/>
                            </a:rPr>
                            <m:t> </m:t>
                          </m:r>
                          <m:r>
                            <a:rPr lang="en-US" sz="2400" b="0" i="1" smtClean="0">
                              <a:solidFill>
                                <a:srgbClr val="FF0000"/>
                              </a:solidFill>
                              <a:latin typeface="Cambria Math" panose="02040503050406030204" pitchFamily="18" charset="0"/>
                            </a:rPr>
                            <m:t>𝑡𝑟𝑎𝑣𝑒𝑙𝑙𝑒𝑑</m:t>
                          </m:r>
                          <m:r>
                            <a:rPr lang="en-US" sz="2400" b="0" i="1" smtClean="0">
                              <a:solidFill>
                                <a:srgbClr val="FF0000"/>
                              </a:solidFill>
                              <a:latin typeface="Cambria Math" panose="02040503050406030204" pitchFamily="18" charset="0"/>
                            </a:rPr>
                            <m:t> </m:t>
                          </m:r>
                          <m:r>
                            <a:rPr lang="en-US" sz="2400" b="0" i="1" smtClean="0">
                              <a:solidFill>
                                <a:srgbClr val="FF0000"/>
                              </a:solidFill>
                              <a:latin typeface="Cambria Math" panose="02040503050406030204" pitchFamily="18" charset="0"/>
                            </a:rPr>
                            <m:t>𝑏𝑦</m:t>
                          </m:r>
                          <m:r>
                            <a:rPr lang="en-US" sz="2400" b="0" i="1" smtClean="0">
                              <a:solidFill>
                                <a:srgbClr val="FF0000"/>
                              </a:solidFill>
                              <a:latin typeface="Cambria Math" panose="02040503050406030204" pitchFamily="18" charset="0"/>
                            </a:rPr>
                            <m:t> </m:t>
                          </m:r>
                          <m:r>
                            <a:rPr lang="en-US" sz="2400" b="0" i="1" smtClean="0">
                              <a:solidFill>
                                <a:srgbClr val="FF0000"/>
                              </a:solidFill>
                              <a:latin typeface="Cambria Math" panose="02040503050406030204" pitchFamily="18" charset="0"/>
                            </a:rPr>
                            <m:t>𝑡h𝑒</m:t>
                          </m:r>
                          <m:r>
                            <a:rPr lang="en-US" sz="2400" b="0" i="1" smtClean="0">
                              <a:solidFill>
                                <a:srgbClr val="FF0000"/>
                              </a:solidFill>
                              <a:latin typeface="Cambria Math" panose="02040503050406030204" pitchFamily="18" charset="0"/>
                            </a:rPr>
                            <m:t> </m:t>
                          </m:r>
                          <m:r>
                            <a:rPr lang="en-US" sz="2400" b="0" i="1" smtClean="0">
                              <a:solidFill>
                                <a:srgbClr val="FF0000"/>
                              </a:solidFill>
                              <a:latin typeface="Cambria Math" panose="02040503050406030204" pitchFamily="18" charset="0"/>
                            </a:rPr>
                            <m:t>𝑠𝑜𝑙𝑢𝑡𝑒</m:t>
                          </m:r>
                        </m:num>
                        <m:den>
                          <m:r>
                            <a:rPr lang="en-US" sz="2400" b="0" i="1" smtClean="0">
                              <a:solidFill>
                                <a:srgbClr val="FF0000"/>
                              </a:solidFill>
                              <a:latin typeface="Cambria Math" panose="02040503050406030204" pitchFamily="18" charset="0"/>
                            </a:rPr>
                            <m:t>𝑑𝑖𝑠𝑡𝑛𝑎𝑐𝑒</m:t>
                          </m:r>
                          <m:r>
                            <a:rPr lang="en-US" sz="2400" b="0" i="1" smtClean="0">
                              <a:solidFill>
                                <a:srgbClr val="FF0000"/>
                              </a:solidFill>
                              <a:latin typeface="Cambria Math" panose="02040503050406030204" pitchFamily="18" charset="0"/>
                            </a:rPr>
                            <m:t> </m:t>
                          </m:r>
                          <m:r>
                            <a:rPr lang="en-US" sz="2400" b="0" i="1" smtClean="0">
                              <a:solidFill>
                                <a:srgbClr val="FF0000"/>
                              </a:solidFill>
                              <a:latin typeface="Cambria Math" panose="02040503050406030204" pitchFamily="18" charset="0"/>
                            </a:rPr>
                            <m:t>𝑡𝑟𝑎𝑣𝑒𝑙𝑙𝑒𝑑</m:t>
                          </m:r>
                          <m:r>
                            <a:rPr lang="en-US" sz="2400" b="0" i="1" smtClean="0">
                              <a:solidFill>
                                <a:srgbClr val="FF0000"/>
                              </a:solidFill>
                              <a:latin typeface="Cambria Math" panose="02040503050406030204" pitchFamily="18" charset="0"/>
                            </a:rPr>
                            <m:t> </m:t>
                          </m:r>
                          <m:r>
                            <a:rPr lang="en-US" sz="2400" b="0" i="1" smtClean="0">
                              <a:solidFill>
                                <a:srgbClr val="FF0000"/>
                              </a:solidFill>
                              <a:latin typeface="Cambria Math" panose="02040503050406030204" pitchFamily="18" charset="0"/>
                            </a:rPr>
                            <m:t>𝑏𝑦</m:t>
                          </m:r>
                          <m:r>
                            <a:rPr lang="en-US" sz="2400" b="0" i="1" smtClean="0">
                              <a:solidFill>
                                <a:srgbClr val="FF0000"/>
                              </a:solidFill>
                              <a:latin typeface="Cambria Math" panose="02040503050406030204" pitchFamily="18" charset="0"/>
                            </a:rPr>
                            <m:t> </m:t>
                          </m:r>
                          <m:r>
                            <a:rPr lang="en-US" sz="2400" b="0" i="1" smtClean="0">
                              <a:solidFill>
                                <a:srgbClr val="FF0000"/>
                              </a:solidFill>
                              <a:latin typeface="Cambria Math" panose="02040503050406030204" pitchFamily="18" charset="0"/>
                            </a:rPr>
                            <m:t>𝑡h𝑒</m:t>
                          </m:r>
                          <m:r>
                            <a:rPr lang="en-US" sz="2400" b="0" i="1" smtClean="0">
                              <a:solidFill>
                                <a:srgbClr val="FF0000"/>
                              </a:solidFill>
                              <a:latin typeface="Cambria Math" panose="02040503050406030204" pitchFamily="18" charset="0"/>
                            </a:rPr>
                            <m:t> </m:t>
                          </m:r>
                          <m:r>
                            <a:rPr lang="en-US" sz="2400" b="0" i="1" smtClean="0">
                              <a:solidFill>
                                <a:srgbClr val="FF0000"/>
                              </a:solidFill>
                              <a:latin typeface="Cambria Math" panose="02040503050406030204" pitchFamily="18" charset="0"/>
                            </a:rPr>
                            <m:t>𝑠𝑜𝑙𝑣𝑒𝑛𝑡</m:t>
                          </m:r>
                        </m:den>
                      </m:f>
                    </m:oMath>
                  </m:oMathPara>
                </a14:m>
                <a:endParaRPr lang="en-AU" sz="2400" dirty="0">
                  <a:solidFill>
                    <a:srgbClr val="FF0000"/>
                  </a:solidFill>
                </a:endParaRPr>
              </a:p>
            </p:txBody>
          </p:sp>
        </mc:Choice>
        <mc:Fallback>
          <p:sp>
            <p:nvSpPr>
              <p:cNvPr id="10" name="TextBox 9">
                <a:extLst>
                  <a:ext uri="{FF2B5EF4-FFF2-40B4-BE49-F238E27FC236}">
                    <a16:creationId xmlns:a16="http://schemas.microsoft.com/office/drawing/2014/main" id="{F4C56E80-94F0-48DE-B2D6-6D0EF4F9D9AA}"/>
                  </a:ext>
                </a:extLst>
              </p:cNvPr>
              <p:cNvSpPr txBox="1">
                <a:spLocks noRot="1" noChangeAspect="1" noMove="1" noResize="1" noEditPoints="1" noAdjustHandles="1" noChangeArrowheads="1" noChangeShapeType="1" noTextEdit="1"/>
              </p:cNvSpPr>
              <p:nvPr/>
            </p:nvSpPr>
            <p:spPr>
              <a:xfrm>
                <a:off x="5619750" y="2034124"/>
                <a:ext cx="6104767" cy="856709"/>
              </a:xfrm>
              <a:prstGeom prst="rect">
                <a:avLst/>
              </a:prstGeom>
              <a:blipFill>
                <a:blip r:embed="rId4"/>
                <a:stretch>
                  <a:fillRect/>
                </a:stretch>
              </a:blipFill>
            </p:spPr>
            <p:txBody>
              <a:bodyPr/>
              <a:lstStyle/>
              <a:p>
                <a:r>
                  <a:rPr lang="en-AU">
                    <a:noFill/>
                  </a:rPr>
                  <a:t> </a:t>
                </a:r>
              </a:p>
            </p:txBody>
          </p:sp>
        </mc:Fallback>
      </mc:AlternateContent>
      <p:sp>
        <p:nvSpPr>
          <p:cNvPr id="11" name="TextBox 10">
            <a:extLst>
              <a:ext uri="{FF2B5EF4-FFF2-40B4-BE49-F238E27FC236}">
                <a16:creationId xmlns:a16="http://schemas.microsoft.com/office/drawing/2014/main" id="{0E6E9096-4432-4DC3-8094-4F79EDBB4595}"/>
              </a:ext>
            </a:extLst>
          </p:cNvPr>
          <p:cNvSpPr txBox="1"/>
          <p:nvPr/>
        </p:nvSpPr>
        <p:spPr>
          <a:xfrm>
            <a:off x="6435725" y="5217378"/>
            <a:ext cx="5162550" cy="1015663"/>
          </a:xfrm>
          <a:prstGeom prst="rect">
            <a:avLst/>
          </a:prstGeom>
          <a:ln w="28575">
            <a:solidFill>
              <a:srgbClr val="7030A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rgbClr val="7030A0"/>
                </a:solidFill>
              </a:rPr>
              <a:t>Under identical conditions two spots with the </a:t>
            </a:r>
            <a:r>
              <a:rPr lang="en-US" sz="2000" i="1" u="sng" dirty="0">
                <a:solidFill>
                  <a:srgbClr val="7030A0"/>
                </a:solidFill>
              </a:rPr>
              <a:t>same Rf might suggest </a:t>
            </a:r>
            <a:r>
              <a:rPr lang="en-US" sz="2000" dirty="0">
                <a:solidFill>
                  <a:srgbClr val="7030A0"/>
                </a:solidFill>
              </a:rPr>
              <a:t>they are the same compound</a:t>
            </a:r>
            <a:endParaRPr lang="en-AU" sz="2000" dirty="0">
              <a:solidFill>
                <a:srgbClr val="7030A0"/>
              </a:solidFill>
            </a:endParaRPr>
          </a:p>
        </p:txBody>
      </p:sp>
    </p:spTree>
    <p:extLst>
      <p:ext uri="{BB962C8B-B14F-4D97-AF65-F5344CB8AC3E}">
        <p14:creationId xmlns:p14="http://schemas.microsoft.com/office/powerpoint/2010/main" val="361920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table, cup, sitting&#10;&#10;Description automatically generated">
            <a:extLst>
              <a:ext uri="{FF2B5EF4-FFF2-40B4-BE49-F238E27FC236}">
                <a16:creationId xmlns:a16="http://schemas.microsoft.com/office/drawing/2014/main" id="{2EA53735-DCC4-4CB9-8312-77F393C4E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0" y="0"/>
            <a:ext cx="3175000" cy="1595437"/>
          </a:xfrm>
          <a:prstGeom prst="rect">
            <a:avLst/>
          </a:prstGeom>
        </p:spPr>
      </p:pic>
      <p:cxnSp>
        <p:nvCxnSpPr>
          <p:cNvPr id="5" name="Straight Connector 4">
            <a:extLst>
              <a:ext uri="{FF2B5EF4-FFF2-40B4-BE49-F238E27FC236}">
                <a16:creationId xmlns:a16="http://schemas.microsoft.com/office/drawing/2014/main" id="{7FFE9151-A400-4AA9-9C34-8DA786C8CE96}"/>
              </a:ext>
            </a:extLst>
          </p:cNvPr>
          <p:cNvCxnSpPr>
            <a:stCxn id="3" idx="1"/>
          </p:cNvCxnSpPr>
          <p:nvPr/>
        </p:nvCxnSpPr>
        <p:spPr>
          <a:xfrm flipH="1" flipV="1">
            <a:off x="629920" y="797718"/>
            <a:ext cx="8387080" cy="1"/>
          </a:xfrm>
          <a:prstGeom prst="line">
            <a:avLst/>
          </a:prstGeom>
          <a:ln w="762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4AC1854-E5E4-4D21-A1D3-EA2D5A179EEC}"/>
              </a:ext>
            </a:extLst>
          </p:cNvPr>
          <p:cNvSpPr txBox="1"/>
          <p:nvPr/>
        </p:nvSpPr>
        <p:spPr>
          <a:xfrm>
            <a:off x="142875" y="95250"/>
            <a:ext cx="7639050" cy="461665"/>
          </a:xfrm>
          <a:prstGeom prst="rect">
            <a:avLst/>
          </a:prstGeom>
          <a:noFill/>
        </p:spPr>
        <p:txBody>
          <a:bodyPr wrap="square" rtlCol="0">
            <a:spAutoFit/>
          </a:bodyPr>
          <a:lstStyle/>
          <a:p>
            <a:r>
              <a:rPr lang="en-US" sz="2400" dirty="0"/>
              <a:t>Detection methods</a:t>
            </a:r>
            <a:endParaRPr lang="en-AU" sz="2400" baseline="-25000" dirty="0"/>
          </a:p>
        </p:txBody>
      </p:sp>
      <p:sp>
        <p:nvSpPr>
          <p:cNvPr id="2" name="TextBox 1">
            <a:extLst>
              <a:ext uri="{FF2B5EF4-FFF2-40B4-BE49-F238E27FC236}">
                <a16:creationId xmlns:a16="http://schemas.microsoft.com/office/drawing/2014/main" id="{5B4C5482-B328-4BC7-B6AB-379D44088A0F}"/>
              </a:ext>
            </a:extLst>
          </p:cNvPr>
          <p:cNvSpPr txBox="1"/>
          <p:nvPr/>
        </p:nvSpPr>
        <p:spPr>
          <a:xfrm>
            <a:off x="297498" y="976609"/>
            <a:ext cx="6829426"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Visual detection (with your eyes) – for </a:t>
            </a:r>
            <a:r>
              <a:rPr lang="en-US" sz="2400" dirty="0" err="1"/>
              <a:t>coloured</a:t>
            </a:r>
            <a:r>
              <a:rPr lang="en-US" sz="2400" dirty="0"/>
              <a:t> substances</a:t>
            </a:r>
          </a:p>
          <a:p>
            <a:pPr marL="342900" indent="-342900">
              <a:lnSpc>
                <a:spcPct val="150000"/>
              </a:lnSpc>
              <a:buFont typeface="Arial" panose="020B0604020202020204" pitchFamily="34" charset="0"/>
              <a:buChar char="•"/>
            </a:pPr>
            <a:r>
              <a:rPr lang="en-US" sz="2400" dirty="0"/>
              <a:t>Ultraviolet light</a:t>
            </a:r>
          </a:p>
          <a:p>
            <a:pPr marL="342900" indent="-342900">
              <a:lnSpc>
                <a:spcPct val="150000"/>
              </a:lnSpc>
              <a:buFont typeface="Arial" panose="020B0604020202020204" pitchFamily="34" charset="0"/>
              <a:buChar char="•"/>
            </a:pPr>
            <a:r>
              <a:rPr lang="en-US" sz="2400" dirty="0"/>
              <a:t>Iodine</a:t>
            </a:r>
          </a:p>
          <a:p>
            <a:pPr marL="342900" indent="-342900">
              <a:lnSpc>
                <a:spcPct val="150000"/>
              </a:lnSpc>
              <a:buFont typeface="Arial" panose="020B0604020202020204" pitchFamily="34" charset="0"/>
              <a:buChar char="•"/>
            </a:pPr>
            <a:r>
              <a:rPr lang="en-US" sz="2400" dirty="0"/>
              <a:t>Ninhydrin – for detecting amino acids or amines, used to detect fingerprints</a:t>
            </a:r>
            <a:endParaRPr lang="en-AU" sz="2400" dirty="0"/>
          </a:p>
        </p:txBody>
      </p:sp>
      <p:pic>
        <p:nvPicPr>
          <p:cNvPr id="9" name="Picture 8" descr="A picture containing sitting, monitor, clock&#10;&#10;Description automatically generated">
            <a:extLst>
              <a:ext uri="{FF2B5EF4-FFF2-40B4-BE49-F238E27FC236}">
                <a16:creationId xmlns:a16="http://schemas.microsoft.com/office/drawing/2014/main" id="{81DD7E3D-E182-477F-BC3C-34EC4B32CE94}"/>
              </a:ext>
            </a:extLst>
          </p:cNvPr>
          <p:cNvPicPr>
            <a:picLocks noChangeAspect="1"/>
          </p:cNvPicPr>
          <p:nvPr/>
        </p:nvPicPr>
        <p:blipFill rotWithShape="1">
          <a:blip r:embed="rId3">
            <a:extLst>
              <a:ext uri="{28A0092B-C50C-407E-A947-70E740481C1C}">
                <a14:useLocalDpi xmlns:a14="http://schemas.microsoft.com/office/drawing/2010/main" val="0"/>
              </a:ext>
            </a:extLst>
          </a:blip>
          <a:srcRect r="23991" b="16468"/>
          <a:stretch/>
        </p:blipFill>
        <p:spPr>
          <a:xfrm>
            <a:off x="7853362" y="1722246"/>
            <a:ext cx="4195763" cy="3229266"/>
          </a:xfrm>
          <a:prstGeom prst="rect">
            <a:avLst/>
          </a:prstGeom>
        </p:spPr>
      </p:pic>
      <p:sp>
        <p:nvSpPr>
          <p:cNvPr id="12" name="TextBox 11">
            <a:extLst>
              <a:ext uri="{FF2B5EF4-FFF2-40B4-BE49-F238E27FC236}">
                <a16:creationId xmlns:a16="http://schemas.microsoft.com/office/drawing/2014/main" id="{0A4F27BD-13F7-4ACF-8325-B6CF74551D11}"/>
              </a:ext>
            </a:extLst>
          </p:cNvPr>
          <p:cNvSpPr txBox="1"/>
          <p:nvPr/>
        </p:nvSpPr>
        <p:spPr>
          <a:xfrm>
            <a:off x="8091487" y="4951512"/>
            <a:ext cx="4100513" cy="646331"/>
          </a:xfrm>
          <a:prstGeom prst="rect">
            <a:avLst/>
          </a:prstGeom>
          <a:noFill/>
        </p:spPr>
        <p:txBody>
          <a:bodyPr wrap="square" rtlCol="0">
            <a:spAutoFit/>
          </a:bodyPr>
          <a:lstStyle/>
          <a:p>
            <a:r>
              <a:rPr lang="en-US" dirty="0"/>
              <a:t>a) visible, b) UV light at 254 nm, c) UV light at 366 nm</a:t>
            </a:r>
            <a:endParaRPr lang="en-AU" dirty="0"/>
          </a:p>
        </p:txBody>
      </p:sp>
      <p:pic>
        <p:nvPicPr>
          <p:cNvPr id="14" name="Picture 13" descr="A close up of a piece of paper&#10;&#10;Description automatically generated">
            <a:extLst>
              <a:ext uri="{FF2B5EF4-FFF2-40B4-BE49-F238E27FC236}">
                <a16:creationId xmlns:a16="http://schemas.microsoft.com/office/drawing/2014/main" id="{46EA17C7-A77B-405D-9BF6-E99927FB079B}"/>
              </a:ext>
            </a:extLst>
          </p:cNvPr>
          <p:cNvPicPr>
            <a:picLocks noChangeAspect="1"/>
          </p:cNvPicPr>
          <p:nvPr/>
        </p:nvPicPr>
        <p:blipFill rotWithShape="1">
          <a:blip r:embed="rId4">
            <a:extLst>
              <a:ext uri="{28A0092B-C50C-407E-A947-70E740481C1C}">
                <a14:useLocalDpi xmlns:a14="http://schemas.microsoft.com/office/drawing/2010/main" val="0"/>
              </a:ext>
            </a:extLst>
          </a:blip>
          <a:srcRect t="10460" b="8635"/>
          <a:stretch/>
        </p:blipFill>
        <p:spPr>
          <a:xfrm>
            <a:off x="151299" y="4514560"/>
            <a:ext cx="4892563" cy="2055309"/>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CE8EACFE-1043-4A68-98D6-16DAB0C607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3862" y="4335670"/>
            <a:ext cx="2388439" cy="2331345"/>
          </a:xfrm>
          <a:prstGeom prst="rect">
            <a:avLst/>
          </a:prstGeom>
        </p:spPr>
      </p:pic>
    </p:spTree>
    <p:extLst>
      <p:ext uri="{BB962C8B-B14F-4D97-AF65-F5344CB8AC3E}">
        <p14:creationId xmlns:p14="http://schemas.microsoft.com/office/powerpoint/2010/main" val="302831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table, cup, sitting&#10;&#10;Description automatically generated">
            <a:extLst>
              <a:ext uri="{FF2B5EF4-FFF2-40B4-BE49-F238E27FC236}">
                <a16:creationId xmlns:a16="http://schemas.microsoft.com/office/drawing/2014/main" id="{2EA53735-DCC4-4CB9-8312-77F393C4E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0" y="0"/>
            <a:ext cx="3175000" cy="1595437"/>
          </a:xfrm>
          <a:prstGeom prst="rect">
            <a:avLst/>
          </a:prstGeom>
        </p:spPr>
      </p:pic>
      <p:cxnSp>
        <p:nvCxnSpPr>
          <p:cNvPr id="5" name="Straight Connector 4">
            <a:extLst>
              <a:ext uri="{FF2B5EF4-FFF2-40B4-BE49-F238E27FC236}">
                <a16:creationId xmlns:a16="http://schemas.microsoft.com/office/drawing/2014/main" id="{7FFE9151-A400-4AA9-9C34-8DA786C8CE96}"/>
              </a:ext>
            </a:extLst>
          </p:cNvPr>
          <p:cNvCxnSpPr>
            <a:stCxn id="3" idx="1"/>
          </p:cNvCxnSpPr>
          <p:nvPr/>
        </p:nvCxnSpPr>
        <p:spPr>
          <a:xfrm flipH="1" flipV="1">
            <a:off x="629920" y="797718"/>
            <a:ext cx="8387080" cy="1"/>
          </a:xfrm>
          <a:prstGeom prst="line">
            <a:avLst/>
          </a:prstGeom>
          <a:ln w="762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4AC1854-E5E4-4D21-A1D3-EA2D5A179EEC}"/>
              </a:ext>
            </a:extLst>
          </p:cNvPr>
          <p:cNvSpPr txBox="1"/>
          <p:nvPr/>
        </p:nvSpPr>
        <p:spPr>
          <a:xfrm>
            <a:off x="142875" y="95250"/>
            <a:ext cx="7639050" cy="461665"/>
          </a:xfrm>
          <a:prstGeom prst="rect">
            <a:avLst/>
          </a:prstGeom>
          <a:noFill/>
        </p:spPr>
        <p:txBody>
          <a:bodyPr wrap="square" rtlCol="0">
            <a:spAutoFit/>
          </a:bodyPr>
          <a:lstStyle/>
          <a:p>
            <a:r>
              <a:rPr lang="en-US" sz="2400" dirty="0"/>
              <a:t>Thin-layer chromatography</a:t>
            </a:r>
            <a:endParaRPr lang="en-AU" sz="2400" dirty="0"/>
          </a:p>
        </p:txBody>
      </p:sp>
      <p:sp>
        <p:nvSpPr>
          <p:cNvPr id="2" name="TextBox 1">
            <a:extLst>
              <a:ext uri="{FF2B5EF4-FFF2-40B4-BE49-F238E27FC236}">
                <a16:creationId xmlns:a16="http://schemas.microsoft.com/office/drawing/2014/main" id="{062974CF-7C7B-484C-8065-03C5778C6CEC}"/>
              </a:ext>
            </a:extLst>
          </p:cNvPr>
          <p:cNvSpPr txBox="1"/>
          <p:nvPr/>
        </p:nvSpPr>
        <p:spPr>
          <a:xfrm>
            <a:off x="0" y="1404042"/>
            <a:ext cx="8874125" cy="1697068"/>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dirty="0"/>
              <a:t>Stationary phase: silica (SiO</a:t>
            </a:r>
            <a:r>
              <a:rPr lang="en-US" sz="2400" baseline="-25000" dirty="0"/>
              <a:t>2</a:t>
            </a:r>
            <a:r>
              <a:rPr lang="en-US" sz="2400" dirty="0"/>
              <a:t>) or alumina (Al</a:t>
            </a:r>
            <a:r>
              <a:rPr lang="en-US" sz="2400" baseline="-25000" dirty="0"/>
              <a:t>2</a:t>
            </a:r>
            <a:r>
              <a:rPr lang="en-US" sz="2400" dirty="0"/>
              <a:t>O</a:t>
            </a:r>
            <a:r>
              <a:rPr lang="en-US" sz="2400" baseline="-25000" dirty="0"/>
              <a:t>3</a:t>
            </a:r>
            <a:r>
              <a:rPr lang="en-US" sz="2400" dirty="0"/>
              <a:t>)</a:t>
            </a:r>
          </a:p>
          <a:p>
            <a:pPr marL="800100" lvl="1" indent="-342900">
              <a:lnSpc>
                <a:spcPct val="150000"/>
              </a:lnSpc>
              <a:buFont typeface="Arial" panose="020B0604020202020204" pitchFamily="34" charset="0"/>
              <a:buChar char="•"/>
            </a:pPr>
            <a:r>
              <a:rPr lang="en-US" sz="2400" dirty="0"/>
              <a:t>Mobile phase: a suitable solvent (organic liquids with range of polarities)</a:t>
            </a:r>
          </a:p>
        </p:txBody>
      </p:sp>
      <p:pic>
        <p:nvPicPr>
          <p:cNvPr id="7" name="Picture 6" descr="A close up of a piece of paper&#10;&#10;Description automatically generated">
            <a:extLst>
              <a:ext uri="{FF2B5EF4-FFF2-40B4-BE49-F238E27FC236}">
                <a16:creationId xmlns:a16="http://schemas.microsoft.com/office/drawing/2014/main" id="{DA608461-9AF5-4C9C-9BAF-CC6A2543616F}"/>
              </a:ext>
            </a:extLst>
          </p:cNvPr>
          <p:cNvPicPr>
            <a:picLocks noChangeAspect="1"/>
          </p:cNvPicPr>
          <p:nvPr/>
        </p:nvPicPr>
        <p:blipFill rotWithShape="1">
          <a:blip r:embed="rId3">
            <a:extLst>
              <a:ext uri="{28A0092B-C50C-407E-A947-70E740481C1C}">
                <a14:useLocalDpi xmlns:a14="http://schemas.microsoft.com/office/drawing/2010/main" val="0"/>
              </a:ext>
            </a:extLst>
          </a:blip>
          <a:srcRect t="28534" r="50000"/>
          <a:stretch/>
        </p:blipFill>
        <p:spPr>
          <a:xfrm>
            <a:off x="9439275" y="1971675"/>
            <a:ext cx="2114550" cy="1924240"/>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B55DEFB2-66A1-4DFD-AE84-197BA1435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75" y="3101110"/>
            <a:ext cx="7160752" cy="3566390"/>
          </a:xfrm>
          <a:prstGeom prst="rect">
            <a:avLst/>
          </a:prstGeom>
        </p:spPr>
      </p:pic>
      <p:sp>
        <p:nvSpPr>
          <p:cNvPr id="12" name="TextBox 11">
            <a:extLst>
              <a:ext uri="{FF2B5EF4-FFF2-40B4-BE49-F238E27FC236}">
                <a16:creationId xmlns:a16="http://schemas.microsoft.com/office/drawing/2014/main" id="{B6D9B48A-EFB6-481D-8D5A-D08880CE12F9}"/>
              </a:ext>
            </a:extLst>
          </p:cNvPr>
          <p:cNvSpPr txBox="1"/>
          <p:nvPr/>
        </p:nvSpPr>
        <p:spPr>
          <a:xfrm>
            <a:off x="7303627" y="4953000"/>
            <a:ext cx="4516898" cy="1200329"/>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Example of how changing the solvent polarity can effect the chromatogram.</a:t>
            </a:r>
            <a:endParaRPr lang="en-AU" sz="2400" dirty="0"/>
          </a:p>
        </p:txBody>
      </p:sp>
    </p:spTree>
    <p:extLst>
      <p:ext uri="{BB962C8B-B14F-4D97-AF65-F5344CB8AC3E}">
        <p14:creationId xmlns:p14="http://schemas.microsoft.com/office/powerpoint/2010/main" val="129285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 table, cup, sitting&#10;&#10;Description automatically generated">
            <a:extLst>
              <a:ext uri="{FF2B5EF4-FFF2-40B4-BE49-F238E27FC236}">
                <a16:creationId xmlns:a16="http://schemas.microsoft.com/office/drawing/2014/main" id="{2EA53735-DCC4-4CB9-8312-77F393C4E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0" y="0"/>
            <a:ext cx="3175000" cy="1595437"/>
          </a:xfrm>
          <a:prstGeom prst="rect">
            <a:avLst/>
          </a:prstGeom>
        </p:spPr>
      </p:pic>
      <p:cxnSp>
        <p:nvCxnSpPr>
          <p:cNvPr id="5" name="Straight Connector 4">
            <a:extLst>
              <a:ext uri="{FF2B5EF4-FFF2-40B4-BE49-F238E27FC236}">
                <a16:creationId xmlns:a16="http://schemas.microsoft.com/office/drawing/2014/main" id="{7FFE9151-A400-4AA9-9C34-8DA786C8CE96}"/>
              </a:ext>
            </a:extLst>
          </p:cNvPr>
          <p:cNvCxnSpPr>
            <a:stCxn id="3" idx="1"/>
          </p:cNvCxnSpPr>
          <p:nvPr/>
        </p:nvCxnSpPr>
        <p:spPr>
          <a:xfrm flipH="1" flipV="1">
            <a:off x="629920" y="797718"/>
            <a:ext cx="8387080" cy="1"/>
          </a:xfrm>
          <a:prstGeom prst="line">
            <a:avLst/>
          </a:prstGeom>
          <a:ln w="762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34AC1854-E5E4-4D21-A1D3-EA2D5A179EEC}"/>
              </a:ext>
            </a:extLst>
          </p:cNvPr>
          <p:cNvSpPr txBox="1"/>
          <p:nvPr/>
        </p:nvSpPr>
        <p:spPr>
          <a:xfrm>
            <a:off x="142875" y="95250"/>
            <a:ext cx="7639050" cy="461665"/>
          </a:xfrm>
          <a:prstGeom prst="rect">
            <a:avLst/>
          </a:prstGeom>
          <a:noFill/>
        </p:spPr>
        <p:txBody>
          <a:bodyPr wrap="square" rtlCol="0">
            <a:spAutoFit/>
          </a:bodyPr>
          <a:lstStyle/>
          <a:p>
            <a:r>
              <a:rPr lang="en-US" sz="2400" dirty="0"/>
              <a:t>Thin-layer chromatography</a:t>
            </a:r>
            <a:endParaRPr lang="en-AU" sz="2400" dirty="0"/>
          </a:p>
        </p:txBody>
      </p:sp>
      <p:sp>
        <p:nvSpPr>
          <p:cNvPr id="2" name="TextBox 1">
            <a:extLst>
              <a:ext uri="{FF2B5EF4-FFF2-40B4-BE49-F238E27FC236}">
                <a16:creationId xmlns:a16="http://schemas.microsoft.com/office/drawing/2014/main" id="{062974CF-7C7B-484C-8065-03C5778C6CEC}"/>
              </a:ext>
            </a:extLst>
          </p:cNvPr>
          <p:cNvSpPr txBox="1"/>
          <p:nvPr/>
        </p:nvSpPr>
        <p:spPr>
          <a:xfrm>
            <a:off x="0" y="1404042"/>
            <a:ext cx="11887200" cy="3913059"/>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sz="2400" dirty="0"/>
              <a:t>Separation with TLC is sharper than with Paper chromatography</a:t>
            </a:r>
          </a:p>
          <a:p>
            <a:pPr marL="800100" lvl="1" indent="-342900">
              <a:lnSpc>
                <a:spcPct val="150000"/>
              </a:lnSpc>
              <a:buFont typeface="Arial" panose="020B0604020202020204" pitchFamily="34" charset="0"/>
              <a:buChar char="•"/>
            </a:pPr>
            <a:r>
              <a:rPr lang="en-US" sz="2400" dirty="0"/>
              <a:t>TLC is more reliable</a:t>
            </a:r>
          </a:p>
          <a:p>
            <a:pPr marL="800100" lvl="1" indent="-342900">
              <a:lnSpc>
                <a:spcPct val="150000"/>
              </a:lnSpc>
              <a:buFont typeface="Arial" panose="020B0604020202020204" pitchFamily="34" charset="0"/>
              <a:buChar char="•"/>
            </a:pPr>
            <a:r>
              <a:rPr lang="en-US" sz="2400" dirty="0"/>
              <a:t>Procedure is similar to Paper chromatography except that you put a lid on the beaker to stop the organic solvent from evaporating </a:t>
            </a:r>
          </a:p>
          <a:p>
            <a:pPr marL="800100" lvl="1" indent="-342900">
              <a:lnSpc>
                <a:spcPct val="150000"/>
              </a:lnSpc>
              <a:buFont typeface="Arial" panose="020B0604020202020204" pitchFamily="34" charset="0"/>
              <a:buChar char="•"/>
            </a:pPr>
            <a:r>
              <a:rPr lang="en-US" sz="2400" dirty="0"/>
              <a:t>The retardation factor depends on the stationary phase, mobile phase and temperature. If two components have the same Rf it can be used as evidence of the two being the same substance (i.e. they might be the same compound)</a:t>
            </a:r>
          </a:p>
        </p:txBody>
      </p:sp>
    </p:spTree>
    <p:extLst>
      <p:ext uri="{BB962C8B-B14F-4D97-AF65-F5344CB8AC3E}">
        <p14:creationId xmlns:p14="http://schemas.microsoft.com/office/powerpoint/2010/main" val="1302365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692</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Barnes</dc:creator>
  <cp:lastModifiedBy>Alison Barnes</cp:lastModifiedBy>
  <cp:revision>10</cp:revision>
  <dcterms:created xsi:type="dcterms:W3CDTF">2020-08-09T10:00:16Z</dcterms:created>
  <dcterms:modified xsi:type="dcterms:W3CDTF">2020-08-09T12:05:23Z</dcterms:modified>
</cp:coreProperties>
</file>