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7" r:id="rId4"/>
    <p:sldId id="268" r:id="rId5"/>
    <p:sldId id="265" r:id="rId6"/>
    <p:sldId id="269" r:id="rId7"/>
    <p:sldId id="272" r:id="rId8"/>
    <p:sldId id="273" r:id="rId9"/>
    <p:sldId id="270" r:id="rId10"/>
    <p:sldId id="271" r:id="rId11"/>
    <p:sldId id="264" r:id="rId12"/>
    <p:sldId id="263" r:id="rId13"/>
    <p:sldId id="293" r:id="rId14"/>
    <p:sldId id="294" r:id="rId15"/>
    <p:sldId id="295" r:id="rId16"/>
    <p:sldId id="276" r:id="rId17"/>
    <p:sldId id="277" r:id="rId18"/>
    <p:sldId id="290" r:id="rId19"/>
    <p:sldId id="291" r:id="rId20"/>
    <p:sldId id="297" r:id="rId21"/>
    <p:sldId id="298" r:id="rId22"/>
    <p:sldId id="299" r:id="rId23"/>
    <p:sldId id="292" r:id="rId24"/>
    <p:sldId id="285" r:id="rId25"/>
    <p:sldId id="286" r:id="rId26"/>
    <p:sldId id="274" r:id="rId27"/>
    <p:sldId id="287" r:id="rId28"/>
    <p:sldId id="288"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46E1-43C8-4606-A6D4-4BD7A2BB37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2B1CE5-79B8-4D3B-A254-94DF6EF793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5491C3C-36AB-40BE-A864-07E59CCF2917}"/>
              </a:ext>
            </a:extLst>
          </p:cNvPr>
          <p:cNvSpPr>
            <a:spLocks noGrp="1"/>
          </p:cNvSpPr>
          <p:nvPr>
            <p:ph type="dt" sz="half" idx="10"/>
          </p:nvPr>
        </p:nvSpPr>
        <p:spPr/>
        <p:txBody>
          <a:bodyPr/>
          <a:lstStyle/>
          <a:p>
            <a:fld id="{83B2A0DE-6322-4B49-ADD5-5459BB83D1DB}" type="datetimeFigureOut">
              <a:rPr lang="en-AU" smtClean="0"/>
              <a:t>1/08/2021</a:t>
            </a:fld>
            <a:endParaRPr lang="en-AU"/>
          </a:p>
        </p:txBody>
      </p:sp>
      <p:sp>
        <p:nvSpPr>
          <p:cNvPr id="5" name="Footer Placeholder 4">
            <a:extLst>
              <a:ext uri="{FF2B5EF4-FFF2-40B4-BE49-F238E27FC236}">
                <a16:creationId xmlns:a16="http://schemas.microsoft.com/office/drawing/2014/main" id="{F7D18C5D-E95F-484F-B44C-2FFE3834772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4A59BF5-975E-4C24-B22F-E1EE60F804B3}"/>
              </a:ext>
            </a:extLst>
          </p:cNvPr>
          <p:cNvSpPr>
            <a:spLocks noGrp="1"/>
          </p:cNvSpPr>
          <p:nvPr>
            <p:ph type="sldNum" sz="quarter" idx="12"/>
          </p:nvPr>
        </p:nvSpPr>
        <p:spPr/>
        <p:txBody>
          <a:bodyPr/>
          <a:lstStyle/>
          <a:p>
            <a:fld id="{EFD0D77C-CE74-46CB-A3F7-F2E1E1F825F8}" type="slidenum">
              <a:rPr lang="en-AU" smtClean="0"/>
              <a:t>‹#›</a:t>
            </a:fld>
            <a:endParaRPr lang="en-AU"/>
          </a:p>
        </p:txBody>
      </p:sp>
    </p:spTree>
    <p:extLst>
      <p:ext uri="{BB962C8B-B14F-4D97-AF65-F5344CB8AC3E}">
        <p14:creationId xmlns:p14="http://schemas.microsoft.com/office/powerpoint/2010/main" val="3775334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653B-82E6-48CC-AE1C-401F8ACEF55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70FB4AB-D955-466B-B385-4E99DE7EF3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2596838-224E-449F-8CF2-505F296B8798}"/>
              </a:ext>
            </a:extLst>
          </p:cNvPr>
          <p:cNvSpPr>
            <a:spLocks noGrp="1"/>
          </p:cNvSpPr>
          <p:nvPr>
            <p:ph type="dt" sz="half" idx="10"/>
          </p:nvPr>
        </p:nvSpPr>
        <p:spPr/>
        <p:txBody>
          <a:bodyPr/>
          <a:lstStyle/>
          <a:p>
            <a:fld id="{83B2A0DE-6322-4B49-ADD5-5459BB83D1DB}" type="datetimeFigureOut">
              <a:rPr lang="en-AU" smtClean="0"/>
              <a:t>1/08/2021</a:t>
            </a:fld>
            <a:endParaRPr lang="en-AU"/>
          </a:p>
        </p:txBody>
      </p:sp>
      <p:sp>
        <p:nvSpPr>
          <p:cNvPr id="5" name="Footer Placeholder 4">
            <a:extLst>
              <a:ext uri="{FF2B5EF4-FFF2-40B4-BE49-F238E27FC236}">
                <a16:creationId xmlns:a16="http://schemas.microsoft.com/office/drawing/2014/main" id="{7C579BC8-E6BF-402D-BFDF-FD41D9F674F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615AC28-D831-4906-BFB5-AA0784A7A5C1}"/>
              </a:ext>
            </a:extLst>
          </p:cNvPr>
          <p:cNvSpPr>
            <a:spLocks noGrp="1"/>
          </p:cNvSpPr>
          <p:nvPr>
            <p:ph type="sldNum" sz="quarter" idx="12"/>
          </p:nvPr>
        </p:nvSpPr>
        <p:spPr/>
        <p:txBody>
          <a:bodyPr/>
          <a:lstStyle/>
          <a:p>
            <a:fld id="{EFD0D77C-CE74-46CB-A3F7-F2E1E1F825F8}" type="slidenum">
              <a:rPr lang="en-AU" smtClean="0"/>
              <a:t>‹#›</a:t>
            </a:fld>
            <a:endParaRPr lang="en-AU"/>
          </a:p>
        </p:txBody>
      </p:sp>
    </p:spTree>
    <p:extLst>
      <p:ext uri="{BB962C8B-B14F-4D97-AF65-F5344CB8AC3E}">
        <p14:creationId xmlns:p14="http://schemas.microsoft.com/office/powerpoint/2010/main" val="5597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F0B038-5A52-47A0-AD49-BF7AB0410C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494A2D3-5FC6-4D8A-9325-AB8377B8BD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F1B5D12-1070-4407-A6BF-C4D52B0FD458}"/>
              </a:ext>
            </a:extLst>
          </p:cNvPr>
          <p:cNvSpPr>
            <a:spLocks noGrp="1"/>
          </p:cNvSpPr>
          <p:nvPr>
            <p:ph type="dt" sz="half" idx="10"/>
          </p:nvPr>
        </p:nvSpPr>
        <p:spPr/>
        <p:txBody>
          <a:bodyPr/>
          <a:lstStyle/>
          <a:p>
            <a:fld id="{83B2A0DE-6322-4B49-ADD5-5459BB83D1DB}" type="datetimeFigureOut">
              <a:rPr lang="en-AU" smtClean="0"/>
              <a:t>1/08/2021</a:t>
            </a:fld>
            <a:endParaRPr lang="en-AU"/>
          </a:p>
        </p:txBody>
      </p:sp>
      <p:sp>
        <p:nvSpPr>
          <p:cNvPr id="5" name="Footer Placeholder 4">
            <a:extLst>
              <a:ext uri="{FF2B5EF4-FFF2-40B4-BE49-F238E27FC236}">
                <a16:creationId xmlns:a16="http://schemas.microsoft.com/office/drawing/2014/main" id="{549249ED-6E5B-41A7-B91C-D974B9207E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5C29CF9-D159-4DD2-9151-F1A269380EB4}"/>
              </a:ext>
            </a:extLst>
          </p:cNvPr>
          <p:cNvSpPr>
            <a:spLocks noGrp="1"/>
          </p:cNvSpPr>
          <p:nvPr>
            <p:ph type="sldNum" sz="quarter" idx="12"/>
          </p:nvPr>
        </p:nvSpPr>
        <p:spPr/>
        <p:txBody>
          <a:bodyPr/>
          <a:lstStyle/>
          <a:p>
            <a:fld id="{EFD0D77C-CE74-46CB-A3F7-F2E1E1F825F8}" type="slidenum">
              <a:rPr lang="en-AU" smtClean="0"/>
              <a:t>‹#›</a:t>
            </a:fld>
            <a:endParaRPr lang="en-AU"/>
          </a:p>
        </p:txBody>
      </p:sp>
    </p:spTree>
    <p:extLst>
      <p:ext uri="{BB962C8B-B14F-4D97-AF65-F5344CB8AC3E}">
        <p14:creationId xmlns:p14="http://schemas.microsoft.com/office/powerpoint/2010/main" val="1099310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2359-EDDF-40BE-A72E-313BE7E192D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AAC9607-0B6C-4F9B-BA99-50E1C6AF6F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89CABA2-E8CA-4DC0-B18E-0F6F9E5DAA27}"/>
              </a:ext>
            </a:extLst>
          </p:cNvPr>
          <p:cNvSpPr>
            <a:spLocks noGrp="1"/>
          </p:cNvSpPr>
          <p:nvPr>
            <p:ph type="dt" sz="half" idx="10"/>
          </p:nvPr>
        </p:nvSpPr>
        <p:spPr/>
        <p:txBody>
          <a:bodyPr/>
          <a:lstStyle/>
          <a:p>
            <a:fld id="{83B2A0DE-6322-4B49-ADD5-5459BB83D1DB}" type="datetimeFigureOut">
              <a:rPr lang="en-AU" smtClean="0"/>
              <a:t>1/08/2021</a:t>
            </a:fld>
            <a:endParaRPr lang="en-AU"/>
          </a:p>
        </p:txBody>
      </p:sp>
      <p:sp>
        <p:nvSpPr>
          <p:cNvPr id="5" name="Footer Placeholder 4">
            <a:extLst>
              <a:ext uri="{FF2B5EF4-FFF2-40B4-BE49-F238E27FC236}">
                <a16:creationId xmlns:a16="http://schemas.microsoft.com/office/drawing/2014/main" id="{45AA5297-556F-413A-9B95-710BB48D15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D04BDA1-3740-4CC7-ABF6-D27AB9438ED5}"/>
              </a:ext>
            </a:extLst>
          </p:cNvPr>
          <p:cNvSpPr>
            <a:spLocks noGrp="1"/>
          </p:cNvSpPr>
          <p:nvPr>
            <p:ph type="sldNum" sz="quarter" idx="12"/>
          </p:nvPr>
        </p:nvSpPr>
        <p:spPr/>
        <p:txBody>
          <a:bodyPr/>
          <a:lstStyle/>
          <a:p>
            <a:fld id="{EFD0D77C-CE74-46CB-A3F7-F2E1E1F825F8}" type="slidenum">
              <a:rPr lang="en-AU" smtClean="0"/>
              <a:t>‹#›</a:t>
            </a:fld>
            <a:endParaRPr lang="en-AU"/>
          </a:p>
        </p:txBody>
      </p:sp>
    </p:spTree>
    <p:extLst>
      <p:ext uri="{BB962C8B-B14F-4D97-AF65-F5344CB8AC3E}">
        <p14:creationId xmlns:p14="http://schemas.microsoft.com/office/powerpoint/2010/main" val="365657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83DC-D8E7-42ED-8A13-1107293FC7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93ED08E-F536-4E6D-A016-D1381C6B72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895CE2-D8B4-4E50-A393-EA1BB2A9927B}"/>
              </a:ext>
            </a:extLst>
          </p:cNvPr>
          <p:cNvSpPr>
            <a:spLocks noGrp="1"/>
          </p:cNvSpPr>
          <p:nvPr>
            <p:ph type="dt" sz="half" idx="10"/>
          </p:nvPr>
        </p:nvSpPr>
        <p:spPr/>
        <p:txBody>
          <a:bodyPr/>
          <a:lstStyle/>
          <a:p>
            <a:fld id="{83B2A0DE-6322-4B49-ADD5-5459BB83D1DB}" type="datetimeFigureOut">
              <a:rPr lang="en-AU" smtClean="0"/>
              <a:t>1/08/2021</a:t>
            </a:fld>
            <a:endParaRPr lang="en-AU"/>
          </a:p>
        </p:txBody>
      </p:sp>
      <p:sp>
        <p:nvSpPr>
          <p:cNvPr id="5" name="Footer Placeholder 4">
            <a:extLst>
              <a:ext uri="{FF2B5EF4-FFF2-40B4-BE49-F238E27FC236}">
                <a16:creationId xmlns:a16="http://schemas.microsoft.com/office/drawing/2014/main" id="{AA08FD6D-EC25-4CAA-AF08-DC83BE7229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36725AE-7E2F-4D47-B954-097C271C57DC}"/>
              </a:ext>
            </a:extLst>
          </p:cNvPr>
          <p:cNvSpPr>
            <a:spLocks noGrp="1"/>
          </p:cNvSpPr>
          <p:nvPr>
            <p:ph type="sldNum" sz="quarter" idx="12"/>
          </p:nvPr>
        </p:nvSpPr>
        <p:spPr/>
        <p:txBody>
          <a:bodyPr/>
          <a:lstStyle/>
          <a:p>
            <a:fld id="{EFD0D77C-CE74-46CB-A3F7-F2E1E1F825F8}" type="slidenum">
              <a:rPr lang="en-AU" smtClean="0"/>
              <a:t>‹#›</a:t>
            </a:fld>
            <a:endParaRPr lang="en-AU"/>
          </a:p>
        </p:txBody>
      </p:sp>
    </p:spTree>
    <p:extLst>
      <p:ext uri="{BB962C8B-B14F-4D97-AF65-F5344CB8AC3E}">
        <p14:creationId xmlns:p14="http://schemas.microsoft.com/office/powerpoint/2010/main" val="1388143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776A8-8C44-4AD4-9259-008A30E8EAF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5A24172-DCF7-45BD-9C6B-BECFD6C364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C4E2065-F255-4D2D-8F00-1DFE959CA9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EB53EAA-5EE8-420C-AC67-DEA9968C40BB}"/>
              </a:ext>
            </a:extLst>
          </p:cNvPr>
          <p:cNvSpPr>
            <a:spLocks noGrp="1"/>
          </p:cNvSpPr>
          <p:nvPr>
            <p:ph type="dt" sz="half" idx="10"/>
          </p:nvPr>
        </p:nvSpPr>
        <p:spPr/>
        <p:txBody>
          <a:bodyPr/>
          <a:lstStyle/>
          <a:p>
            <a:fld id="{83B2A0DE-6322-4B49-ADD5-5459BB83D1DB}" type="datetimeFigureOut">
              <a:rPr lang="en-AU" smtClean="0"/>
              <a:t>1/08/2021</a:t>
            </a:fld>
            <a:endParaRPr lang="en-AU"/>
          </a:p>
        </p:txBody>
      </p:sp>
      <p:sp>
        <p:nvSpPr>
          <p:cNvPr id="6" name="Footer Placeholder 5">
            <a:extLst>
              <a:ext uri="{FF2B5EF4-FFF2-40B4-BE49-F238E27FC236}">
                <a16:creationId xmlns:a16="http://schemas.microsoft.com/office/drawing/2014/main" id="{E3E9FAA6-A93D-4D81-A16E-005C5450BAD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47FBD99-0A74-4CA2-B04D-128A52180B50}"/>
              </a:ext>
            </a:extLst>
          </p:cNvPr>
          <p:cNvSpPr>
            <a:spLocks noGrp="1"/>
          </p:cNvSpPr>
          <p:nvPr>
            <p:ph type="sldNum" sz="quarter" idx="12"/>
          </p:nvPr>
        </p:nvSpPr>
        <p:spPr/>
        <p:txBody>
          <a:bodyPr/>
          <a:lstStyle/>
          <a:p>
            <a:fld id="{EFD0D77C-CE74-46CB-A3F7-F2E1E1F825F8}" type="slidenum">
              <a:rPr lang="en-AU" smtClean="0"/>
              <a:t>‹#›</a:t>
            </a:fld>
            <a:endParaRPr lang="en-AU"/>
          </a:p>
        </p:txBody>
      </p:sp>
    </p:spTree>
    <p:extLst>
      <p:ext uri="{BB962C8B-B14F-4D97-AF65-F5344CB8AC3E}">
        <p14:creationId xmlns:p14="http://schemas.microsoft.com/office/powerpoint/2010/main" val="2620106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2FE71-3016-48E0-AEF4-0B1F51A0D7F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651E12D-3362-4D20-9B12-6F2D6030D4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1566F7-57EA-4701-BD9E-2CA98CCC41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50D4D14-372E-40AF-A8CA-94F4CDDB65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EA204D-56BC-4BE3-8454-298EF6F71A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333D9E6-2141-48CC-BD51-8016871A2DE0}"/>
              </a:ext>
            </a:extLst>
          </p:cNvPr>
          <p:cNvSpPr>
            <a:spLocks noGrp="1"/>
          </p:cNvSpPr>
          <p:nvPr>
            <p:ph type="dt" sz="half" idx="10"/>
          </p:nvPr>
        </p:nvSpPr>
        <p:spPr/>
        <p:txBody>
          <a:bodyPr/>
          <a:lstStyle/>
          <a:p>
            <a:fld id="{83B2A0DE-6322-4B49-ADD5-5459BB83D1DB}" type="datetimeFigureOut">
              <a:rPr lang="en-AU" smtClean="0"/>
              <a:t>1/08/2021</a:t>
            </a:fld>
            <a:endParaRPr lang="en-AU"/>
          </a:p>
        </p:txBody>
      </p:sp>
      <p:sp>
        <p:nvSpPr>
          <p:cNvPr id="8" name="Footer Placeholder 7">
            <a:extLst>
              <a:ext uri="{FF2B5EF4-FFF2-40B4-BE49-F238E27FC236}">
                <a16:creationId xmlns:a16="http://schemas.microsoft.com/office/drawing/2014/main" id="{457F73C0-3097-4363-B263-06567309F8B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87E797A-FCBE-42A7-912D-83633D0F4506}"/>
              </a:ext>
            </a:extLst>
          </p:cNvPr>
          <p:cNvSpPr>
            <a:spLocks noGrp="1"/>
          </p:cNvSpPr>
          <p:nvPr>
            <p:ph type="sldNum" sz="quarter" idx="12"/>
          </p:nvPr>
        </p:nvSpPr>
        <p:spPr/>
        <p:txBody>
          <a:bodyPr/>
          <a:lstStyle/>
          <a:p>
            <a:fld id="{EFD0D77C-CE74-46CB-A3F7-F2E1E1F825F8}" type="slidenum">
              <a:rPr lang="en-AU" smtClean="0"/>
              <a:t>‹#›</a:t>
            </a:fld>
            <a:endParaRPr lang="en-AU"/>
          </a:p>
        </p:txBody>
      </p:sp>
    </p:spTree>
    <p:extLst>
      <p:ext uri="{BB962C8B-B14F-4D97-AF65-F5344CB8AC3E}">
        <p14:creationId xmlns:p14="http://schemas.microsoft.com/office/powerpoint/2010/main" val="3224791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AF89-5DEE-4666-B713-B6BD08B7B33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C24AAAF-F397-45B2-8237-F50A361A24D9}"/>
              </a:ext>
            </a:extLst>
          </p:cNvPr>
          <p:cNvSpPr>
            <a:spLocks noGrp="1"/>
          </p:cNvSpPr>
          <p:nvPr>
            <p:ph type="dt" sz="half" idx="10"/>
          </p:nvPr>
        </p:nvSpPr>
        <p:spPr/>
        <p:txBody>
          <a:bodyPr/>
          <a:lstStyle/>
          <a:p>
            <a:fld id="{83B2A0DE-6322-4B49-ADD5-5459BB83D1DB}" type="datetimeFigureOut">
              <a:rPr lang="en-AU" smtClean="0"/>
              <a:t>1/08/2021</a:t>
            </a:fld>
            <a:endParaRPr lang="en-AU"/>
          </a:p>
        </p:txBody>
      </p:sp>
      <p:sp>
        <p:nvSpPr>
          <p:cNvPr id="4" name="Footer Placeholder 3">
            <a:extLst>
              <a:ext uri="{FF2B5EF4-FFF2-40B4-BE49-F238E27FC236}">
                <a16:creationId xmlns:a16="http://schemas.microsoft.com/office/drawing/2014/main" id="{3B910F4D-153F-41D6-85E8-BBA953B1A9B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5C67A6E-3CB3-4010-BA81-0265F8CFD917}"/>
              </a:ext>
            </a:extLst>
          </p:cNvPr>
          <p:cNvSpPr>
            <a:spLocks noGrp="1"/>
          </p:cNvSpPr>
          <p:nvPr>
            <p:ph type="sldNum" sz="quarter" idx="12"/>
          </p:nvPr>
        </p:nvSpPr>
        <p:spPr/>
        <p:txBody>
          <a:bodyPr/>
          <a:lstStyle/>
          <a:p>
            <a:fld id="{EFD0D77C-CE74-46CB-A3F7-F2E1E1F825F8}" type="slidenum">
              <a:rPr lang="en-AU" smtClean="0"/>
              <a:t>‹#›</a:t>
            </a:fld>
            <a:endParaRPr lang="en-AU"/>
          </a:p>
        </p:txBody>
      </p:sp>
    </p:spTree>
    <p:extLst>
      <p:ext uri="{BB962C8B-B14F-4D97-AF65-F5344CB8AC3E}">
        <p14:creationId xmlns:p14="http://schemas.microsoft.com/office/powerpoint/2010/main" val="2812697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2DC3B7-064B-417A-B213-36E0BD6BA7DB}"/>
              </a:ext>
            </a:extLst>
          </p:cNvPr>
          <p:cNvSpPr>
            <a:spLocks noGrp="1"/>
          </p:cNvSpPr>
          <p:nvPr>
            <p:ph type="dt" sz="half" idx="10"/>
          </p:nvPr>
        </p:nvSpPr>
        <p:spPr/>
        <p:txBody>
          <a:bodyPr/>
          <a:lstStyle/>
          <a:p>
            <a:fld id="{83B2A0DE-6322-4B49-ADD5-5459BB83D1DB}" type="datetimeFigureOut">
              <a:rPr lang="en-AU" smtClean="0"/>
              <a:t>1/08/2021</a:t>
            </a:fld>
            <a:endParaRPr lang="en-AU"/>
          </a:p>
        </p:txBody>
      </p:sp>
      <p:sp>
        <p:nvSpPr>
          <p:cNvPr id="3" name="Footer Placeholder 2">
            <a:extLst>
              <a:ext uri="{FF2B5EF4-FFF2-40B4-BE49-F238E27FC236}">
                <a16:creationId xmlns:a16="http://schemas.microsoft.com/office/drawing/2014/main" id="{DEE3BBF3-A979-428D-89A2-6EE720A2F3C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8A66FA8-671B-4748-BB13-240220418C9C}"/>
              </a:ext>
            </a:extLst>
          </p:cNvPr>
          <p:cNvSpPr>
            <a:spLocks noGrp="1"/>
          </p:cNvSpPr>
          <p:nvPr>
            <p:ph type="sldNum" sz="quarter" idx="12"/>
          </p:nvPr>
        </p:nvSpPr>
        <p:spPr/>
        <p:txBody>
          <a:bodyPr/>
          <a:lstStyle/>
          <a:p>
            <a:fld id="{EFD0D77C-CE74-46CB-A3F7-F2E1E1F825F8}" type="slidenum">
              <a:rPr lang="en-AU" smtClean="0"/>
              <a:t>‹#›</a:t>
            </a:fld>
            <a:endParaRPr lang="en-AU"/>
          </a:p>
        </p:txBody>
      </p:sp>
    </p:spTree>
    <p:extLst>
      <p:ext uri="{BB962C8B-B14F-4D97-AF65-F5344CB8AC3E}">
        <p14:creationId xmlns:p14="http://schemas.microsoft.com/office/powerpoint/2010/main" val="4285928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546B-812A-4DAA-9763-7CDD9F19B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A174D04-5FB7-4158-B91A-0AF6849E5B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EDD1CFE-FE36-4B36-B263-82DB87E10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CF8007-6136-4ED5-8273-11DC9EC97436}"/>
              </a:ext>
            </a:extLst>
          </p:cNvPr>
          <p:cNvSpPr>
            <a:spLocks noGrp="1"/>
          </p:cNvSpPr>
          <p:nvPr>
            <p:ph type="dt" sz="half" idx="10"/>
          </p:nvPr>
        </p:nvSpPr>
        <p:spPr/>
        <p:txBody>
          <a:bodyPr/>
          <a:lstStyle/>
          <a:p>
            <a:fld id="{83B2A0DE-6322-4B49-ADD5-5459BB83D1DB}" type="datetimeFigureOut">
              <a:rPr lang="en-AU" smtClean="0"/>
              <a:t>1/08/2021</a:t>
            </a:fld>
            <a:endParaRPr lang="en-AU"/>
          </a:p>
        </p:txBody>
      </p:sp>
      <p:sp>
        <p:nvSpPr>
          <p:cNvPr id="6" name="Footer Placeholder 5">
            <a:extLst>
              <a:ext uri="{FF2B5EF4-FFF2-40B4-BE49-F238E27FC236}">
                <a16:creationId xmlns:a16="http://schemas.microsoft.com/office/drawing/2014/main" id="{A49E10EF-8E09-4FEE-829F-BC68C05D92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F2D6AC6-F017-42B3-BC06-7077023CE0BC}"/>
              </a:ext>
            </a:extLst>
          </p:cNvPr>
          <p:cNvSpPr>
            <a:spLocks noGrp="1"/>
          </p:cNvSpPr>
          <p:nvPr>
            <p:ph type="sldNum" sz="quarter" idx="12"/>
          </p:nvPr>
        </p:nvSpPr>
        <p:spPr/>
        <p:txBody>
          <a:bodyPr/>
          <a:lstStyle/>
          <a:p>
            <a:fld id="{EFD0D77C-CE74-46CB-A3F7-F2E1E1F825F8}" type="slidenum">
              <a:rPr lang="en-AU" smtClean="0"/>
              <a:t>‹#›</a:t>
            </a:fld>
            <a:endParaRPr lang="en-AU"/>
          </a:p>
        </p:txBody>
      </p:sp>
    </p:spTree>
    <p:extLst>
      <p:ext uri="{BB962C8B-B14F-4D97-AF65-F5344CB8AC3E}">
        <p14:creationId xmlns:p14="http://schemas.microsoft.com/office/powerpoint/2010/main" val="181709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EA01-ABAF-4FE7-AD1B-5BC2E1179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43DDE73-BB13-4219-AD58-D14F820EE5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5923595-312B-4A5E-B546-90FC51F12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FDBAA3-3C30-4527-B570-FCDAD60690F9}"/>
              </a:ext>
            </a:extLst>
          </p:cNvPr>
          <p:cNvSpPr>
            <a:spLocks noGrp="1"/>
          </p:cNvSpPr>
          <p:nvPr>
            <p:ph type="dt" sz="half" idx="10"/>
          </p:nvPr>
        </p:nvSpPr>
        <p:spPr/>
        <p:txBody>
          <a:bodyPr/>
          <a:lstStyle/>
          <a:p>
            <a:fld id="{83B2A0DE-6322-4B49-ADD5-5459BB83D1DB}" type="datetimeFigureOut">
              <a:rPr lang="en-AU" smtClean="0"/>
              <a:t>1/08/2021</a:t>
            </a:fld>
            <a:endParaRPr lang="en-AU"/>
          </a:p>
        </p:txBody>
      </p:sp>
      <p:sp>
        <p:nvSpPr>
          <p:cNvPr id="6" name="Footer Placeholder 5">
            <a:extLst>
              <a:ext uri="{FF2B5EF4-FFF2-40B4-BE49-F238E27FC236}">
                <a16:creationId xmlns:a16="http://schemas.microsoft.com/office/drawing/2014/main" id="{94ABA2A9-5E48-4937-8775-D6BFCC4D1F5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C93501C-5AF5-48BF-81EF-449CFBC1D565}"/>
              </a:ext>
            </a:extLst>
          </p:cNvPr>
          <p:cNvSpPr>
            <a:spLocks noGrp="1"/>
          </p:cNvSpPr>
          <p:nvPr>
            <p:ph type="sldNum" sz="quarter" idx="12"/>
          </p:nvPr>
        </p:nvSpPr>
        <p:spPr/>
        <p:txBody>
          <a:bodyPr/>
          <a:lstStyle/>
          <a:p>
            <a:fld id="{EFD0D77C-CE74-46CB-A3F7-F2E1E1F825F8}" type="slidenum">
              <a:rPr lang="en-AU" smtClean="0"/>
              <a:t>‹#›</a:t>
            </a:fld>
            <a:endParaRPr lang="en-AU"/>
          </a:p>
        </p:txBody>
      </p:sp>
    </p:spTree>
    <p:extLst>
      <p:ext uri="{BB962C8B-B14F-4D97-AF65-F5344CB8AC3E}">
        <p14:creationId xmlns:p14="http://schemas.microsoft.com/office/powerpoint/2010/main" val="274626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BE4DD4-15C4-40E7-82BF-F84FB871E3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1A84CC8-012B-4EA3-978E-6D35AC9F4C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93D4623-EE1D-4C52-914E-3E6D98AE72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2A0DE-6322-4B49-ADD5-5459BB83D1DB}" type="datetimeFigureOut">
              <a:rPr lang="en-AU" smtClean="0"/>
              <a:t>1/08/2021</a:t>
            </a:fld>
            <a:endParaRPr lang="en-AU"/>
          </a:p>
        </p:txBody>
      </p:sp>
      <p:sp>
        <p:nvSpPr>
          <p:cNvPr id="5" name="Footer Placeholder 4">
            <a:extLst>
              <a:ext uri="{FF2B5EF4-FFF2-40B4-BE49-F238E27FC236}">
                <a16:creationId xmlns:a16="http://schemas.microsoft.com/office/drawing/2014/main" id="{9555C85D-33FE-4AAB-8E3D-ACD08215E3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FBFEB88-19F1-4243-9B27-80CBC6B096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0D77C-CE74-46CB-A3F7-F2E1E1F825F8}" type="slidenum">
              <a:rPr lang="en-AU" smtClean="0"/>
              <a:t>‹#›</a:t>
            </a:fld>
            <a:endParaRPr lang="en-AU"/>
          </a:p>
        </p:txBody>
      </p:sp>
    </p:spTree>
    <p:extLst>
      <p:ext uri="{BB962C8B-B14F-4D97-AF65-F5344CB8AC3E}">
        <p14:creationId xmlns:p14="http://schemas.microsoft.com/office/powerpoint/2010/main" val="4076213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fif"/></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hyperlink" Target="https://www.youtube.com/watch?v=QiiMaO89AiE" TargetMode="Externa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youtube.com/watch?v=PncGfNmalKQ" TargetMode="Externa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youtube.com/watch?v=iZqsQhZ1CAs" TargetMode="Externa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youtube.com/watch?v=9YwdeEDrfP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fif"/></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200" kern="0" dirty="0">
                <a:solidFill>
                  <a:sysClr val="windowText" lastClr="000000"/>
                </a:solidFill>
              </a:rPr>
              <a:t>Intermolecular forces and physical properties</a:t>
            </a:r>
            <a:endParaRPr kumimoji="0" lang="en-GB" sz="3200" b="0" i="0" u="none" strike="noStrike" kern="0" cap="none" spc="0" normalizeH="0" baseline="0" noProof="0" dirty="0">
              <a:ln>
                <a:noFill/>
              </a:ln>
              <a:solidFill>
                <a:sysClr val="windowText" lastClr="000000"/>
              </a:solidFill>
              <a:effectLst/>
              <a:uLnTx/>
              <a:uFillTx/>
            </a:endParaRPr>
          </a:p>
        </p:txBody>
      </p:sp>
      <p:sp>
        <p:nvSpPr>
          <p:cNvPr id="4" name="TextBox 3">
            <a:extLst>
              <a:ext uri="{FF2B5EF4-FFF2-40B4-BE49-F238E27FC236}">
                <a16:creationId xmlns:a16="http://schemas.microsoft.com/office/drawing/2014/main" id="{A6683298-CE9E-4689-8A97-679DFB415C4F}"/>
              </a:ext>
            </a:extLst>
          </p:cNvPr>
          <p:cNvSpPr txBox="1"/>
          <p:nvPr/>
        </p:nvSpPr>
        <p:spPr>
          <a:xfrm>
            <a:off x="6982240" y="1786268"/>
            <a:ext cx="5333586"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Review – the three types of intermolecular forces (IMF)</a:t>
            </a:r>
          </a:p>
          <a:p>
            <a:pPr marL="285750" indent="-285750">
              <a:lnSpc>
                <a:spcPct val="150000"/>
              </a:lnSpc>
              <a:buFont typeface="Arial" panose="020B0604020202020204" pitchFamily="34" charset="0"/>
              <a:buChar char="•"/>
            </a:pPr>
            <a:r>
              <a:rPr lang="en-US" sz="2400" dirty="0"/>
              <a:t>Change of phase – discussed in terms of intermolecular forces</a:t>
            </a:r>
          </a:p>
          <a:p>
            <a:pPr marL="285750" indent="-285750">
              <a:lnSpc>
                <a:spcPct val="150000"/>
              </a:lnSpc>
              <a:buFont typeface="Arial" panose="020B0604020202020204" pitchFamily="34" charset="0"/>
              <a:buChar char="•"/>
            </a:pPr>
            <a:r>
              <a:rPr lang="en-US" sz="2400" dirty="0"/>
              <a:t>Solubility</a:t>
            </a:r>
          </a:p>
          <a:p>
            <a:pPr marL="285750" indent="-285750">
              <a:lnSpc>
                <a:spcPct val="150000"/>
              </a:lnSpc>
              <a:buFont typeface="Arial" panose="020B0604020202020204" pitchFamily="34" charset="0"/>
              <a:buChar char="•"/>
            </a:pPr>
            <a:r>
              <a:rPr lang="en-US" sz="2400" dirty="0" err="1"/>
              <a:t>Vapour</a:t>
            </a:r>
            <a:r>
              <a:rPr lang="en-US" sz="2400" dirty="0"/>
              <a:t> pressure</a:t>
            </a:r>
          </a:p>
        </p:txBody>
      </p:sp>
      <p:pic>
        <p:nvPicPr>
          <p:cNvPr id="9" name="Picture 8" descr="A picture containing screenshot&#10;&#10;Description automatically generated">
            <a:extLst>
              <a:ext uri="{FF2B5EF4-FFF2-40B4-BE49-F238E27FC236}">
                <a16:creationId xmlns:a16="http://schemas.microsoft.com/office/drawing/2014/main" id="{B2E9A60F-07D0-474E-AE83-E53B90DE9D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7" y="1755621"/>
            <a:ext cx="7007847" cy="4563424"/>
          </a:xfrm>
          <a:prstGeom prst="rect">
            <a:avLst/>
          </a:prstGeom>
        </p:spPr>
      </p:pic>
    </p:spTree>
    <p:extLst>
      <p:ext uri="{BB962C8B-B14F-4D97-AF65-F5344CB8AC3E}">
        <p14:creationId xmlns:p14="http://schemas.microsoft.com/office/powerpoint/2010/main" val="3541627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Changing phase</a:t>
            </a:r>
            <a:endParaRPr kumimoji="0" lang="en-GB" sz="3600" b="0" i="0" u="none" strike="noStrike" kern="0" cap="none" spc="0" normalizeH="0" baseline="0" noProof="0" dirty="0">
              <a:ln>
                <a:noFill/>
              </a:ln>
              <a:solidFill>
                <a:sysClr val="windowText" lastClr="000000"/>
              </a:solidFill>
              <a:effectLst/>
              <a:uLnTx/>
              <a:uFillTx/>
            </a:endParaRPr>
          </a:p>
        </p:txBody>
      </p:sp>
      <p:sp>
        <p:nvSpPr>
          <p:cNvPr id="8" name="TextBox 7">
            <a:extLst>
              <a:ext uri="{FF2B5EF4-FFF2-40B4-BE49-F238E27FC236}">
                <a16:creationId xmlns:a16="http://schemas.microsoft.com/office/drawing/2014/main" id="{43C0FA17-6AA3-44C0-88B2-E0FE54BA1FD4}"/>
              </a:ext>
            </a:extLst>
          </p:cNvPr>
          <p:cNvSpPr txBox="1"/>
          <p:nvPr/>
        </p:nvSpPr>
        <p:spPr>
          <a:xfrm>
            <a:off x="352425" y="1208507"/>
            <a:ext cx="11487150" cy="11430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Molar masses are all comparable so the change in boiling point must be due to the presence of different types of intermolecular forces</a:t>
            </a:r>
          </a:p>
        </p:txBody>
      </p:sp>
      <p:pic>
        <p:nvPicPr>
          <p:cNvPr id="9" name="Picture 8">
            <a:extLst>
              <a:ext uri="{FF2B5EF4-FFF2-40B4-BE49-F238E27FC236}">
                <a16:creationId xmlns:a16="http://schemas.microsoft.com/office/drawing/2014/main" id="{F521A778-A48D-4C70-AFF5-A634C2E0EDBE}"/>
              </a:ext>
            </a:extLst>
          </p:cNvPr>
          <p:cNvPicPr>
            <a:picLocks noChangeAspect="1"/>
          </p:cNvPicPr>
          <p:nvPr/>
        </p:nvPicPr>
        <p:blipFill rotWithShape="1">
          <a:blip r:embed="rId4"/>
          <a:srcRect l="808"/>
          <a:stretch/>
        </p:blipFill>
        <p:spPr>
          <a:xfrm>
            <a:off x="1278421" y="3043481"/>
            <a:ext cx="8381585" cy="2553056"/>
          </a:xfrm>
          <a:prstGeom prst="rect">
            <a:avLst/>
          </a:prstGeom>
        </p:spPr>
      </p:pic>
      <p:sp>
        <p:nvSpPr>
          <p:cNvPr id="4" name="TextBox 3">
            <a:extLst>
              <a:ext uri="{FF2B5EF4-FFF2-40B4-BE49-F238E27FC236}">
                <a16:creationId xmlns:a16="http://schemas.microsoft.com/office/drawing/2014/main" id="{EF6388BA-9672-4CE6-B00C-048F08A883DD}"/>
              </a:ext>
            </a:extLst>
          </p:cNvPr>
          <p:cNvSpPr txBox="1"/>
          <p:nvPr/>
        </p:nvSpPr>
        <p:spPr>
          <a:xfrm>
            <a:off x="1895476" y="2627982"/>
            <a:ext cx="1524000" cy="830997"/>
          </a:xfrm>
          <a:prstGeom prst="rect">
            <a:avLst/>
          </a:prstGeom>
          <a:noFill/>
        </p:spPr>
        <p:txBody>
          <a:bodyPr wrap="square" rtlCol="0">
            <a:spAutoFit/>
          </a:bodyPr>
          <a:lstStyle/>
          <a:p>
            <a:r>
              <a:rPr lang="en-US" sz="2400" dirty="0">
                <a:solidFill>
                  <a:schemeClr val="accent1"/>
                </a:solidFill>
              </a:rPr>
              <a:t>Dispersion only</a:t>
            </a:r>
            <a:endParaRPr lang="en-AU" sz="2400" dirty="0">
              <a:solidFill>
                <a:schemeClr val="accent1"/>
              </a:solidFill>
            </a:endParaRPr>
          </a:p>
        </p:txBody>
      </p:sp>
      <p:sp>
        <p:nvSpPr>
          <p:cNvPr id="10" name="TextBox 9">
            <a:extLst>
              <a:ext uri="{FF2B5EF4-FFF2-40B4-BE49-F238E27FC236}">
                <a16:creationId xmlns:a16="http://schemas.microsoft.com/office/drawing/2014/main" id="{5654657F-DE51-43B1-880A-BAFE572D52DC}"/>
              </a:ext>
            </a:extLst>
          </p:cNvPr>
          <p:cNvSpPr txBox="1"/>
          <p:nvPr/>
        </p:nvSpPr>
        <p:spPr>
          <a:xfrm>
            <a:off x="3419476" y="2627981"/>
            <a:ext cx="1878493" cy="830997"/>
          </a:xfrm>
          <a:prstGeom prst="rect">
            <a:avLst/>
          </a:prstGeom>
          <a:noFill/>
        </p:spPr>
        <p:txBody>
          <a:bodyPr wrap="square" rtlCol="0">
            <a:spAutoFit/>
          </a:bodyPr>
          <a:lstStyle/>
          <a:p>
            <a:r>
              <a:rPr lang="en-US" sz="2400" dirty="0">
                <a:solidFill>
                  <a:schemeClr val="accent1"/>
                </a:solidFill>
              </a:rPr>
              <a:t>Dispersion dipole-dipole</a:t>
            </a:r>
            <a:endParaRPr lang="en-AU" sz="2400" dirty="0">
              <a:solidFill>
                <a:schemeClr val="accent1"/>
              </a:solidFill>
            </a:endParaRPr>
          </a:p>
        </p:txBody>
      </p:sp>
      <p:sp>
        <p:nvSpPr>
          <p:cNvPr id="11" name="TextBox 10">
            <a:extLst>
              <a:ext uri="{FF2B5EF4-FFF2-40B4-BE49-F238E27FC236}">
                <a16:creationId xmlns:a16="http://schemas.microsoft.com/office/drawing/2014/main" id="{D3459BC0-18AE-4B7B-BA10-F7FD305F4487}"/>
              </a:ext>
            </a:extLst>
          </p:cNvPr>
          <p:cNvSpPr txBox="1"/>
          <p:nvPr/>
        </p:nvSpPr>
        <p:spPr>
          <a:xfrm>
            <a:off x="5772151" y="2219177"/>
            <a:ext cx="1878493" cy="830997"/>
          </a:xfrm>
          <a:prstGeom prst="rect">
            <a:avLst/>
          </a:prstGeom>
          <a:noFill/>
        </p:spPr>
        <p:txBody>
          <a:bodyPr wrap="square" rtlCol="0">
            <a:spAutoFit/>
          </a:bodyPr>
          <a:lstStyle/>
          <a:p>
            <a:r>
              <a:rPr lang="en-US" sz="2400" dirty="0">
                <a:solidFill>
                  <a:schemeClr val="accent1"/>
                </a:solidFill>
              </a:rPr>
              <a:t>Dispersion dipole-dipole</a:t>
            </a:r>
            <a:endParaRPr lang="en-AU" sz="2400" dirty="0">
              <a:solidFill>
                <a:schemeClr val="accent1"/>
              </a:solidFill>
            </a:endParaRPr>
          </a:p>
        </p:txBody>
      </p:sp>
      <p:sp>
        <p:nvSpPr>
          <p:cNvPr id="12" name="TextBox 11">
            <a:extLst>
              <a:ext uri="{FF2B5EF4-FFF2-40B4-BE49-F238E27FC236}">
                <a16:creationId xmlns:a16="http://schemas.microsoft.com/office/drawing/2014/main" id="{F18DA38D-C98F-4C88-9343-8D67BF1CB39F}"/>
              </a:ext>
            </a:extLst>
          </p:cNvPr>
          <p:cNvSpPr txBox="1"/>
          <p:nvPr/>
        </p:nvSpPr>
        <p:spPr>
          <a:xfrm>
            <a:off x="7909067" y="2627980"/>
            <a:ext cx="2225121" cy="830997"/>
          </a:xfrm>
          <a:prstGeom prst="rect">
            <a:avLst/>
          </a:prstGeom>
          <a:noFill/>
        </p:spPr>
        <p:txBody>
          <a:bodyPr wrap="square" rtlCol="0">
            <a:spAutoFit/>
          </a:bodyPr>
          <a:lstStyle/>
          <a:p>
            <a:r>
              <a:rPr lang="en-US" sz="2400" dirty="0">
                <a:solidFill>
                  <a:schemeClr val="accent1"/>
                </a:solidFill>
              </a:rPr>
              <a:t>Dispersion hydrogen bonds</a:t>
            </a:r>
            <a:endParaRPr lang="en-AU" sz="2400" dirty="0">
              <a:solidFill>
                <a:schemeClr val="accent1"/>
              </a:solidFill>
            </a:endParaRPr>
          </a:p>
        </p:txBody>
      </p:sp>
      <p:sp>
        <p:nvSpPr>
          <p:cNvPr id="13" name="TextBox 12">
            <a:extLst>
              <a:ext uri="{FF2B5EF4-FFF2-40B4-BE49-F238E27FC236}">
                <a16:creationId xmlns:a16="http://schemas.microsoft.com/office/drawing/2014/main" id="{D33FC8A1-36F0-4B27-932B-16D1D7026A8C}"/>
              </a:ext>
            </a:extLst>
          </p:cNvPr>
          <p:cNvSpPr txBox="1"/>
          <p:nvPr/>
        </p:nvSpPr>
        <p:spPr>
          <a:xfrm>
            <a:off x="352425" y="5550080"/>
            <a:ext cx="11525250" cy="1200329"/>
          </a:xfrm>
          <a:prstGeom prst="rect">
            <a:avLst/>
          </a:prstGeom>
          <a:noFill/>
        </p:spPr>
        <p:txBody>
          <a:bodyPr wrap="square" rtlCol="0">
            <a:spAutoFit/>
          </a:bodyPr>
          <a:lstStyle/>
          <a:p>
            <a:r>
              <a:rPr lang="en-US" sz="2400" dirty="0">
                <a:solidFill>
                  <a:schemeClr val="accent1"/>
                </a:solidFill>
              </a:rPr>
              <a:t>Added observation: ketone and aldehyde have similar bp so their dipole-dipole interactions must have similar strengths. But Ether has a much low bp suggesting its dipole-dipole interactions are weaker.</a:t>
            </a:r>
            <a:endParaRPr lang="en-AU" sz="2400" dirty="0">
              <a:solidFill>
                <a:schemeClr val="accent1"/>
              </a:solidFill>
            </a:endParaRPr>
          </a:p>
        </p:txBody>
      </p:sp>
    </p:spTree>
    <p:extLst>
      <p:ext uri="{BB962C8B-B14F-4D97-AF65-F5344CB8AC3E}">
        <p14:creationId xmlns:p14="http://schemas.microsoft.com/office/powerpoint/2010/main" val="8636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Changing phase</a:t>
            </a:r>
            <a:endParaRPr kumimoji="0" lang="en-GB" sz="3600" b="0" i="0" u="none" strike="noStrike" kern="0" cap="none" spc="0" normalizeH="0" baseline="0" noProof="0" dirty="0">
              <a:ln>
                <a:noFill/>
              </a:ln>
              <a:solidFill>
                <a:sysClr val="windowText" lastClr="000000"/>
              </a:solidFill>
              <a:effectLst/>
              <a:uLnTx/>
              <a:uFillTx/>
            </a:endParaRPr>
          </a:p>
        </p:txBody>
      </p:sp>
      <p:pic>
        <p:nvPicPr>
          <p:cNvPr id="4" name="Picture 3">
            <a:extLst>
              <a:ext uri="{FF2B5EF4-FFF2-40B4-BE49-F238E27FC236}">
                <a16:creationId xmlns:a16="http://schemas.microsoft.com/office/drawing/2014/main" id="{29087F7E-5FA9-4593-B326-10A3B2E32B7A}"/>
              </a:ext>
            </a:extLst>
          </p:cNvPr>
          <p:cNvPicPr>
            <a:picLocks noChangeAspect="1"/>
          </p:cNvPicPr>
          <p:nvPr/>
        </p:nvPicPr>
        <p:blipFill>
          <a:blip r:embed="rId4"/>
          <a:stretch>
            <a:fillRect/>
          </a:stretch>
        </p:blipFill>
        <p:spPr>
          <a:xfrm>
            <a:off x="0" y="1441173"/>
            <a:ext cx="5712515" cy="5463629"/>
          </a:xfrm>
          <a:prstGeom prst="rect">
            <a:avLst/>
          </a:prstGeom>
        </p:spPr>
      </p:pic>
      <p:pic>
        <p:nvPicPr>
          <p:cNvPr id="8" name="Picture 7">
            <a:extLst>
              <a:ext uri="{FF2B5EF4-FFF2-40B4-BE49-F238E27FC236}">
                <a16:creationId xmlns:a16="http://schemas.microsoft.com/office/drawing/2014/main" id="{4542F8FA-284B-48D4-9F91-3AFF30BAEE9E}"/>
              </a:ext>
            </a:extLst>
          </p:cNvPr>
          <p:cNvPicPr>
            <a:picLocks noChangeAspect="1"/>
          </p:cNvPicPr>
          <p:nvPr/>
        </p:nvPicPr>
        <p:blipFill>
          <a:blip r:embed="rId5"/>
          <a:stretch>
            <a:fillRect/>
          </a:stretch>
        </p:blipFill>
        <p:spPr>
          <a:xfrm>
            <a:off x="5641285" y="1610137"/>
            <a:ext cx="5712515" cy="3050726"/>
          </a:xfrm>
          <a:prstGeom prst="rect">
            <a:avLst/>
          </a:prstGeom>
        </p:spPr>
      </p:pic>
    </p:spTree>
    <p:extLst>
      <p:ext uri="{BB962C8B-B14F-4D97-AF65-F5344CB8AC3E}">
        <p14:creationId xmlns:p14="http://schemas.microsoft.com/office/powerpoint/2010/main" val="189847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Virtual </a:t>
            </a:r>
            <a:r>
              <a:rPr lang="en-GB" sz="3600" kern="0" dirty="0" err="1">
                <a:solidFill>
                  <a:sysClr val="windowText" lastClr="000000"/>
                </a:solidFill>
              </a:rPr>
              <a:t>Expt</a:t>
            </a:r>
            <a:r>
              <a:rPr lang="en-GB" sz="3600" kern="0" dirty="0">
                <a:solidFill>
                  <a:sysClr val="windowText" lastClr="000000"/>
                </a:solidFill>
              </a:rPr>
              <a:t> – cooling effect</a:t>
            </a:r>
            <a:endParaRPr kumimoji="0" lang="en-GB" sz="3600" b="0" i="0" u="none" strike="noStrike" kern="0" cap="none" spc="0" normalizeH="0" baseline="0" noProof="0" dirty="0">
              <a:ln>
                <a:noFill/>
              </a:ln>
              <a:solidFill>
                <a:sysClr val="windowText" lastClr="000000"/>
              </a:solidFill>
              <a:effectLst/>
              <a:uLnTx/>
              <a:uFillTx/>
            </a:endParaRPr>
          </a:p>
        </p:txBody>
      </p:sp>
      <p:sp>
        <p:nvSpPr>
          <p:cNvPr id="4" name="TextBox 3">
            <a:extLst>
              <a:ext uri="{FF2B5EF4-FFF2-40B4-BE49-F238E27FC236}">
                <a16:creationId xmlns:a16="http://schemas.microsoft.com/office/drawing/2014/main" id="{0514E5FB-DB04-4A29-8D47-E49C825AA8A5}"/>
              </a:ext>
            </a:extLst>
          </p:cNvPr>
          <p:cNvSpPr txBox="1"/>
          <p:nvPr/>
        </p:nvSpPr>
        <p:spPr>
          <a:xfrm>
            <a:off x="381000" y="1406038"/>
            <a:ext cx="11125200" cy="169706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STAWA Experiment 15 looked at the cooling effect in the evaporation of methanol, ethanol, 1-propanol and 1-butanol.</a:t>
            </a:r>
          </a:p>
          <a:p>
            <a:pPr>
              <a:lnSpc>
                <a:spcPct val="150000"/>
              </a:lnSpc>
            </a:pPr>
            <a:r>
              <a:rPr lang="en-US" sz="2400" dirty="0"/>
              <a:t>                                  </a:t>
            </a:r>
            <a:r>
              <a:rPr lang="en-US" sz="2400" dirty="0">
                <a:hlinkClick r:id="rId4"/>
              </a:rPr>
              <a:t>https://www.youtube.com/watch?v=QiiMaO89AiE</a:t>
            </a:r>
            <a:endParaRPr lang="en-US" sz="2400" dirty="0"/>
          </a:p>
        </p:txBody>
      </p:sp>
      <p:pic>
        <p:nvPicPr>
          <p:cNvPr id="9" name="Picture 8">
            <a:extLst>
              <a:ext uri="{FF2B5EF4-FFF2-40B4-BE49-F238E27FC236}">
                <a16:creationId xmlns:a16="http://schemas.microsoft.com/office/drawing/2014/main" id="{A55B11DA-E9D3-4F6F-9210-043051AA056C}"/>
              </a:ext>
            </a:extLst>
          </p:cNvPr>
          <p:cNvPicPr>
            <a:picLocks noChangeAspect="1"/>
          </p:cNvPicPr>
          <p:nvPr/>
        </p:nvPicPr>
        <p:blipFill>
          <a:blip r:embed="rId5"/>
          <a:stretch>
            <a:fillRect/>
          </a:stretch>
        </p:blipFill>
        <p:spPr>
          <a:xfrm>
            <a:off x="1276069" y="3212924"/>
            <a:ext cx="5675081" cy="3375694"/>
          </a:xfrm>
          <a:prstGeom prst="rect">
            <a:avLst/>
          </a:prstGeom>
        </p:spPr>
      </p:pic>
      <p:sp>
        <p:nvSpPr>
          <p:cNvPr id="10" name="TextBox 9">
            <a:extLst>
              <a:ext uri="{FF2B5EF4-FFF2-40B4-BE49-F238E27FC236}">
                <a16:creationId xmlns:a16="http://schemas.microsoft.com/office/drawing/2014/main" id="{7ADF6041-87CB-49A6-83DE-E6BFF939B92D}"/>
              </a:ext>
            </a:extLst>
          </p:cNvPr>
          <p:cNvSpPr txBox="1"/>
          <p:nvPr/>
        </p:nvSpPr>
        <p:spPr>
          <a:xfrm>
            <a:off x="7354941" y="3262630"/>
            <a:ext cx="3636731" cy="967957"/>
          </a:xfrm>
          <a:prstGeom prst="rect">
            <a:avLst/>
          </a:prstGeom>
          <a:noFill/>
        </p:spPr>
        <p:txBody>
          <a:bodyPr wrap="square" rtlCol="0">
            <a:spAutoFit/>
          </a:bodyPr>
          <a:lstStyle/>
          <a:p>
            <a:pPr>
              <a:lnSpc>
                <a:spcPct val="150000"/>
              </a:lnSpc>
            </a:pPr>
            <a:r>
              <a:rPr lang="en-US" sz="2000" dirty="0"/>
              <a:t>Green – 1-propanol</a:t>
            </a:r>
          </a:p>
          <a:p>
            <a:pPr>
              <a:lnSpc>
                <a:spcPct val="150000"/>
              </a:lnSpc>
            </a:pPr>
            <a:r>
              <a:rPr lang="en-US" sz="2000" dirty="0"/>
              <a:t>Blue – ethanol</a:t>
            </a:r>
          </a:p>
        </p:txBody>
      </p:sp>
    </p:spTree>
    <p:extLst>
      <p:ext uri="{BB962C8B-B14F-4D97-AF65-F5344CB8AC3E}">
        <p14:creationId xmlns:p14="http://schemas.microsoft.com/office/powerpoint/2010/main" val="3624861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Virtual </a:t>
            </a:r>
            <a:r>
              <a:rPr lang="en-GB" sz="3600" kern="0" dirty="0" err="1">
                <a:solidFill>
                  <a:sysClr val="windowText" lastClr="000000"/>
                </a:solidFill>
              </a:rPr>
              <a:t>Expt</a:t>
            </a:r>
            <a:r>
              <a:rPr lang="en-GB" sz="3600" kern="0" dirty="0">
                <a:solidFill>
                  <a:sysClr val="windowText" lastClr="000000"/>
                </a:solidFill>
              </a:rPr>
              <a:t> – cooling effect</a:t>
            </a:r>
            <a:endParaRPr kumimoji="0" lang="en-GB" sz="3600" b="0" i="0" u="none" strike="noStrike" kern="0" cap="none" spc="0" normalizeH="0" baseline="0" noProof="0" dirty="0">
              <a:ln>
                <a:noFill/>
              </a:ln>
              <a:solidFill>
                <a:sysClr val="windowText" lastClr="000000"/>
              </a:solidFill>
              <a:effectLst/>
              <a:uLnTx/>
              <a:uFillTx/>
            </a:endParaRPr>
          </a:p>
        </p:txBody>
      </p:sp>
      <p:sp>
        <p:nvSpPr>
          <p:cNvPr id="4" name="TextBox 3">
            <a:extLst>
              <a:ext uri="{FF2B5EF4-FFF2-40B4-BE49-F238E27FC236}">
                <a16:creationId xmlns:a16="http://schemas.microsoft.com/office/drawing/2014/main" id="{0514E5FB-DB04-4A29-8D47-E49C825AA8A5}"/>
              </a:ext>
            </a:extLst>
          </p:cNvPr>
          <p:cNvSpPr txBox="1"/>
          <p:nvPr/>
        </p:nvSpPr>
        <p:spPr>
          <a:xfrm>
            <a:off x="380999" y="1406038"/>
            <a:ext cx="11646877" cy="33590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Two things to consider –</a:t>
            </a:r>
          </a:p>
          <a:p>
            <a:pPr marL="914400" lvl="1" indent="-457200">
              <a:lnSpc>
                <a:spcPct val="150000"/>
              </a:lnSpc>
              <a:buFont typeface="+mj-lt"/>
              <a:buAutoNum type="arabicPeriod"/>
            </a:pPr>
            <a:r>
              <a:rPr lang="en-US" sz="2400" dirty="0"/>
              <a:t>Rate of cooling – look at the slope near the start of the graph, the ethanol has a larger gradient therefore a faster cooling which means faster evaporation. Now link to IMF – ethanol have weaker IMF than propanol as it has less dispersion interactions due to having less electrons and lower surface area, so it requires less energy to separate the molecules, so it evaporates quickly.</a:t>
            </a:r>
          </a:p>
        </p:txBody>
      </p:sp>
    </p:spTree>
    <p:extLst>
      <p:ext uri="{BB962C8B-B14F-4D97-AF65-F5344CB8AC3E}">
        <p14:creationId xmlns:p14="http://schemas.microsoft.com/office/powerpoint/2010/main" val="2914804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Virtual </a:t>
            </a:r>
            <a:r>
              <a:rPr lang="en-GB" sz="3600" kern="0" dirty="0" err="1">
                <a:solidFill>
                  <a:sysClr val="windowText" lastClr="000000"/>
                </a:solidFill>
              </a:rPr>
              <a:t>Expt</a:t>
            </a:r>
            <a:r>
              <a:rPr lang="en-GB" sz="3600" kern="0" dirty="0">
                <a:solidFill>
                  <a:sysClr val="windowText" lastClr="000000"/>
                </a:solidFill>
              </a:rPr>
              <a:t> – cooling effect</a:t>
            </a:r>
            <a:endParaRPr kumimoji="0" lang="en-GB" sz="3600" b="0" i="0" u="none" strike="noStrike" kern="0" cap="none" spc="0" normalizeH="0" baseline="0" noProof="0" dirty="0">
              <a:ln>
                <a:noFill/>
              </a:ln>
              <a:solidFill>
                <a:sysClr val="windowText" lastClr="000000"/>
              </a:solidFill>
              <a:effectLst/>
              <a:uLnTx/>
              <a:uFillTx/>
            </a:endParaRPr>
          </a:p>
        </p:txBody>
      </p:sp>
      <p:sp>
        <p:nvSpPr>
          <p:cNvPr id="4" name="TextBox 3">
            <a:extLst>
              <a:ext uri="{FF2B5EF4-FFF2-40B4-BE49-F238E27FC236}">
                <a16:creationId xmlns:a16="http://schemas.microsoft.com/office/drawing/2014/main" id="{0514E5FB-DB04-4A29-8D47-E49C825AA8A5}"/>
              </a:ext>
            </a:extLst>
          </p:cNvPr>
          <p:cNvSpPr txBox="1"/>
          <p:nvPr/>
        </p:nvSpPr>
        <p:spPr>
          <a:xfrm>
            <a:off x="380999" y="1406038"/>
            <a:ext cx="11646877" cy="391305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Two things to consider –</a:t>
            </a:r>
          </a:p>
          <a:p>
            <a:pPr marL="914400" lvl="1" indent="-457200">
              <a:lnSpc>
                <a:spcPct val="150000"/>
              </a:lnSpc>
              <a:buFont typeface="+mj-lt"/>
              <a:buAutoNum type="arabicPeriod" startAt="2"/>
            </a:pPr>
            <a:r>
              <a:rPr lang="en-US" sz="2400" dirty="0"/>
              <a:t>Degree of cooling – hotter particles near the surface of the liquid ‘break free’ from the liquid and escape as a gas carry their higher kinetic energy with them. This decreases the average kinetic energy of the remaining liquid, which means the liquid or surface cools down. Ethanol has weaker IMF, more molecules have sufficient energy to ‘escape’ so the change in temperature (therefore, the cooling effect) is greater.</a:t>
            </a:r>
          </a:p>
        </p:txBody>
      </p:sp>
    </p:spTree>
    <p:extLst>
      <p:ext uri="{BB962C8B-B14F-4D97-AF65-F5344CB8AC3E}">
        <p14:creationId xmlns:p14="http://schemas.microsoft.com/office/powerpoint/2010/main" val="2322856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Virtual </a:t>
            </a:r>
            <a:r>
              <a:rPr lang="en-GB" sz="3600" kern="0" dirty="0" err="1">
                <a:solidFill>
                  <a:sysClr val="windowText" lastClr="000000"/>
                </a:solidFill>
              </a:rPr>
              <a:t>Expt</a:t>
            </a:r>
            <a:r>
              <a:rPr lang="en-GB" sz="3600" kern="0" dirty="0">
                <a:solidFill>
                  <a:sysClr val="windowText" lastClr="000000"/>
                </a:solidFill>
              </a:rPr>
              <a:t> – cooling effect</a:t>
            </a:r>
            <a:endParaRPr kumimoji="0" lang="en-GB" sz="3600" b="0" i="0" u="none" strike="noStrike" kern="0" cap="none" spc="0" normalizeH="0" baseline="0" noProof="0" dirty="0">
              <a:ln>
                <a:noFill/>
              </a:ln>
              <a:solidFill>
                <a:sysClr val="windowText" lastClr="000000"/>
              </a:solidFill>
              <a:effectLst/>
              <a:uLnTx/>
              <a:uFillTx/>
            </a:endParaRPr>
          </a:p>
        </p:txBody>
      </p:sp>
      <p:pic>
        <p:nvPicPr>
          <p:cNvPr id="9" name="Picture 8">
            <a:extLst>
              <a:ext uri="{FF2B5EF4-FFF2-40B4-BE49-F238E27FC236}">
                <a16:creationId xmlns:a16="http://schemas.microsoft.com/office/drawing/2014/main" id="{A55B11DA-E9D3-4F6F-9210-043051AA056C}"/>
              </a:ext>
            </a:extLst>
          </p:cNvPr>
          <p:cNvPicPr>
            <a:picLocks noChangeAspect="1"/>
          </p:cNvPicPr>
          <p:nvPr/>
        </p:nvPicPr>
        <p:blipFill>
          <a:blip r:embed="rId4"/>
          <a:stretch>
            <a:fillRect/>
          </a:stretch>
        </p:blipFill>
        <p:spPr>
          <a:xfrm>
            <a:off x="212035" y="1476654"/>
            <a:ext cx="7130905" cy="4241658"/>
          </a:xfrm>
          <a:prstGeom prst="rect">
            <a:avLst/>
          </a:prstGeom>
        </p:spPr>
      </p:pic>
      <p:sp>
        <p:nvSpPr>
          <p:cNvPr id="10" name="TextBox 9">
            <a:extLst>
              <a:ext uri="{FF2B5EF4-FFF2-40B4-BE49-F238E27FC236}">
                <a16:creationId xmlns:a16="http://schemas.microsoft.com/office/drawing/2014/main" id="{7ADF6041-87CB-49A6-83DE-E6BFF939B92D}"/>
              </a:ext>
            </a:extLst>
          </p:cNvPr>
          <p:cNvSpPr txBox="1"/>
          <p:nvPr/>
        </p:nvSpPr>
        <p:spPr>
          <a:xfrm>
            <a:off x="7436221" y="1518890"/>
            <a:ext cx="3636731" cy="967957"/>
          </a:xfrm>
          <a:prstGeom prst="rect">
            <a:avLst/>
          </a:prstGeom>
          <a:noFill/>
        </p:spPr>
        <p:txBody>
          <a:bodyPr wrap="square" rtlCol="0">
            <a:spAutoFit/>
          </a:bodyPr>
          <a:lstStyle/>
          <a:p>
            <a:pPr>
              <a:lnSpc>
                <a:spcPct val="150000"/>
              </a:lnSpc>
            </a:pPr>
            <a:r>
              <a:rPr lang="en-US" sz="2000" dirty="0"/>
              <a:t>Green – 1-propanol</a:t>
            </a:r>
          </a:p>
          <a:p>
            <a:pPr>
              <a:lnSpc>
                <a:spcPct val="150000"/>
              </a:lnSpc>
            </a:pPr>
            <a:r>
              <a:rPr lang="en-US" sz="2000" dirty="0"/>
              <a:t>Blue – ethanol</a:t>
            </a:r>
          </a:p>
        </p:txBody>
      </p:sp>
      <p:sp>
        <p:nvSpPr>
          <p:cNvPr id="8" name="TextBox 7">
            <a:extLst>
              <a:ext uri="{FF2B5EF4-FFF2-40B4-BE49-F238E27FC236}">
                <a16:creationId xmlns:a16="http://schemas.microsoft.com/office/drawing/2014/main" id="{48E23662-B92C-4B17-9D60-DBBF95E31C8A}"/>
              </a:ext>
            </a:extLst>
          </p:cNvPr>
          <p:cNvSpPr txBox="1"/>
          <p:nvPr/>
        </p:nvSpPr>
        <p:spPr>
          <a:xfrm>
            <a:off x="7547113" y="2743200"/>
            <a:ext cx="4177527" cy="3046988"/>
          </a:xfrm>
          <a:prstGeom prst="rect">
            <a:avLst/>
          </a:prstGeom>
          <a:noFill/>
        </p:spPr>
        <p:txBody>
          <a:bodyPr wrap="square" rtlCol="0">
            <a:spAutoFit/>
          </a:bodyPr>
          <a:lstStyle/>
          <a:p>
            <a:r>
              <a:rPr lang="en-US" sz="2400" dirty="0">
                <a:solidFill>
                  <a:srgbClr val="FF0000"/>
                </a:solidFill>
              </a:rPr>
              <a:t>Prediction – the location and shape of the graph for </a:t>
            </a:r>
          </a:p>
          <a:p>
            <a:r>
              <a:rPr lang="en-US" sz="2400" dirty="0">
                <a:solidFill>
                  <a:srgbClr val="FF0000"/>
                </a:solidFill>
              </a:rPr>
              <a:t>1-butanol.</a:t>
            </a:r>
          </a:p>
          <a:p>
            <a:endParaRPr lang="en-US" sz="2400" dirty="0">
              <a:solidFill>
                <a:srgbClr val="FF0000"/>
              </a:solidFill>
            </a:endParaRPr>
          </a:p>
          <a:p>
            <a:r>
              <a:rPr lang="en-US" sz="2400" dirty="0">
                <a:solidFill>
                  <a:srgbClr val="FF0000"/>
                </a:solidFill>
              </a:rPr>
              <a:t>How does it compare to the video? A good lesson about being careful about what sources you rely on.</a:t>
            </a:r>
            <a:endParaRPr lang="en-AU" sz="2400" dirty="0">
              <a:solidFill>
                <a:srgbClr val="FF0000"/>
              </a:solidFill>
            </a:endParaRPr>
          </a:p>
        </p:txBody>
      </p:sp>
    </p:spTree>
    <p:extLst>
      <p:ext uri="{BB962C8B-B14F-4D97-AF65-F5344CB8AC3E}">
        <p14:creationId xmlns:p14="http://schemas.microsoft.com/office/powerpoint/2010/main" val="563171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2. Solubility</a:t>
            </a:r>
            <a:endParaRPr kumimoji="0" lang="en-GB" sz="3600" b="0" i="0" u="none" strike="noStrike" kern="0" cap="none" spc="0" normalizeH="0" baseline="0" noProof="0" dirty="0">
              <a:ln>
                <a:noFill/>
              </a:ln>
              <a:solidFill>
                <a:sysClr val="windowText" lastClr="000000"/>
              </a:solidFill>
              <a:effectLst/>
              <a:uLnTx/>
              <a:uFillTx/>
            </a:endParaRPr>
          </a:p>
        </p:txBody>
      </p:sp>
      <p:grpSp>
        <p:nvGrpSpPr>
          <p:cNvPr id="10" name="Group 9">
            <a:extLst>
              <a:ext uri="{FF2B5EF4-FFF2-40B4-BE49-F238E27FC236}">
                <a16:creationId xmlns:a16="http://schemas.microsoft.com/office/drawing/2014/main" id="{E924C2F4-FE33-4F79-869B-FA635C0C1AC4}"/>
              </a:ext>
            </a:extLst>
          </p:cNvPr>
          <p:cNvGrpSpPr/>
          <p:nvPr/>
        </p:nvGrpSpPr>
        <p:grpSpPr>
          <a:xfrm>
            <a:off x="618390" y="1795777"/>
            <a:ext cx="10536120" cy="1133633"/>
            <a:chOff x="675540" y="1795777"/>
            <a:chExt cx="10536120" cy="1133633"/>
          </a:xfrm>
        </p:grpSpPr>
        <p:pic>
          <p:nvPicPr>
            <p:cNvPr id="4" name="Picture 3">
              <a:extLst>
                <a:ext uri="{FF2B5EF4-FFF2-40B4-BE49-F238E27FC236}">
                  <a16:creationId xmlns:a16="http://schemas.microsoft.com/office/drawing/2014/main" id="{A800B353-71AB-4CDD-A3F1-0B55F60A9C16}"/>
                </a:ext>
              </a:extLst>
            </p:cNvPr>
            <p:cNvPicPr>
              <a:picLocks noChangeAspect="1"/>
            </p:cNvPicPr>
            <p:nvPr/>
          </p:nvPicPr>
          <p:blipFill>
            <a:blip r:embed="rId4"/>
            <a:stretch>
              <a:fillRect/>
            </a:stretch>
          </p:blipFill>
          <p:spPr>
            <a:xfrm>
              <a:off x="675540" y="1795777"/>
              <a:ext cx="10536120" cy="1133633"/>
            </a:xfrm>
            <a:prstGeom prst="rect">
              <a:avLst/>
            </a:prstGeom>
          </p:spPr>
        </p:pic>
        <p:sp>
          <p:nvSpPr>
            <p:cNvPr id="9" name="Rectangle 8">
              <a:extLst>
                <a:ext uri="{FF2B5EF4-FFF2-40B4-BE49-F238E27FC236}">
                  <a16:creationId xmlns:a16="http://schemas.microsoft.com/office/drawing/2014/main" id="{602DD9B3-31E1-4DC8-9F24-C4FB2FD9C65E}"/>
                </a:ext>
              </a:extLst>
            </p:cNvPr>
            <p:cNvSpPr/>
            <p:nvPr/>
          </p:nvSpPr>
          <p:spPr>
            <a:xfrm>
              <a:off x="7743825" y="2609850"/>
              <a:ext cx="3124200" cy="319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1" name="Rectangle 10">
            <a:extLst>
              <a:ext uri="{FF2B5EF4-FFF2-40B4-BE49-F238E27FC236}">
                <a16:creationId xmlns:a16="http://schemas.microsoft.com/office/drawing/2014/main" id="{DEE42EE6-2571-417A-BE5B-CA437452CB43}"/>
              </a:ext>
            </a:extLst>
          </p:cNvPr>
          <p:cNvSpPr/>
          <p:nvPr/>
        </p:nvSpPr>
        <p:spPr>
          <a:xfrm>
            <a:off x="0" y="3019619"/>
            <a:ext cx="11979965" cy="3359061"/>
          </a:xfrm>
          <a:prstGeom prst="rect">
            <a:avLst/>
          </a:prstGeom>
        </p:spPr>
        <p:txBody>
          <a:bodyPr wrap="square">
            <a:spAutoFit/>
          </a:bodyPr>
          <a:lstStyle/>
          <a:p>
            <a:pPr marL="800100" lvl="1" indent="-342900">
              <a:lnSpc>
                <a:spcPct val="150000"/>
              </a:lnSpc>
              <a:buFont typeface="Arial" panose="020B0604020202020204" pitchFamily="34" charset="0"/>
              <a:buChar char="•"/>
            </a:pPr>
            <a:r>
              <a:rPr lang="en-US" sz="2400" dirty="0"/>
              <a:t>For a solute and solvent to mix, forming a solution:</a:t>
            </a:r>
          </a:p>
          <a:p>
            <a:pPr marL="2171700" lvl="4" indent="-342900">
              <a:lnSpc>
                <a:spcPct val="150000"/>
              </a:lnSpc>
              <a:buFont typeface="Arial" panose="020B0604020202020204" pitchFamily="34" charset="0"/>
              <a:buChar char="•"/>
            </a:pPr>
            <a:r>
              <a:rPr lang="en-US" sz="2400" dirty="0"/>
              <a:t>The forces of attraction between the molecules in solute must break</a:t>
            </a:r>
          </a:p>
          <a:p>
            <a:pPr marL="2171700" lvl="4" indent="-342900">
              <a:lnSpc>
                <a:spcPct val="150000"/>
              </a:lnSpc>
              <a:buFont typeface="Arial" panose="020B0604020202020204" pitchFamily="34" charset="0"/>
              <a:buChar char="•"/>
            </a:pPr>
            <a:r>
              <a:rPr lang="en-US" sz="2400" dirty="0"/>
              <a:t>The forces of attraction between the molecules in solvent must break</a:t>
            </a:r>
          </a:p>
          <a:p>
            <a:pPr marL="2171700" lvl="4" indent="-342900">
              <a:lnSpc>
                <a:spcPct val="150000"/>
              </a:lnSpc>
              <a:buFont typeface="Arial" panose="020B0604020202020204" pitchFamily="34" charset="0"/>
              <a:buChar char="•"/>
            </a:pPr>
            <a:r>
              <a:rPr lang="en-US" sz="2400" dirty="0"/>
              <a:t>New forces of attraction must form between molecules of solute and solvent</a:t>
            </a:r>
          </a:p>
          <a:p>
            <a:pPr marL="800100" lvl="1" indent="-342900">
              <a:lnSpc>
                <a:spcPct val="150000"/>
              </a:lnSpc>
              <a:buFont typeface="Arial" panose="020B0604020202020204" pitchFamily="34" charset="0"/>
              <a:buChar char="•"/>
            </a:pPr>
            <a:r>
              <a:rPr lang="en-US" sz="2400" dirty="0"/>
              <a:t>For this process to be energetically </a:t>
            </a:r>
            <a:r>
              <a:rPr lang="en-US" sz="2400" dirty="0" err="1"/>
              <a:t>favourable</a:t>
            </a:r>
            <a:r>
              <a:rPr lang="en-US" sz="2400" dirty="0"/>
              <a:t> the two substances need to have similar intermolecular forces present</a:t>
            </a:r>
            <a:endParaRPr lang="en-AU" sz="2400" dirty="0"/>
          </a:p>
        </p:txBody>
      </p:sp>
    </p:spTree>
    <p:extLst>
      <p:ext uri="{BB962C8B-B14F-4D97-AF65-F5344CB8AC3E}">
        <p14:creationId xmlns:p14="http://schemas.microsoft.com/office/powerpoint/2010/main" val="71848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Solubility</a:t>
            </a:r>
            <a:endParaRPr kumimoji="0" lang="en-GB" sz="3600" b="0" i="0" u="none" strike="noStrike" kern="0" cap="none" spc="0" normalizeH="0" baseline="0" noProof="0" dirty="0">
              <a:ln>
                <a:noFill/>
              </a:ln>
              <a:solidFill>
                <a:sysClr val="windowText" lastClr="000000"/>
              </a:solidFill>
              <a:effectLst/>
              <a:uLnTx/>
              <a:uFillTx/>
            </a:endParaRPr>
          </a:p>
        </p:txBody>
      </p:sp>
      <p:sp>
        <p:nvSpPr>
          <p:cNvPr id="4" name="TextBox 3">
            <a:extLst>
              <a:ext uri="{FF2B5EF4-FFF2-40B4-BE49-F238E27FC236}">
                <a16:creationId xmlns:a16="http://schemas.microsoft.com/office/drawing/2014/main" id="{942B9D0D-344C-47BE-A005-0F21C3C5B53A}"/>
              </a:ext>
            </a:extLst>
          </p:cNvPr>
          <p:cNvSpPr txBox="1"/>
          <p:nvPr/>
        </p:nvSpPr>
        <p:spPr>
          <a:xfrm>
            <a:off x="381000" y="1676400"/>
            <a:ext cx="11391900" cy="33590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Generally, solutes and solvent mix to form a solution when they both contain similar intermolecular forces</a:t>
            </a:r>
          </a:p>
          <a:p>
            <a:pPr marL="342900" indent="-342900">
              <a:lnSpc>
                <a:spcPct val="150000"/>
              </a:lnSpc>
              <a:buFont typeface="Arial" panose="020B0604020202020204" pitchFamily="34" charset="0"/>
              <a:buChar char="•"/>
            </a:pPr>
            <a:r>
              <a:rPr lang="en-US" sz="2400" dirty="0"/>
              <a:t>This leads to the general chemistry rule of thumb – </a:t>
            </a:r>
            <a:r>
              <a:rPr lang="en-US" sz="2400" dirty="0">
                <a:solidFill>
                  <a:srgbClr val="FF0000"/>
                </a:solidFill>
              </a:rPr>
              <a:t>Like dissolves like</a:t>
            </a:r>
            <a:endParaRPr lang="en-US" sz="2400" dirty="0"/>
          </a:p>
          <a:p>
            <a:pPr marL="342900" indent="-342900">
              <a:lnSpc>
                <a:spcPct val="150000"/>
              </a:lnSpc>
              <a:buFont typeface="Arial" panose="020B0604020202020204" pitchFamily="34" charset="0"/>
              <a:buChar char="•"/>
            </a:pPr>
            <a:r>
              <a:rPr lang="en-US" sz="2400" dirty="0"/>
              <a:t>Example: petrol (a mixture of C</a:t>
            </a:r>
            <a:r>
              <a:rPr lang="en-US" sz="2400" baseline="-25000" dirty="0"/>
              <a:t>5</a:t>
            </a:r>
            <a:r>
              <a:rPr lang="en-US" sz="2400" dirty="0"/>
              <a:t>-C</a:t>
            </a:r>
            <a:r>
              <a:rPr lang="en-US" sz="2400" baseline="-25000" dirty="0"/>
              <a:t>11</a:t>
            </a:r>
            <a:r>
              <a:rPr lang="en-US" sz="2400" dirty="0"/>
              <a:t> hydrocarbons) dissolves in kerosene (a mixture of C</a:t>
            </a:r>
            <a:r>
              <a:rPr lang="en-US" sz="2400" baseline="-25000" dirty="0"/>
              <a:t>10</a:t>
            </a:r>
            <a:r>
              <a:rPr lang="en-US" sz="2400" dirty="0"/>
              <a:t>-C</a:t>
            </a:r>
            <a:r>
              <a:rPr lang="en-US" sz="2400" baseline="-25000" dirty="0"/>
              <a:t>15</a:t>
            </a:r>
            <a:r>
              <a:rPr lang="en-US" sz="2400" dirty="0"/>
              <a:t> hydrocarbons). Both substances are non-polar, with only dispersion forces present (also a similar size which also contributes to strength of the IMF present)</a:t>
            </a:r>
            <a:endParaRPr lang="en-AU" sz="2400" dirty="0"/>
          </a:p>
        </p:txBody>
      </p:sp>
    </p:spTree>
    <p:extLst>
      <p:ext uri="{BB962C8B-B14F-4D97-AF65-F5344CB8AC3E}">
        <p14:creationId xmlns:p14="http://schemas.microsoft.com/office/powerpoint/2010/main" val="202243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Solubility</a:t>
            </a:r>
            <a:endParaRPr kumimoji="0" lang="en-GB" sz="3600" b="0" i="0" u="none" strike="noStrike" kern="0" cap="none" spc="0" normalizeH="0" baseline="0" noProof="0" dirty="0">
              <a:ln>
                <a:noFill/>
              </a:ln>
              <a:solidFill>
                <a:sysClr val="windowText" lastClr="000000"/>
              </a:solidFill>
              <a:effectLst/>
              <a:uLnTx/>
              <a:uFillTx/>
            </a:endParaRPr>
          </a:p>
        </p:txBody>
      </p:sp>
      <p:pic>
        <p:nvPicPr>
          <p:cNvPr id="13" name="Picture 12" descr="A close up of a logo&#10;&#10;Description automatically generated">
            <a:extLst>
              <a:ext uri="{FF2B5EF4-FFF2-40B4-BE49-F238E27FC236}">
                <a16:creationId xmlns:a16="http://schemas.microsoft.com/office/drawing/2014/main" id="{4014A19F-D992-42C8-A5D6-601FCC01B9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0190" y="136525"/>
            <a:ext cx="5819775" cy="6572250"/>
          </a:xfrm>
          <a:prstGeom prst="rect">
            <a:avLst/>
          </a:prstGeom>
        </p:spPr>
      </p:pic>
      <p:sp>
        <p:nvSpPr>
          <p:cNvPr id="14" name="TextBox 13">
            <a:extLst>
              <a:ext uri="{FF2B5EF4-FFF2-40B4-BE49-F238E27FC236}">
                <a16:creationId xmlns:a16="http://schemas.microsoft.com/office/drawing/2014/main" id="{35CB9C56-3836-494C-8A16-1DDCDE50C653}"/>
              </a:ext>
            </a:extLst>
          </p:cNvPr>
          <p:cNvSpPr txBox="1"/>
          <p:nvPr/>
        </p:nvSpPr>
        <p:spPr>
          <a:xfrm>
            <a:off x="514350" y="1610137"/>
            <a:ext cx="5581650" cy="3416320"/>
          </a:xfrm>
          <a:prstGeom prst="rect">
            <a:avLst/>
          </a:prstGeom>
          <a:noFill/>
        </p:spPr>
        <p:txBody>
          <a:bodyPr wrap="square" rtlCol="0">
            <a:spAutoFit/>
          </a:bodyPr>
          <a:lstStyle/>
          <a:p>
            <a:r>
              <a:rPr lang="en-US" sz="2400" dirty="0"/>
              <a:t>Insoluble – compounds that do not mix to form a homogeneous mixture</a:t>
            </a:r>
          </a:p>
          <a:p>
            <a:endParaRPr lang="en-US" sz="2400" dirty="0"/>
          </a:p>
          <a:p>
            <a:r>
              <a:rPr lang="en-US" sz="2400" dirty="0"/>
              <a:t>Example: hexane and water</a:t>
            </a:r>
          </a:p>
          <a:p>
            <a:endParaRPr lang="en-US" sz="2400" dirty="0"/>
          </a:p>
          <a:p>
            <a:pPr marL="457200" indent="-457200">
              <a:buAutoNum type="arabicPeriod"/>
            </a:pPr>
            <a:r>
              <a:rPr lang="en-US" sz="2400" dirty="0"/>
              <a:t>Identify the forces involved.</a:t>
            </a:r>
          </a:p>
          <a:p>
            <a:pPr marL="457200" indent="-457200">
              <a:buAutoNum type="arabicPeriod"/>
            </a:pPr>
            <a:r>
              <a:rPr lang="en-US" sz="2400" dirty="0"/>
              <a:t>Explain in terms of attraction and energy of the system why the compounds do not mix</a:t>
            </a:r>
            <a:endParaRPr lang="en-AU" sz="2400" dirty="0"/>
          </a:p>
        </p:txBody>
      </p:sp>
    </p:spTree>
    <p:extLst>
      <p:ext uri="{BB962C8B-B14F-4D97-AF65-F5344CB8AC3E}">
        <p14:creationId xmlns:p14="http://schemas.microsoft.com/office/powerpoint/2010/main" val="3047638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Solubility</a:t>
            </a:r>
            <a:endParaRPr kumimoji="0" lang="en-GB" sz="3600" b="0" i="0" u="none" strike="noStrike" kern="0" cap="none" spc="0" normalizeH="0" baseline="0" noProof="0" dirty="0">
              <a:ln>
                <a:noFill/>
              </a:ln>
              <a:solidFill>
                <a:sysClr val="windowText" lastClr="000000"/>
              </a:solidFill>
              <a:effectLst/>
              <a:uLnTx/>
              <a:uFillTx/>
            </a:endParaRPr>
          </a:p>
        </p:txBody>
      </p:sp>
      <p:sp>
        <p:nvSpPr>
          <p:cNvPr id="14" name="TextBox 13">
            <a:extLst>
              <a:ext uri="{FF2B5EF4-FFF2-40B4-BE49-F238E27FC236}">
                <a16:creationId xmlns:a16="http://schemas.microsoft.com/office/drawing/2014/main" id="{35CB9C56-3836-494C-8A16-1DDCDE50C653}"/>
              </a:ext>
            </a:extLst>
          </p:cNvPr>
          <p:cNvSpPr txBox="1"/>
          <p:nvPr/>
        </p:nvSpPr>
        <p:spPr>
          <a:xfrm>
            <a:off x="19048" y="1917888"/>
            <a:ext cx="4743450" cy="3416320"/>
          </a:xfrm>
          <a:prstGeom prst="rect">
            <a:avLst/>
          </a:prstGeom>
          <a:noFill/>
        </p:spPr>
        <p:txBody>
          <a:bodyPr wrap="square" rtlCol="0">
            <a:spAutoFit/>
          </a:bodyPr>
          <a:lstStyle/>
          <a:p>
            <a:r>
              <a:rPr lang="en-US" sz="2400" dirty="0"/>
              <a:t>Soluble – compounds that do mix to form a homogeneous mixture</a:t>
            </a:r>
          </a:p>
          <a:p>
            <a:endParaRPr lang="en-US" sz="2400" dirty="0"/>
          </a:p>
          <a:p>
            <a:r>
              <a:rPr lang="en-US" sz="2400" dirty="0"/>
              <a:t>Example: ethanol and water</a:t>
            </a:r>
          </a:p>
          <a:p>
            <a:endParaRPr lang="en-US" sz="2400" dirty="0"/>
          </a:p>
          <a:p>
            <a:pPr marL="457200" indent="-457200">
              <a:buAutoNum type="arabicPeriod"/>
            </a:pPr>
            <a:r>
              <a:rPr lang="en-US" sz="2400" dirty="0"/>
              <a:t>Identify the forces involved.</a:t>
            </a:r>
          </a:p>
          <a:p>
            <a:pPr marL="457200" indent="-457200">
              <a:buAutoNum type="arabicPeriod"/>
            </a:pPr>
            <a:r>
              <a:rPr lang="en-US" sz="2400" dirty="0"/>
              <a:t>Explain in terms of attraction and energy of the system why the compounds do not mix</a:t>
            </a:r>
            <a:endParaRPr lang="en-AU" sz="2400" dirty="0"/>
          </a:p>
        </p:txBody>
      </p:sp>
      <p:pic>
        <p:nvPicPr>
          <p:cNvPr id="8" name="Picture 7" descr="A close up of a device&#10;&#10;Description automatically generated">
            <a:extLst>
              <a:ext uri="{FF2B5EF4-FFF2-40B4-BE49-F238E27FC236}">
                <a16:creationId xmlns:a16="http://schemas.microsoft.com/office/drawing/2014/main" id="{44342B16-97AF-4C04-80AE-2B30442C4F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6302" y="1748756"/>
            <a:ext cx="7486650" cy="4369585"/>
          </a:xfrm>
          <a:prstGeom prst="rect">
            <a:avLst/>
          </a:prstGeom>
        </p:spPr>
      </p:pic>
    </p:spTree>
    <p:extLst>
      <p:ext uri="{BB962C8B-B14F-4D97-AF65-F5344CB8AC3E}">
        <p14:creationId xmlns:p14="http://schemas.microsoft.com/office/powerpoint/2010/main" val="91706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Review - IMF</a:t>
            </a:r>
            <a:endParaRPr kumimoji="0" lang="en-GB" sz="3600" b="0" i="0" u="none" strike="noStrike" kern="0" cap="none" spc="0" normalizeH="0" baseline="0" noProof="0" dirty="0">
              <a:ln>
                <a:noFill/>
              </a:ln>
              <a:solidFill>
                <a:sysClr val="windowText" lastClr="000000"/>
              </a:solidFill>
              <a:effectLst/>
              <a:uLnTx/>
              <a:uFillTx/>
            </a:endParaRPr>
          </a:p>
        </p:txBody>
      </p:sp>
      <p:sp>
        <p:nvSpPr>
          <p:cNvPr id="4" name="TextBox 3">
            <a:extLst>
              <a:ext uri="{FF2B5EF4-FFF2-40B4-BE49-F238E27FC236}">
                <a16:creationId xmlns:a16="http://schemas.microsoft.com/office/drawing/2014/main" id="{D5DD6F8C-5112-466A-AEDB-8967BFB4FE6A}"/>
              </a:ext>
            </a:extLst>
          </p:cNvPr>
          <p:cNvSpPr txBox="1"/>
          <p:nvPr/>
        </p:nvSpPr>
        <p:spPr>
          <a:xfrm>
            <a:off x="638175" y="1503341"/>
            <a:ext cx="10915650" cy="4467057"/>
          </a:xfrm>
          <a:prstGeom prst="rect">
            <a:avLst/>
          </a:prstGeom>
          <a:noFill/>
        </p:spPr>
        <p:txBody>
          <a:bodyPr wrap="square" rtlCol="0">
            <a:spAutoFit/>
          </a:bodyPr>
          <a:lstStyle/>
          <a:p>
            <a:pPr>
              <a:lnSpc>
                <a:spcPct val="150000"/>
              </a:lnSpc>
            </a:pPr>
            <a:r>
              <a:rPr lang="en-US" sz="2400" dirty="0"/>
              <a:t>Intermolecular forces (IMF)</a:t>
            </a:r>
          </a:p>
          <a:p>
            <a:pPr marL="800100" lvl="1" indent="-342900">
              <a:lnSpc>
                <a:spcPct val="150000"/>
              </a:lnSpc>
              <a:buFont typeface="Arial" panose="020B0604020202020204" pitchFamily="34" charset="0"/>
              <a:buChar char="•"/>
            </a:pPr>
            <a:r>
              <a:rPr lang="en-AU" sz="2400" dirty="0"/>
              <a:t>The weak attractive forces between molecules</a:t>
            </a:r>
          </a:p>
          <a:p>
            <a:pPr marL="800100" lvl="1" indent="-342900">
              <a:lnSpc>
                <a:spcPct val="150000"/>
              </a:lnSpc>
              <a:buFont typeface="Arial" panose="020B0604020202020204" pitchFamily="34" charset="0"/>
              <a:buChar char="•"/>
            </a:pPr>
            <a:r>
              <a:rPr lang="en-AU" sz="2400" dirty="0"/>
              <a:t>Three IMFs are:</a:t>
            </a:r>
          </a:p>
          <a:p>
            <a:pPr marL="1714500" lvl="3" indent="-342900">
              <a:lnSpc>
                <a:spcPct val="150000"/>
              </a:lnSpc>
              <a:buFont typeface="Arial" panose="020B0604020202020204" pitchFamily="34" charset="0"/>
              <a:buChar char="•"/>
            </a:pPr>
            <a:r>
              <a:rPr lang="en-AU" sz="2400" dirty="0"/>
              <a:t>Dipole-Dipole forces</a:t>
            </a:r>
          </a:p>
          <a:p>
            <a:pPr marL="1714500" lvl="3" indent="-342900">
              <a:lnSpc>
                <a:spcPct val="150000"/>
              </a:lnSpc>
              <a:buFont typeface="Arial" panose="020B0604020202020204" pitchFamily="34" charset="0"/>
              <a:buChar char="•"/>
            </a:pPr>
            <a:r>
              <a:rPr lang="en-AU" sz="2400" dirty="0"/>
              <a:t>Hydrogen bonding</a:t>
            </a:r>
          </a:p>
          <a:p>
            <a:pPr marL="1714500" lvl="3" indent="-342900">
              <a:lnSpc>
                <a:spcPct val="150000"/>
              </a:lnSpc>
              <a:buFont typeface="Arial" panose="020B0604020202020204" pitchFamily="34" charset="0"/>
              <a:buChar char="•"/>
            </a:pPr>
            <a:r>
              <a:rPr lang="en-AU" sz="2400" dirty="0"/>
              <a:t>Dispersion forces (sometime called London forces or van der Waals’ forces)</a:t>
            </a:r>
          </a:p>
          <a:p>
            <a:pPr marL="1714500" lvl="3" indent="-342900">
              <a:lnSpc>
                <a:spcPct val="150000"/>
              </a:lnSpc>
              <a:buFont typeface="Arial" panose="020B0604020202020204" pitchFamily="34" charset="0"/>
              <a:buChar char="•"/>
            </a:pPr>
            <a:endParaRPr lang="en-AU" sz="2400" dirty="0"/>
          </a:p>
        </p:txBody>
      </p:sp>
    </p:spTree>
    <p:extLst>
      <p:ext uri="{BB962C8B-B14F-4D97-AF65-F5344CB8AC3E}">
        <p14:creationId xmlns:p14="http://schemas.microsoft.com/office/powerpoint/2010/main" val="975433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Solubility - practice</a:t>
            </a:r>
            <a:endParaRPr kumimoji="0" lang="en-GB" sz="3600" b="0" i="0" u="none" strike="noStrike" kern="0" cap="none" spc="0" normalizeH="0" baseline="0" noProof="0" dirty="0">
              <a:ln>
                <a:noFill/>
              </a:ln>
              <a:solidFill>
                <a:sysClr val="windowText" lastClr="000000"/>
              </a:solidFill>
              <a:effectLst/>
              <a:uLnTx/>
              <a:uFillTx/>
            </a:endParaRPr>
          </a:p>
        </p:txBody>
      </p:sp>
      <p:pic>
        <p:nvPicPr>
          <p:cNvPr id="2" name="Picture 1">
            <a:extLst>
              <a:ext uri="{FF2B5EF4-FFF2-40B4-BE49-F238E27FC236}">
                <a16:creationId xmlns:a16="http://schemas.microsoft.com/office/drawing/2014/main" id="{42F1CF70-0149-4341-8B4E-088FE16BFEB4}"/>
              </a:ext>
            </a:extLst>
          </p:cNvPr>
          <p:cNvPicPr>
            <a:picLocks noChangeAspect="1"/>
          </p:cNvPicPr>
          <p:nvPr/>
        </p:nvPicPr>
        <p:blipFill>
          <a:blip r:embed="rId4"/>
          <a:stretch>
            <a:fillRect/>
          </a:stretch>
        </p:blipFill>
        <p:spPr>
          <a:xfrm>
            <a:off x="393010" y="2857167"/>
            <a:ext cx="2694291" cy="3315034"/>
          </a:xfrm>
          <a:prstGeom prst="rect">
            <a:avLst/>
          </a:prstGeom>
        </p:spPr>
      </p:pic>
      <p:sp>
        <p:nvSpPr>
          <p:cNvPr id="4" name="TextBox 3">
            <a:extLst>
              <a:ext uri="{FF2B5EF4-FFF2-40B4-BE49-F238E27FC236}">
                <a16:creationId xmlns:a16="http://schemas.microsoft.com/office/drawing/2014/main" id="{145A9CF4-8D3B-42C7-84E4-BF8BE6DB7B80}"/>
              </a:ext>
            </a:extLst>
          </p:cNvPr>
          <p:cNvSpPr txBox="1"/>
          <p:nvPr/>
        </p:nvSpPr>
        <p:spPr>
          <a:xfrm>
            <a:off x="428354" y="2059520"/>
            <a:ext cx="2972071" cy="523220"/>
          </a:xfrm>
          <a:prstGeom prst="rect">
            <a:avLst/>
          </a:prstGeom>
          <a:noFill/>
        </p:spPr>
        <p:txBody>
          <a:bodyPr wrap="square" rtlCol="0">
            <a:spAutoFit/>
          </a:bodyPr>
          <a:lstStyle/>
          <a:p>
            <a:r>
              <a:rPr lang="en-US" sz="2800" dirty="0"/>
              <a:t>water + hexane</a:t>
            </a:r>
            <a:endParaRPr lang="en-AU" sz="2800" dirty="0"/>
          </a:p>
        </p:txBody>
      </p:sp>
      <p:pic>
        <p:nvPicPr>
          <p:cNvPr id="12" name="Picture 11">
            <a:extLst>
              <a:ext uri="{FF2B5EF4-FFF2-40B4-BE49-F238E27FC236}">
                <a16:creationId xmlns:a16="http://schemas.microsoft.com/office/drawing/2014/main" id="{3FEF6C0D-08E5-4FC2-9703-A6EC9B7E1EC3}"/>
              </a:ext>
            </a:extLst>
          </p:cNvPr>
          <p:cNvPicPr>
            <a:picLocks noChangeAspect="1"/>
          </p:cNvPicPr>
          <p:nvPr/>
        </p:nvPicPr>
        <p:blipFill rotWithShape="1">
          <a:blip r:embed="rId5"/>
          <a:srcRect b="1157"/>
          <a:stretch/>
        </p:blipFill>
        <p:spPr>
          <a:xfrm>
            <a:off x="3581400" y="2857167"/>
            <a:ext cx="4960907" cy="3315034"/>
          </a:xfrm>
          <a:prstGeom prst="rect">
            <a:avLst/>
          </a:prstGeom>
        </p:spPr>
      </p:pic>
      <p:pic>
        <p:nvPicPr>
          <p:cNvPr id="13" name="Picture 12">
            <a:extLst>
              <a:ext uri="{FF2B5EF4-FFF2-40B4-BE49-F238E27FC236}">
                <a16:creationId xmlns:a16="http://schemas.microsoft.com/office/drawing/2014/main" id="{C3D83790-159C-44DB-B456-96C67BD9A312}"/>
              </a:ext>
            </a:extLst>
          </p:cNvPr>
          <p:cNvPicPr>
            <a:picLocks noChangeAspect="1"/>
          </p:cNvPicPr>
          <p:nvPr/>
        </p:nvPicPr>
        <p:blipFill>
          <a:blip r:embed="rId6"/>
          <a:stretch>
            <a:fillRect/>
          </a:stretch>
        </p:blipFill>
        <p:spPr>
          <a:xfrm>
            <a:off x="8989982" y="2826351"/>
            <a:ext cx="2226070" cy="3345850"/>
          </a:xfrm>
          <a:prstGeom prst="rect">
            <a:avLst/>
          </a:prstGeom>
        </p:spPr>
      </p:pic>
    </p:spTree>
    <p:extLst>
      <p:ext uri="{BB962C8B-B14F-4D97-AF65-F5344CB8AC3E}">
        <p14:creationId xmlns:p14="http://schemas.microsoft.com/office/powerpoint/2010/main" val="42254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Solubility - practice</a:t>
            </a:r>
            <a:endParaRPr kumimoji="0" lang="en-GB" sz="3600" b="0" i="0" u="none" strike="noStrike" kern="0" cap="none" spc="0" normalizeH="0" baseline="0" noProof="0" dirty="0">
              <a:ln>
                <a:noFill/>
              </a:ln>
              <a:solidFill>
                <a:sysClr val="windowText" lastClr="000000"/>
              </a:solidFill>
              <a:effectLst/>
              <a:uLnTx/>
              <a:uFillTx/>
            </a:endParaRPr>
          </a:p>
        </p:txBody>
      </p:sp>
      <p:pic>
        <p:nvPicPr>
          <p:cNvPr id="8" name="Picture 7">
            <a:extLst>
              <a:ext uri="{FF2B5EF4-FFF2-40B4-BE49-F238E27FC236}">
                <a16:creationId xmlns:a16="http://schemas.microsoft.com/office/drawing/2014/main" id="{BC2A780B-3ED1-4555-9A98-0B0527CC38C0}"/>
              </a:ext>
            </a:extLst>
          </p:cNvPr>
          <p:cNvPicPr>
            <a:picLocks noChangeAspect="1"/>
          </p:cNvPicPr>
          <p:nvPr/>
        </p:nvPicPr>
        <p:blipFill>
          <a:blip r:embed="rId4"/>
          <a:stretch>
            <a:fillRect/>
          </a:stretch>
        </p:blipFill>
        <p:spPr>
          <a:xfrm>
            <a:off x="5341661" y="1705199"/>
            <a:ext cx="6943725" cy="2924139"/>
          </a:xfrm>
          <a:prstGeom prst="rect">
            <a:avLst/>
          </a:prstGeom>
        </p:spPr>
      </p:pic>
      <p:sp>
        <p:nvSpPr>
          <p:cNvPr id="9" name="TextBox 8">
            <a:extLst>
              <a:ext uri="{FF2B5EF4-FFF2-40B4-BE49-F238E27FC236}">
                <a16:creationId xmlns:a16="http://schemas.microsoft.com/office/drawing/2014/main" id="{84AF0B43-85F0-4850-A14D-785C3C743D86}"/>
              </a:ext>
            </a:extLst>
          </p:cNvPr>
          <p:cNvSpPr txBox="1"/>
          <p:nvPr/>
        </p:nvSpPr>
        <p:spPr>
          <a:xfrm>
            <a:off x="0" y="2199466"/>
            <a:ext cx="5341661" cy="1697068"/>
          </a:xfrm>
          <a:prstGeom prst="rect">
            <a:avLst/>
          </a:prstGeom>
          <a:noFill/>
        </p:spPr>
        <p:txBody>
          <a:bodyPr wrap="square" rtlCol="0">
            <a:spAutoFit/>
          </a:bodyPr>
          <a:lstStyle/>
          <a:p>
            <a:pPr>
              <a:lnSpc>
                <a:spcPct val="150000"/>
              </a:lnSpc>
            </a:pPr>
            <a:r>
              <a:rPr lang="en-US" sz="2400" dirty="0"/>
              <a:t>Hexane: non-polar, dispersion forces only</a:t>
            </a:r>
          </a:p>
          <a:p>
            <a:pPr>
              <a:lnSpc>
                <a:spcPct val="150000"/>
              </a:lnSpc>
            </a:pPr>
            <a:r>
              <a:rPr lang="en-US" sz="2400" dirty="0"/>
              <a:t>Water: polar, hydrogen bonding and</a:t>
            </a:r>
          </a:p>
          <a:p>
            <a:pPr>
              <a:lnSpc>
                <a:spcPct val="150000"/>
              </a:lnSpc>
            </a:pPr>
            <a:r>
              <a:rPr lang="en-US" sz="2400" dirty="0"/>
              <a:t>              dispersion</a:t>
            </a:r>
            <a:endParaRPr lang="en-AU" sz="2400" dirty="0"/>
          </a:p>
        </p:txBody>
      </p:sp>
      <p:sp>
        <p:nvSpPr>
          <p:cNvPr id="10" name="TextBox 9">
            <a:extLst>
              <a:ext uri="{FF2B5EF4-FFF2-40B4-BE49-F238E27FC236}">
                <a16:creationId xmlns:a16="http://schemas.microsoft.com/office/drawing/2014/main" id="{2805C3DF-6306-4C7C-ACC6-32C816F27402}"/>
              </a:ext>
            </a:extLst>
          </p:cNvPr>
          <p:cNvSpPr txBox="1"/>
          <p:nvPr/>
        </p:nvSpPr>
        <p:spPr>
          <a:xfrm>
            <a:off x="619125" y="4869778"/>
            <a:ext cx="11201400" cy="1697068"/>
          </a:xfrm>
          <a:prstGeom prst="rect">
            <a:avLst/>
          </a:prstGeom>
          <a:noFill/>
        </p:spPr>
        <p:txBody>
          <a:bodyPr wrap="square" rtlCol="0">
            <a:spAutoFit/>
          </a:bodyPr>
          <a:lstStyle/>
          <a:p>
            <a:pPr>
              <a:lnSpc>
                <a:spcPct val="150000"/>
              </a:lnSpc>
            </a:pPr>
            <a:r>
              <a:rPr lang="en-US" sz="2400" dirty="0"/>
              <a:t>Interactions between hexane and water are very weak compared to the interactions between pure hexane molecules and pure water molecules. Therefore, the two substances do not mix </a:t>
            </a:r>
            <a:r>
              <a:rPr lang="en-US" sz="2400" dirty="0" err="1"/>
              <a:t>ie</a:t>
            </a:r>
            <a:r>
              <a:rPr lang="en-US" sz="2400" dirty="0"/>
              <a:t>. Water is insoluble in hexane (and </a:t>
            </a:r>
            <a:r>
              <a:rPr lang="en-US" sz="2400" i="1" dirty="0"/>
              <a:t>vice versa</a:t>
            </a:r>
            <a:r>
              <a:rPr lang="en-US" sz="2400" dirty="0"/>
              <a:t>)</a:t>
            </a:r>
            <a:endParaRPr lang="en-AU" sz="2400" dirty="0"/>
          </a:p>
        </p:txBody>
      </p:sp>
    </p:spTree>
    <p:extLst>
      <p:ext uri="{BB962C8B-B14F-4D97-AF65-F5344CB8AC3E}">
        <p14:creationId xmlns:p14="http://schemas.microsoft.com/office/powerpoint/2010/main" val="37508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Solubility - practice</a:t>
            </a:r>
            <a:endParaRPr kumimoji="0" lang="en-GB" sz="3600" b="0" i="0" u="none" strike="noStrike" kern="0" cap="none" spc="0" normalizeH="0" baseline="0" noProof="0" dirty="0">
              <a:ln>
                <a:noFill/>
              </a:ln>
              <a:solidFill>
                <a:sysClr val="windowText" lastClr="000000"/>
              </a:solidFill>
              <a:effectLst/>
              <a:uLnTx/>
              <a:uFillTx/>
            </a:endParaRPr>
          </a:p>
        </p:txBody>
      </p:sp>
      <p:sp>
        <p:nvSpPr>
          <p:cNvPr id="11" name="Rectangle 10">
            <a:extLst>
              <a:ext uri="{FF2B5EF4-FFF2-40B4-BE49-F238E27FC236}">
                <a16:creationId xmlns:a16="http://schemas.microsoft.com/office/drawing/2014/main" id="{821EE2A8-8CBE-4683-BAD5-DA03F09F108A}"/>
              </a:ext>
            </a:extLst>
          </p:cNvPr>
          <p:cNvSpPr/>
          <p:nvPr/>
        </p:nvSpPr>
        <p:spPr>
          <a:xfrm>
            <a:off x="9869556" y="2339754"/>
            <a:ext cx="1086516" cy="461665"/>
          </a:xfrm>
          <a:prstGeom prst="rect">
            <a:avLst/>
          </a:prstGeom>
        </p:spPr>
        <p:txBody>
          <a:bodyPr wrap="none">
            <a:spAutoFit/>
          </a:bodyPr>
          <a:lstStyle/>
          <a:p>
            <a:r>
              <a:rPr lang="en-US" sz="2400" dirty="0"/>
              <a:t>hexane</a:t>
            </a:r>
            <a:endParaRPr lang="en-AU" sz="2400" dirty="0"/>
          </a:p>
        </p:txBody>
      </p:sp>
      <p:sp>
        <p:nvSpPr>
          <p:cNvPr id="12" name="Rectangle 11">
            <a:extLst>
              <a:ext uri="{FF2B5EF4-FFF2-40B4-BE49-F238E27FC236}">
                <a16:creationId xmlns:a16="http://schemas.microsoft.com/office/drawing/2014/main" id="{770805C9-6A4B-4137-AF3D-5A7DAA6EFE87}"/>
              </a:ext>
            </a:extLst>
          </p:cNvPr>
          <p:cNvSpPr/>
          <p:nvPr/>
        </p:nvSpPr>
        <p:spPr>
          <a:xfrm>
            <a:off x="391394" y="1585985"/>
            <a:ext cx="971741" cy="461665"/>
          </a:xfrm>
          <a:prstGeom prst="rect">
            <a:avLst/>
          </a:prstGeom>
        </p:spPr>
        <p:txBody>
          <a:bodyPr wrap="none">
            <a:spAutoFit/>
          </a:bodyPr>
          <a:lstStyle/>
          <a:p>
            <a:r>
              <a:rPr lang="en-US" sz="2400" dirty="0"/>
              <a:t>Iodine</a:t>
            </a:r>
            <a:endParaRPr lang="en-AU" sz="2400" baseline="-25000" dirty="0"/>
          </a:p>
        </p:txBody>
      </p:sp>
      <p:pic>
        <p:nvPicPr>
          <p:cNvPr id="4" name="Picture 3">
            <a:extLst>
              <a:ext uri="{FF2B5EF4-FFF2-40B4-BE49-F238E27FC236}">
                <a16:creationId xmlns:a16="http://schemas.microsoft.com/office/drawing/2014/main" id="{76E2E570-EAFD-48D7-91D1-3AA34E84E6DC}"/>
              </a:ext>
            </a:extLst>
          </p:cNvPr>
          <p:cNvPicPr>
            <a:picLocks noChangeAspect="1"/>
          </p:cNvPicPr>
          <p:nvPr/>
        </p:nvPicPr>
        <p:blipFill rotWithShape="1">
          <a:blip r:embed="rId4"/>
          <a:srcRect l="46626" t="5780" r="7439" b="-5780"/>
          <a:stretch/>
        </p:blipFill>
        <p:spPr>
          <a:xfrm>
            <a:off x="9697031" y="2984716"/>
            <a:ext cx="1431567" cy="2668369"/>
          </a:xfrm>
          <a:prstGeom prst="rect">
            <a:avLst/>
          </a:prstGeom>
        </p:spPr>
      </p:pic>
      <p:pic>
        <p:nvPicPr>
          <p:cNvPr id="14" name="Picture 13">
            <a:extLst>
              <a:ext uri="{FF2B5EF4-FFF2-40B4-BE49-F238E27FC236}">
                <a16:creationId xmlns:a16="http://schemas.microsoft.com/office/drawing/2014/main" id="{2E3F3551-B178-4BEA-871F-22811798E464}"/>
              </a:ext>
            </a:extLst>
          </p:cNvPr>
          <p:cNvPicPr>
            <a:picLocks noChangeAspect="1"/>
          </p:cNvPicPr>
          <p:nvPr/>
        </p:nvPicPr>
        <p:blipFill rotWithShape="1">
          <a:blip r:embed="rId4"/>
          <a:srcRect r="46405"/>
          <a:stretch/>
        </p:blipFill>
        <p:spPr>
          <a:xfrm>
            <a:off x="7169625" y="2984716"/>
            <a:ext cx="1562100" cy="2495550"/>
          </a:xfrm>
          <a:prstGeom prst="rect">
            <a:avLst/>
          </a:prstGeom>
        </p:spPr>
      </p:pic>
      <p:sp>
        <p:nvSpPr>
          <p:cNvPr id="17" name="Rectangle 16">
            <a:extLst>
              <a:ext uri="{FF2B5EF4-FFF2-40B4-BE49-F238E27FC236}">
                <a16:creationId xmlns:a16="http://schemas.microsoft.com/office/drawing/2014/main" id="{93A92DF0-045C-4E95-9A53-F366DD34DCC3}"/>
              </a:ext>
            </a:extLst>
          </p:cNvPr>
          <p:cNvSpPr/>
          <p:nvPr/>
        </p:nvSpPr>
        <p:spPr>
          <a:xfrm>
            <a:off x="7407417" y="2339753"/>
            <a:ext cx="905954" cy="461665"/>
          </a:xfrm>
          <a:prstGeom prst="rect">
            <a:avLst/>
          </a:prstGeom>
        </p:spPr>
        <p:txBody>
          <a:bodyPr wrap="none">
            <a:spAutoFit/>
          </a:bodyPr>
          <a:lstStyle/>
          <a:p>
            <a:r>
              <a:rPr lang="en-US" sz="2400" dirty="0"/>
              <a:t>water</a:t>
            </a:r>
            <a:endParaRPr lang="en-AU" sz="2400" dirty="0"/>
          </a:p>
        </p:txBody>
      </p:sp>
      <p:pic>
        <p:nvPicPr>
          <p:cNvPr id="8" name="Picture 7">
            <a:extLst>
              <a:ext uri="{FF2B5EF4-FFF2-40B4-BE49-F238E27FC236}">
                <a16:creationId xmlns:a16="http://schemas.microsoft.com/office/drawing/2014/main" id="{883CC834-CDEC-4080-8D33-0345E9C45E45}"/>
              </a:ext>
            </a:extLst>
          </p:cNvPr>
          <p:cNvPicPr>
            <a:picLocks noChangeAspect="1"/>
          </p:cNvPicPr>
          <p:nvPr/>
        </p:nvPicPr>
        <p:blipFill>
          <a:blip r:embed="rId5"/>
          <a:stretch>
            <a:fillRect/>
          </a:stretch>
        </p:blipFill>
        <p:spPr>
          <a:xfrm>
            <a:off x="1441452" y="1413300"/>
            <a:ext cx="2000250" cy="2314575"/>
          </a:xfrm>
          <a:prstGeom prst="rect">
            <a:avLst/>
          </a:prstGeom>
        </p:spPr>
      </p:pic>
      <p:pic>
        <p:nvPicPr>
          <p:cNvPr id="9" name="Picture 8">
            <a:extLst>
              <a:ext uri="{FF2B5EF4-FFF2-40B4-BE49-F238E27FC236}">
                <a16:creationId xmlns:a16="http://schemas.microsoft.com/office/drawing/2014/main" id="{D7901FF1-C8E0-4F3B-BE88-FA32BC79A9FC}"/>
              </a:ext>
            </a:extLst>
          </p:cNvPr>
          <p:cNvPicPr>
            <a:picLocks noChangeAspect="1"/>
          </p:cNvPicPr>
          <p:nvPr/>
        </p:nvPicPr>
        <p:blipFill>
          <a:blip r:embed="rId6"/>
          <a:stretch>
            <a:fillRect/>
          </a:stretch>
        </p:blipFill>
        <p:spPr>
          <a:xfrm>
            <a:off x="60327" y="4309990"/>
            <a:ext cx="2543175" cy="1924050"/>
          </a:xfrm>
          <a:prstGeom prst="rect">
            <a:avLst/>
          </a:prstGeom>
        </p:spPr>
      </p:pic>
      <p:pic>
        <p:nvPicPr>
          <p:cNvPr id="10" name="Picture 9">
            <a:extLst>
              <a:ext uri="{FF2B5EF4-FFF2-40B4-BE49-F238E27FC236}">
                <a16:creationId xmlns:a16="http://schemas.microsoft.com/office/drawing/2014/main" id="{E36516DA-FDC6-4500-804E-52E22C5E5C92}"/>
              </a:ext>
            </a:extLst>
          </p:cNvPr>
          <p:cNvPicPr>
            <a:picLocks noChangeAspect="1"/>
          </p:cNvPicPr>
          <p:nvPr/>
        </p:nvPicPr>
        <p:blipFill>
          <a:blip r:embed="rId7"/>
          <a:stretch>
            <a:fillRect/>
          </a:stretch>
        </p:blipFill>
        <p:spPr>
          <a:xfrm>
            <a:off x="3195637" y="4575150"/>
            <a:ext cx="2638425" cy="1658890"/>
          </a:xfrm>
          <a:prstGeom prst="rect">
            <a:avLst/>
          </a:prstGeom>
        </p:spPr>
      </p:pic>
      <p:cxnSp>
        <p:nvCxnSpPr>
          <p:cNvPr id="19" name="Straight Connector 18">
            <a:extLst>
              <a:ext uri="{FF2B5EF4-FFF2-40B4-BE49-F238E27FC236}">
                <a16:creationId xmlns:a16="http://schemas.microsoft.com/office/drawing/2014/main" id="{06F15113-A757-45AA-A719-9A65AC7E12EC}"/>
              </a:ext>
            </a:extLst>
          </p:cNvPr>
          <p:cNvCxnSpPr/>
          <p:nvPr/>
        </p:nvCxnSpPr>
        <p:spPr>
          <a:xfrm>
            <a:off x="2962275" y="4575150"/>
            <a:ext cx="0" cy="14922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AA9EA1A-FAA0-45E8-9312-B80EF09EEFB3}"/>
              </a:ext>
            </a:extLst>
          </p:cNvPr>
          <p:cNvSpPr txBox="1"/>
          <p:nvPr/>
        </p:nvSpPr>
        <p:spPr>
          <a:xfrm>
            <a:off x="7248011" y="5663564"/>
            <a:ext cx="1645125" cy="523220"/>
          </a:xfrm>
          <a:prstGeom prst="rect">
            <a:avLst/>
          </a:prstGeom>
          <a:noFill/>
        </p:spPr>
        <p:txBody>
          <a:bodyPr wrap="square" rtlCol="0">
            <a:spAutoFit/>
          </a:bodyPr>
          <a:lstStyle/>
          <a:p>
            <a:r>
              <a:rPr lang="en-US" sz="2800" dirty="0">
                <a:solidFill>
                  <a:srgbClr val="FF0000"/>
                </a:solidFill>
              </a:rPr>
              <a:t>insoluble</a:t>
            </a:r>
            <a:endParaRPr lang="en-AU" sz="2800" dirty="0">
              <a:solidFill>
                <a:srgbClr val="FF0000"/>
              </a:solidFill>
            </a:endParaRPr>
          </a:p>
        </p:txBody>
      </p:sp>
      <p:sp>
        <p:nvSpPr>
          <p:cNvPr id="21" name="TextBox 20">
            <a:extLst>
              <a:ext uri="{FF2B5EF4-FFF2-40B4-BE49-F238E27FC236}">
                <a16:creationId xmlns:a16="http://schemas.microsoft.com/office/drawing/2014/main" id="{24D01C20-A002-4C51-9BEF-1EF0B319C98B}"/>
              </a:ext>
            </a:extLst>
          </p:cNvPr>
          <p:cNvSpPr txBox="1"/>
          <p:nvPr/>
        </p:nvSpPr>
        <p:spPr>
          <a:xfrm>
            <a:off x="9862353" y="5663564"/>
            <a:ext cx="1645125" cy="523220"/>
          </a:xfrm>
          <a:prstGeom prst="rect">
            <a:avLst/>
          </a:prstGeom>
          <a:noFill/>
        </p:spPr>
        <p:txBody>
          <a:bodyPr wrap="square" rtlCol="0">
            <a:spAutoFit/>
          </a:bodyPr>
          <a:lstStyle/>
          <a:p>
            <a:r>
              <a:rPr lang="en-US" sz="2800" dirty="0">
                <a:solidFill>
                  <a:schemeClr val="accent1"/>
                </a:solidFill>
              </a:rPr>
              <a:t>soluble</a:t>
            </a:r>
            <a:endParaRPr lang="en-AU" sz="2800" dirty="0">
              <a:solidFill>
                <a:schemeClr val="accent1"/>
              </a:solidFill>
            </a:endParaRPr>
          </a:p>
        </p:txBody>
      </p:sp>
    </p:spTree>
    <p:extLst>
      <p:ext uri="{BB962C8B-B14F-4D97-AF65-F5344CB8AC3E}">
        <p14:creationId xmlns:p14="http://schemas.microsoft.com/office/powerpoint/2010/main" val="131965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Solubility</a:t>
            </a:r>
            <a:endParaRPr kumimoji="0" lang="en-GB" sz="3600" b="0" i="0" u="none" strike="noStrike" kern="0" cap="none" spc="0" normalizeH="0" baseline="0" noProof="0" dirty="0">
              <a:ln>
                <a:noFill/>
              </a:ln>
              <a:solidFill>
                <a:sysClr val="windowText" lastClr="000000"/>
              </a:solidFill>
              <a:effectLst/>
              <a:uLnTx/>
              <a:uFillTx/>
            </a:endParaRPr>
          </a:p>
        </p:txBody>
      </p:sp>
      <p:sp>
        <p:nvSpPr>
          <p:cNvPr id="14" name="TextBox 13">
            <a:extLst>
              <a:ext uri="{FF2B5EF4-FFF2-40B4-BE49-F238E27FC236}">
                <a16:creationId xmlns:a16="http://schemas.microsoft.com/office/drawing/2014/main" id="{35CB9C56-3836-494C-8A16-1DDCDE50C653}"/>
              </a:ext>
            </a:extLst>
          </p:cNvPr>
          <p:cNvSpPr txBox="1"/>
          <p:nvPr/>
        </p:nvSpPr>
        <p:spPr>
          <a:xfrm>
            <a:off x="761999" y="2041713"/>
            <a:ext cx="11334752" cy="461665"/>
          </a:xfrm>
          <a:prstGeom prst="rect">
            <a:avLst/>
          </a:prstGeom>
          <a:noFill/>
        </p:spPr>
        <p:txBody>
          <a:bodyPr wrap="square" rtlCol="0">
            <a:spAutoFit/>
          </a:bodyPr>
          <a:lstStyle/>
          <a:p>
            <a:r>
              <a:rPr lang="en-US" sz="2400" dirty="0"/>
              <a:t>Solubility video as revision - </a:t>
            </a:r>
            <a:r>
              <a:rPr lang="en-US" sz="2400" dirty="0">
                <a:hlinkClick r:id="rId4"/>
              </a:rPr>
              <a:t>https://www.youtube.com/watch?v=PncGfNmalKQ</a:t>
            </a:r>
            <a:r>
              <a:rPr lang="en-US" sz="2400" dirty="0"/>
              <a:t> </a:t>
            </a:r>
            <a:endParaRPr lang="en-AU" sz="2400" dirty="0"/>
          </a:p>
        </p:txBody>
      </p:sp>
    </p:spTree>
    <p:extLst>
      <p:ext uri="{BB962C8B-B14F-4D97-AF65-F5344CB8AC3E}">
        <p14:creationId xmlns:p14="http://schemas.microsoft.com/office/powerpoint/2010/main" val="2902422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3. Equilibrium vapour Pressure</a:t>
            </a:r>
            <a:endParaRPr kumimoji="0" lang="en-GB" sz="3600" b="0" i="0" u="none" strike="noStrike" kern="0" cap="none" spc="0" normalizeH="0" baseline="0" noProof="0" dirty="0">
              <a:ln>
                <a:noFill/>
              </a:ln>
              <a:solidFill>
                <a:sysClr val="windowText" lastClr="000000"/>
              </a:solidFill>
              <a:effectLst/>
              <a:uLnTx/>
              <a:uFillTx/>
            </a:endParaRPr>
          </a:p>
        </p:txBody>
      </p:sp>
      <p:pic>
        <p:nvPicPr>
          <p:cNvPr id="4" name="Picture 3">
            <a:extLst>
              <a:ext uri="{FF2B5EF4-FFF2-40B4-BE49-F238E27FC236}">
                <a16:creationId xmlns:a16="http://schemas.microsoft.com/office/drawing/2014/main" id="{D2DBFF0B-55DD-4007-9E64-E745BCC9B218}"/>
              </a:ext>
            </a:extLst>
          </p:cNvPr>
          <p:cNvPicPr>
            <a:picLocks noChangeAspect="1"/>
          </p:cNvPicPr>
          <p:nvPr/>
        </p:nvPicPr>
        <p:blipFill>
          <a:blip r:embed="rId4"/>
          <a:stretch>
            <a:fillRect/>
          </a:stretch>
        </p:blipFill>
        <p:spPr>
          <a:xfrm>
            <a:off x="569995" y="1956456"/>
            <a:ext cx="10783805" cy="3477110"/>
          </a:xfrm>
          <a:prstGeom prst="rect">
            <a:avLst/>
          </a:prstGeom>
        </p:spPr>
      </p:pic>
    </p:spTree>
    <p:extLst>
      <p:ext uri="{BB962C8B-B14F-4D97-AF65-F5344CB8AC3E}">
        <p14:creationId xmlns:p14="http://schemas.microsoft.com/office/powerpoint/2010/main" val="650172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Equilibrium vapour Pressure</a:t>
            </a:r>
            <a:endParaRPr kumimoji="0" lang="en-GB" sz="3600" b="0" i="0" u="none" strike="noStrike" kern="0" cap="none" spc="0" normalizeH="0" baseline="0" noProof="0" dirty="0">
              <a:ln>
                <a:noFill/>
              </a:ln>
              <a:solidFill>
                <a:sysClr val="windowText" lastClr="000000"/>
              </a:solidFill>
              <a:effectLst/>
              <a:uLnTx/>
              <a:uFillTx/>
            </a:endParaRPr>
          </a:p>
        </p:txBody>
      </p:sp>
      <p:sp>
        <p:nvSpPr>
          <p:cNvPr id="9" name="TextBox 8">
            <a:extLst>
              <a:ext uri="{FF2B5EF4-FFF2-40B4-BE49-F238E27FC236}">
                <a16:creationId xmlns:a16="http://schemas.microsoft.com/office/drawing/2014/main" id="{BBE35DB6-48A7-45B0-8229-E8C900CC3B66}"/>
              </a:ext>
            </a:extLst>
          </p:cNvPr>
          <p:cNvSpPr txBox="1"/>
          <p:nvPr/>
        </p:nvSpPr>
        <p:spPr>
          <a:xfrm>
            <a:off x="295275" y="1714500"/>
            <a:ext cx="11410950" cy="22510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Vapour</a:t>
            </a:r>
            <a:r>
              <a:rPr lang="en-US" sz="2400" dirty="0"/>
              <a:t> pressure is tendency of a substance to evaporate and is measured in kPa</a:t>
            </a:r>
          </a:p>
          <a:p>
            <a:pPr marL="285750" indent="-285750">
              <a:lnSpc>
                <a:spcPct val="150000"/>
              </a:lnSpc>
              <a:buFont typeface="Arial" panose="020B0604020202020204" pitchFamily="34" charset="0"/>
              <a:buChar char="•"/>
            </a:pPr>
            <a:r>
              <a:rPr lang="en-US" sz="2400" dirty="0"/>
              <a:t>To evaporate molecules must overcome the intermolecular forces of attraction keeping it in the liquid phase</a:t>
            </a:r>
          </a:p>
          <a:p>
            <a:pPr marL="285750" indent="-285750">
              <a:lnSpc>
                <a:spcPct val="150000"/>
              </a:lnSpc>
              <a:buFont typeface="Arial" panose="020B0604020202020204" pitchFamily="34" charset="0"/>
              <a:buChar char="•"/>
            </a:pPr>
            <a:r>
              <a:rPr lang="en-US" sz="2400" dirty="0"/>
              <a:t>Molecules with weaker IMF will have a higher </a:t>
            </a:r>
            <a:r>
              <a:rPr lang="en-US" sz="2400" dirty="0" err="1"/>
              <a:t>vapour</a:t>
            </a:r>
            <a:r>
              <a:rPr lang="en-US" sz="2400" dirty="0"/>
              <a:t> pressure</a:t>
            </a:r>
          </a:p>
        </p:txBody>
      </p:sp>
    </p:spTree>
    <p:extLst>
      <p:ext uri="{BB962C8B-B14F-4D97-AF65-F5344CB8AC3E}">
        <p14:creationId xmlns:p14="http://schemas.microsoft.com/office/powerpoint/2010/main" val="485648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Equilibrium vapour Pressure</a:t>
            </a:r>
            <a:endParaRPr kumimoji="0" lang="en-GB" sz="3600" b="0" i="0" u="none" strike="noStrike" kern="0" cap="none" spc="0" normalizeH="0" baseline="0" noProof="0" dirty="0">
              <a:ln>
                <a:noFill/>
              </a:ln>
              <a:solidFill>
                <a:sysClr val="windowText" lastClr="000000"/>
              </a:solidFill>
              <a:effectLst/>
              <a:uLnTx/>
              <a:uFillTx/>
            </a:endParaRPr>
          </a:p>
        </p:txBody>
      </p:sp>
      <p:sp>
        <p:nvSpPr>
          <p:cNvPr id="9" name="TextBox 8">
            <a:extLst>
              <a:ext uri="{FF2B5EF4-FFF2-40B4-BE49-F238E27FC236}">
                <a16:creationId xmlns:a16="http://schemas.microsoft.com/office/drawing/2014/main" id="{BBE35DB6-48A7-45B0-8229-E8C900CC3B66}"/>
              </a:ext>
            </a:extLst>
          </p:cNvPr>
          <p:cNvSpPr txBox="1"/>
          <p:nvPr/>
        </p:nvSpPr>
        <p:spPr>
          <a:xfrm>
            <a:off x="212035" y="1805253"/>
            <a:ext cx="5219700" cy="3913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AU" sz="2400" dirty="0"/>
              <a:t>If you increase the temperature you will increase the vapour pressure (at higher temperatures molecules have higher average molecular kinetic energy, so the molecules are more able to escape their intermolecular forces of attraction)</a:t>
            </a:r>
          </a:p>
        </p:txBody>
      </p:sp>
      <p:pic>
        <p:nvPicPr>
          <p:cNvPr id="8" name="Picture 7">
            <a:extLst>
              <a:ext uri="{FF2B5EF4-FFF2-40B4-BE49-F238E27FC236}">
                <a16:creationId xmlns:a16="http://schemas.microsoft.com/office/drawing/2014/main" id="{D194728C-B10F-49CC-99C0-51966355E8FD}"/>
              </a:ext>
            </a:extLst>
          </p:cNvPr>
          <p:cNvPicPr>
            <a:picLocks noChangeAspect="1"/>
          </p:cNvPicPr>
          <p:nvPr/>
        </p:nvPicPr>
        <p:blipFill>
          <a:blip r:embed="rId4"/>
          <a:stretch>
            <a:fillRect/>
          </a:stretch>
        </p:blipFill>
        <p:spPr>
          <a:xfrm>
            <a:off x="5299963" y="1700838"/>
            <a:ext cx="7103622" cy="4910485"/>
          </a:xfrm>
          <a:prstGeom prst="rect">
            <a:avLst/>
          </a:prstGeom>
        </p:spPr>
      </p:pic>
    </p:spTree>
    <p:extLst>
      <p:ext uri="{BB962C8B-B14F-4D97-AF65-F5344CB8AC3E}">
        <p14:creationId xmlns:p14="http://schemas.microsoft.com/office/powerpoint/2010/main" val="3173905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Equilibrium vapour Pressure</a:t>
            </a:r>
            <a:endParaRPr kumimoji="0" lang="en-GB" sz="3600" b="0" i="0" u="none" strike="noStrike" kern="0" cap="none" spc="0" normalizeH="0" baseline="0" noProof="0" dirty="0">
              <a:ln>
                <a:noFill/>
              </a:ln>
              <a:solidFill>
                <a:sysClr val="windowText" lastClr="000000"/>
              </a:solidFill>
              <a:effectLst/>
              <a:uLnTx/>
              <a:uFillTx/>
            </a:endParaRPr>
          </a:p>
        </p:txBody>
      </p:sp>
      <p:pic>
        <p:nvPicPr>
          <p:cNvPr id="8" name="Picture 7">
            <a:extLst>
              <a:ext uri="{FF2B5EF4-FFF2-40B4-BE49-F238E27FC236}">
                <a16:creationId xmlns:a16="http://schemas.microsoft.com/office/drawing/2014/main" id="{D194728C-B10F-49CC-99C0-51966355E8FD}"/>
              </a:ext>
            </a:extLst>
          </p:cNvPr>
          <p:cNvPicPr>
            <a:picLocks noChangeAspect="1"/>
          </p:cNvPicPr>
          <p:nvPr/>
        </p:nvPicPr>
        <p:blipFill>
          <a:blip r:embed="rId4"/>
          <a:stretch>
            <a:fillRect/>
          </a:stretch>
        </p:blipFill>
        <p:spPr>
          <a:xfrm>
            <a:off x="6076950" y="1778655"/>
            <a:ext cx="6263387" cy="4329660"/>
          </a:xfrm>
          <a:prstGeom prst="rect">
            <a:avLst/>
          </a:prstGeom>
        </p:spPr>
      </p:pic>
      <p:pic>
        <p:nvPicPr>
          <p:cNvPr id="4" name="Picture 3">
            <a:extLst>
              <a:ext uri="{FF2B5EF4-FFF2-40B4-BE49-F238E27FC236}">
                <a16:creationId xmlns:a16="http://schemas.microsoft.com/office/drawing/2014/main" id="{10E7EFDD-F337-423F-A83A-FE4BD81EEE2A}"/>
              </a:ext>
            </a:extLst>
          </p:cNvPr>
          <p:cNvPicPr>
            <a:picLocks noChangeAspect="1"/>
          </p:cNvPicPr>
          <p:nvPr/>
        </p:nvPicPr>
        <p:blipFill>
          <a:blip r:embed="rId5"/>
          <a:stretch>
            <a:fillRect/>
          </a:stretch>
        </p:blipFill>
        <p:spPr>
          <a:xfrm>
            <a:off x="1067399" y="6010157"/>
            <a:ext cx="9221487" cy="847843"/>
          </a:xfrm>
          <a:prstGeom prst="rect">
            <a:avLst/>
          </a:prstGeom>
        </p:spPr>
      </p:pic>
      <p:sp>
        <p:nvSpPr>
          <p:cNvPr id="10" name="TextBox 9">
            <a:extLst>
              <a:ext uri="{FF2B5EF4-FFF2-40B4-BE49-F238E27FC236}">
                <a16:creationId xmlns:a16="http://schemas.microsoft.com/office/drawing/2014/main" id="{76E8B955-1F5B-4C20-B68B-1B8BA8E39D25}"/>
              </a:ext>
            </a:extLst>
          </p:cNvPr>
          <p:cNvSpPr txBox="1"/>
          <p:nvPr/>
        </p:nvSpPr>
        <p:spPr>
          <a:xfrm>
            <a:off x="212035" y="1530620"/>
            <a:ext cx="6076950" cy="44670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At 20 °C what is the </a:t>
            </a:r>
            <a:r>
              <a:rPr lang="en-US" sz="2400" dirty="0" err="1"/>
              <a:t>vapour</a:t>
            </a:r>
            <a:r>
              <a:rPr lang="en-US" sz="2400" dirty="0"/>
              <a:t> pressure of ether, ethanol and water?</a:t>
            </a:r>
          </a:p>
          <a:p>
            <a:pPr marL="342900" indent="-342900">
              <a:lnSpc>
                <a:spcPct val="150000"/>
              </a:lnSpc>
              <a:buFont typeface="Arial" panose="020B0604020202020204" pitchFamily="34" charset="0"/>
              <a:buChar char="•"/>
            </a:pPr>
            <a:r>
              <a:rPr lang="en-US" sz="2400" dirty="0"/>
              <a:t>Ether 60 kPa, ethanol 5 kPa, water 1 kPa</a:t>
            </a:r>
          </a:p>
          <a:p>
            <a:pPr marL="342900" indent="-342900">
              <a:lnSpc>
                <a:spcPct val="150000"/>
              </a:lnSpc>
              <a:buFont typeface="Arial" panose="020B0604020202020204" pitchFamily="34" charset="0"/>
              <a:buChar char="•"/>
            </a:pPr>
            <a:r>
              <a:rPr lang="en-US" sz="2400" dirty="0"/>
              <a:t>Weaker the IMF the higher the </a:t>
            </a:r>
            <a:r>
              <a:rPr lang="en-US" sz="2400" dirty="0" err="1"/>
              <a:t>vapour</a:t>
            </a:r>
            <a:r>
              <a:rPr lang="en-US" sz="2400" dirty="0"/>
              <a:t> pressure. So graph allows us to rank the compounds according to the strength of the IMF present</a:t>
            </a:r>
          </a:p>
          <a:p>
            <a:pPr>
              <a:lnSpc>
                <a:spcPct val="150000"/>
              </a:lnSpc>
            </a:pPr>
            <a:r>
              <a:rPr lang="en-US" sz="2400" dirty="0"/>
              <a:t>(weaker)  ether &lt;   ethanol  &lt; water (stronger)</a:t>
            </a:r>
            <a:endParaRPr lang="en-AU" sz="2400" dirty="0"/>
          </a:p>
        </p:txBody>
      </p:sp>
    </p:spTree>
    <p:extLst>
      <p:ext uri="{BB962C8B-B14F-4D97-AF65-F5344CB8AC3E}">
        <p14:creationId xmlns:p14="http://schemas.microsoft.com/office/powerpoint/2010/main" val="289254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Equilibrium vapour Pressure</a:t>
            </a:r>
            <a:endParaRPr kumimoji="0" lang="en-GB" sz="3600" b="0" i="0" u="none" strike="noStrike" kern="0" cap="none" spc="0" normalizeH="0" baseline="0" noProof="0" dirty="0">
              <a:ln>
                <a:noFill/>
              </a:ln>
              <a:solidFill>
                <a:sysClr val="windowText" lastClr="000000"/>
              </a:solidFill>
              <a:effectLst/>
              <a:uLnTx/>
              <a:uFillTx/>
            </a:endParaRPr>
          </a:p>
        </p:txBody>
      </p:sp>
      <p:sp>
        <p:nvSpPr>
          <p:cNvPr id="9" name="Rectangle 8">
            <a:extLst>
              <a:ext uri="{FF2B5EF4-FFF2-40B4-BE49-F238E27FC236}">
                <a16:creationId xmlns:a16="http://schemas.microsoft.com/office/drawing/2014/main" id="{7104C101-D76E-4511-B2BD-A483ADF31839}"/>
              </a:ext>
            </a:extLst>
          </p:cNvPr>
          <p:cNvSpPr/>
          <p:nvPr/>
        </p:nvSpPr>
        <p:spPr>
          <a:xfrm>
            <a:off x="1699770" y="1994556"/>
            <a:ext cx="9302527" cy="1938992"/>
          </a:xfrm>
          <a:prstGeom prst="rect">
            <a:avLst/>
          </a:prstGeom>
        </p:spPr>
        <p:txBody>
          <a:bodyPr wrap="square">
            <a:spAutoFit/>
          </a:bodyPr>
          <a:lstStyle/>
          <a:p>
            <a:r>
              <a:rPr lang="en-AU" sz="2400" dirty="0"/>
              <a:t>A nice summary if you want to run through vapour pressure and intermolecular forces again at home</a:t>
            </a:r>
          </a:p>
          <a:p>
            <a:endParaRPr lang="en-AU" sz="2400" dirty="0"/>
          </a:p>
          <a:p>
            <a:pPr algn="ctr"/>
            <a:r>
              <a:rPr lang="en-AU" sz="2400" dirty="0">
                <a:hlinkClick r:id="rId4"/>
              </a:rPr>
              <a:t>https://www.youtube.com/watch?v=iZqsQhZ1CAs</a:t>
            </a:r>
            <a:endParaRPr lang="en-AU" sz="2400" dirty="0"/>
          </a:p>
          <a:p>
            <a:endParaRPr lang="en-AU" sz="2400" dirty="0"/>
          </a:p>
        </p:txBody>
      </p:sp>
    </p:spTree>
    <p:extLst>
      <p:ext uri="{BB962C8B-B14F-4D97-AF65-F5344CB8AC3E}">
        <p14:creationId xmlns:p14="http://schemas.microsoft.com/office/powerpoint/2010/main" val="2657084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On going work</a:t>
            </a:r>
            <a:endParaRPr kumimoji="0" lang="en-GB" sz="3600" b="0" i="0" u="none" strike="noStrike" kern="0" cap="none" spc="0" normalizeH="0" baseline="0" noProof="0" dirty="0">
              <a:ln>
                <a:noFill/>
              </a:ln>
              <a:solidFill>
                <a:sysClr val="windowText" lastClr="000000"/>
              </a:solidFill>
              <a:effectLst/>
              <a:uLnTx/>
              <a:uFillTx/>
            </a:endParaRPr>
          </a:p>
        </p:txBody>
      </p:sp>
      <p:sp>
        <p:nvSpPr>
          <p:cNvPr id="8" name="TextBox 7">
            <a:extLst>
              <a:ext uri="{FF2B5EF4-FFF2-40B4-BE49-F238E27FC236}">
                <a16:creationId xmlns:a16="http://schemas.microsoft.com/office/drawing/2014/main" id="{00EB9F88-6373-4651-A312-B0986458F8B0}"/>
              </a:ext>
            </a:extLst>
          </p:cNvPr>
          <p:cNvSpPr txBox="1"/>
          <p:nvPr/>
        </p:nvSpPr>
        <p:spPr>
          <a:xfrm>
            <a:off x="342900" y="1733550"/>
            <a:ext cx="11449050"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AU" sz="2400" dirty="0"/>
              <a:t>Complete all sections and chapter reviews for Intermolecular forces and Chromatography</a:t>
            </a:r>
          </a:p>
          <a:p>
            <a:pPr marL="285750" indent="-285750">
              <a:lnSpc>
                <a:spcPct val="150000"/>
              </a:lnSpc>
              <a:buFont typeface="Arial" panose="020B0604020202020204" pitchFamily="34" charset="0"/>
              <a:buChar char="•"/>
            </a:pPr>
            <a:r>
              <a:rPr lang="en-AU" sz="2400" dirty="0"/>
              <a:t>Make sure you have completed the Chromatography summary note sheet – the students presentation can be found in the Collaboration section of </a:t>
            </a:r>
            <a:r>
              <a:rPr lang="en-AU" sz="2400" dirty="0" err="1"/>
              <a:t>Onenote</a:t>
            </a:r>
            <a:r>
              <a:rPr lang="en-AU" sz="2400" dirty="0"/>
              <a:t> and there are my Paper and TLC, and HPLC presentations in the content section of </a:t>
            </a:r>
            <a:r>
              <a:rPr lang="en-AU" sz="2400" dirty="0" err="1"/>
              <a:t>Onenote</a:t>
            </a:r>
            <a:r>
              <a:rPr lang="en-AU" sz="2400" dirty="0"/>
              <a:t>.</a:t>
            </a:r>
          </a:p>
          <a:p>
            <a:pPr marL="285750" indent="-285750">
              <a:lnSpc>
                <a:spcPct val="150000"/>
              </a:lnSpc>
              <a:buFont typeface="Arial" panose="020B0604020202020204" pitchFamily="34" charset="0"/>
              <a:buChar char="•"/>
            </a:pPr>
            <a:endParaRPr lang="en-AU" sz="2400" dirty="0"/>
          </a:p>
        </p:txBody>
      </p:sp>
    </p:spTree>
    <p:extLst>
      <p:ext uri="{BB962C8B-B14F-4D97-AF65-F5344CB8AC3E}">
        <p14:creationId xmlns:p14="http://schemas.microsoft.com/office/powerpoint/2010/main" val="42778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Review - IMF</a:t>
            </a:r>
            <a:endParaRPr kumimoji="0" lang="en-GB" sz="3600" b="0" i="0" u="none" strike="noStrike" kern="0" cap="none" spc="0" normalizeH="0" baseline="0" noProof="0" dirty="0">
              <a:ln>
                <a:noFill/>
              </a:ln>
              <a:solidFill>
                <a:sysClr val="windowText" lastClr="000000"/>
              </a:solidFill>
              <a:effectLst/>
              <a:uLnTx/>
              <a:uFillTx/>
            </a:endParaRPr>
          </a:p>
        </p:txBody>
      </p:sp>
      <p:sp>
        <p:nvSpPr>
          <p:cNvPr id="4" name="TextBox 3">
            <a:extLst>
              <a:ext uri="{FF2B5EF4-FFF2-40B4-BE49-F238E27FC236}">
                <a16:creationId xmlns:a16="http://schemas.microsoft.com/office/drawing/2014/main" id="{D5DD6F8C-5112-466A-AEDB-8967BFB4FE6A}"/>
              </a:ext>
            </a:extLst>
          </p:cNvPr>
          <p:cNvSpPr txBox="1"/>
          <p:nvPr/>
        </p:nvSpPr>
        <p:spPr>
          <a:xfrm>
            <a:off x="638175" y="1503341"/>
            <a:ext cx="10915650" cy="3913059"/>
          </a:xfrm>
          <a:prstGeom prst="rect">
            <a:avLst/>
          </a:prstGeom>
          <a:noFill/>
        </p:spPr>
        <p:txBody>
          <a:bodyPr wrap="square" rtlCol="0">
            <a:spAutoFit/>
          </a:bodyPr>
          <a:lstStyle/>
          <a:p>
            <a:pPr>
              <a:lnSpc>
                <a:spcPct val="150000"/>
              </a:lnSpc>
            </a:pPr>
            <a:r>
              <a:rPr lang="en-US" sz="2400" dirty="0"/>
              <a:t>Intermolecular forces (IMF)</a:t>
            </a:r>
          </a:p>
          <a:p>
            <a:pPr marL="1257300" lvl="2" indent="-342900">
              <a:lnSpc>
                <a:spcPct val="150000"/>
              </a:lnSpc>
              <a:buFont typeface="Arial" panose="020B0604020202020204" pitchFamily="34" charset="0"/>
              <a:buChar char="•"/>
            </a:pPr>
            <a:r>
              <a:rPr lang="en-AU" sz="2400" dirty="0"/>
              <a:t>Here is a video with a short explanation of each type of IMF (note in the video they refer to Dispersion forces as van der Waals’ forces)</a:t>
            </a:r>
          </a:p>
          <a:p>
            <a:pPr lvl="2">
              <a:lnSpc>
                <a:spcPct val="150000"/>
              </a:lnSpc>
            </a:pPr>
            <a:endParaRPr lang="en-AU" sz="2400" dirty="0"/>
          </a:p>
          <a:p>
            <a:pPr lvl="2" algn="ctr">
              <a:lnSpc>
                <a:spcPct val="150000"/>
              </a:lnSpc>
            </a:pPr>
            <a:r>
              <a:rPr lang="en-AU" sz="2400" dirty="0" err="1"/>
              <a:t>FuseSchool</a:t>
            </a:r>
            <a:r>
              <a:rPr lang="en-AU" sz="2400" dirty="0"/>
              <a:t> – What are Intermolecular forces:   </a:t>
            </a:r>
            <a:r>
              <a:rPr lang="en-AU" sz="2400" dirty="0">
                <a:hlinkClick r:id="rId4"/>
              </a:rPr>
              <a:t>https://www.youtube.com/watch?v=9YwdeEDrfPI</a:t>
            </a:r>
            <a:endParaRPr lang="en-AU" sz="2400" dirty="0"/>
          </a:p>
          <a:p>
            <a:pPr lvl="2" algn="ctr">
              <a:lnSpc>
                <a:spcPct val="150000"/>
              </a:lnSpc>
            </a:pPr>
            <a:endParaRPr lang="en-AU" sz="2400" dirty="0"/>
          </a:p>
        </p:txBody>
      </p:sp>
    </p:spTree>
    <p:extLst>
      <p:ext uri="{BB962C8B-B14F-4D97-AF65-F5344CB8AC3E}">
        <p14:creationId xmlns:p14="http://schemas.microsoft.com/office/powerpoint/2010/main" val="306764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8" name="Picture 5" descr="0011b">
            <a:extLst>
              <a:ext uri="{FF2B5EF4-FFF2-40B4-BE49-F238E27FC236}">
                <a16:creationId xmlns:a16="http://schemas.microsoft.com/office/drawing/2014/main" id="{8FD87214-BEF6-4EA9-979D-807DE906B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2690"/>
            <a:ext cx="5464865" cy="3156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6" descr="0014">
            <a:extLst>
              <a:ext uri="{FF2B5EF4-FFF2-40B4-BE49-F238E27FC236}">
                <a16:creationId xmlns:a16="http://schemas.microsoft.com/office/drawing/2014/main" id="{16B3CF15-9F30-48E7-A11D-F65B728317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3918310"/>
            <a:ext cx="762000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5" descr="0002">
            <a:extLst>
              <a:ext uri="{FF2B5EF4-FFF2-40B4-BE49-F238E27FC236}">
                <a16:creationId xmlns:a16="http://schemas.microsoft.com/office/drawing/2014/main" id="{EE473C08-C6FE-4B6C-8776-DBEFCD737C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25" y="624501"/>
            <a:ext cx="6324600" cy="2452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348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1. Changing phase</a:t>
            </a:r>
            <a:endParaRPr kumimoji="0" lang="en-GB" sz="3600" b="0" i="0" u="none" strike="noStrike" kern="0" cap="none" spc="0" normalizeH="0" baseline="0" noProof="0" dirty="0">
              <a:ln>
                <a:noFill/>
              </a:ln>
              <a:solidFill>
                <a:sysClr val="windowText" lastClr="000000"/>
              </a:solidFill>
              <a:effectLst/>
              <a:uLnTx/>
              <a:uFillTx/>
            </a:endParaRPr>
          </a:p>
        </p:txBody>
      </p:sp>
      <p:pic>
        <p:nvPicPr>
          <p:cNvPr id="8" name="Picture 7">
            <a:extLst>
              <a:ext uri="{FF2B5EF4-FFF2-40B4-BE49-F238E27FC236}">
                <a16:creationId xmlns:a16="http://schemas.microsoft.com/office/drawing/2014/main" id="{7765E63A-FDB3-4235-ABBA-69D4AE9520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4525" y="1962149"/>
            <a:ext cx="7705882" cy="3251615"/>
          </a:xfrm>
          <a:prstGeom prst="rect">
            <a:avLst/>
          </a:prstGeom>
        </p:spPr>
      </p:pic>
    </p:spTree>
    <p:extLst>
      <p:ext uri="{BB962C8B-B14F-4D97-AF65-F5344CB8AC3E}">
        <p14:creationId xmlns:p14="http://schemas.microsoft.com/office/powerpoint/2010/main" val="2940218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Changing phase</a:t>
            </a:r>
            <a:endParaRPr kumimoji="0" lang="en-GB" sz="3600" b="0" i="0" u="none" strike="noStrike" kern="0" cap="none" spc="0" normalizeH="0" baseline="0" noProof="0" dirty="0">
              <a:ln>
                <a:noFill/>
              </a:ln>
              <a:solidFill>
                <a:sysClr val="windowText" lastClr="000000"/>
              </a:solidFill>
              <a:effectLst/>
              <a:uLnTx/>
              <a:uFillTx/>
            </a:endParaRPr>
          </a:p>
        </p:txBody>
      </p:sp>
      <p:sp>
        <p:nvSpPr>
          <p:cNvPr id="10" name="TextBox 9">
            <a:extLst>
              <a:ext uri="{FF2B5EF4-FFF2-40B4-BE49-F238E27FC236}">
                <a16:creationId xmlns:a16="http://schemas.microsoft.com/office/drawing/2014/main" id="{A1C02553-2682-4F79-A980-4D2F26F97419}"/>
              </a:ext>
            </a:extLst>
          </p:cNvPr>
          <p:cNvSpPr txBox="1"/>
          <p:nvPr/>
        </p:nvSpPr>
        <p:spPr>
          <a:xfrm>
            <a:off x="285750" y="1781175"/>
            <a:ext cx="11496675" cy="391305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Changing phase refers to substances changing between a solid, liquid and gas</a:t>
            </a:r>
          </a:p>
          <a:p>
            <a:pPr marL="342900" indent="-342900">
              <a:lnSpc>
                <a:spcPct val="150000"/>
              </a:lnSpc>
              <a:buFont typeface="Arial" panose="020B0604020202020204" pitchFamily="34" charset="0"/>
              <a:buChar char="•"/>
            </a:pPr>
            <a:r>
              <a:rPr lang="en-US" sz="2400" dirty="0"/>
              <a:t>For a substance to melt or boil it needs to overcome some of the attractive forces between its molecules</a:t>
            </a:r>
          </a:p>
          <a:p>
            <a:pPr marL="342900" indent="-342900">
              <a:lnSpc>
                <a:spcPct val="150000"/>
              </a:lnSpc>
              <a:buFont typeface="Arial" panose="020B0604020202020204" pitchFamily="34" charset="0"/>
              <a:buChar char="•"/>
            </a:pPr>
            <a:r>
              <a:rPr lang="en-US" sz="2400" dirty="0"/>
              <a:t>This process requires energy, which the substance takes from the surrounding environment</a:t>
            </a:r>
          </a:p>
          <a:p>
            <a:pPr marL="342900" indent="-342900">
              <a:lnSpc>
                <a:spcPct val="150000"/>
              </a:lnSpc>
              <a:buFont typeface="Arial" panose="020B0604020202020204" pitchFamily="34" charset="0"/>
              <a:buChar char="•"/>
            </a:pPr>
            <a:r>
              <a:rPr lang="en-US" sz="2400" dirty="0"/>
              <a:t>The stronger the intermolecular forces present the more energy is required for the phase change to occur, so the higher the melting point or boiling point</a:t>
            </a:r>
            <a:endParaRPr lang="en-AU" sz="2400" dirty="0"/>
          </a:p>
        </p:txBody>
      </p:sp>
    </p:spTree>
    <p:extLst>
      <p:ext uri="{BB962C8B-B14F-4D97-AF65-F5344CB8AC3E}">
        <p14:creationId xmlns:p14="http://schemas.microsoft.com/office/powerpoint/2010/main" val="3435053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Changing phase</a:t>
            </a:r>
            <a:endParaRPr kumimoji="0" lang="en-GB" sz="3600" b="0" i="0" u="none" strike="noStrike" kern="0" cap="none" spc="0" normalizeH="0" baseline="0" noProof="0" dirty="0">
              <a:ln>
                <a:noFill/>
              </a:ln>
              <a:solidFill>
                <a:sysClr val="windowText" lastClr="000000"/>
              </a:solidFill>
              <a:effectLst/>
              <a:uLnTx/>
              <a:uFillTx/>
            </a:endParaRPr>
          </a:p>
        </p:txBody>
      </p:sp>
      <p:pic>
        <p:nvPicPr>
          <p:cNvPr id="4" name="Picture 3">
            <a:extLst>
              <a:ext uri="{FF2B5EF4-FFF2-40B4-BE49-F238E27FC236}">
                <a16:creationId xmlns:a16="http://schemas.microsoft.com/office/drawing/2014/main" id="{A6A5F377-D898-4AA2-8879-D37F83FD5465}"/>
              </a:ext>
            </a:extLst>
          </p:cNvPr>
          <p:cNvPicPr>
            <a:picLocks noChangeAspect="1"/>
          </p:cNvPicPr>
          <p:nvPr/>
        </p:nvPicPr>
        <p:blipFill>
          <a:blip r:embed="rId4"/>
          <a:stretch>
            <a:fillRect/>
          </a:stretch>
        </p:blipFill>
        <p:spPr>
          <a:xfrm>
            <a:off x="212035" y="1847383"/>
            <a:ext cx="4712390" cy="3643280"/>
          </a:xfrm>
          <a:prstGeom prst="rect">
            <a:avLst/>
          </a:prstGeom>
        </p:spPr>
      </p:pic>
      <p:sp>
        <p:nvSpPr>
          <p:cNvPr id="8" name="TextBox 7">
            <a:extLst>
              <a:ext uri="{FF2B5EF4-FFF2-40B4-BE49-F238E27FC236}">
                <a16:creationId xmlns:a16="http://schemas.microsoft.com/office/drawing/2014/main" id="{31754D13-F1DD-474F-93F5-2678D904E527}"/>
              </a:ext>
            </a:extLst>
          </p:cNvPr>
          <p:cNvSpPr txBox="1"/>
          <p:nvPr/>
        </p:nvSpPr>
        <p:spPr>
          <a:xfrm>
            <a:off x="5038725" y="1586540"/>
            <a:ext cx="6686550" cy="50210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Consider the MP and BP trend down the halogen group</a:t>
            </a:r>
          </a:p>
          <a:p>
            <a:pPr marL="342900" indent="-342900">
              <a:lnSpc>
                <a:spcPct val="150000"/>
              </a:lnSpc>
              <a:buFont typeface="Arial" panose="020B0604020202020204" pitchFamily="34" charset="0"/>
              <a:buChar char="•"/>
            </a:pPr>
            <a:r>
              <a:rPr lang="en-US" sz="2400" dirty="0"/>
              <a:t>As we go done the molar mass increases as does the MP and BP. Lets explain this in terms of intermolecular forces.</a:t>
            </a:r>
          </a:p>
          <a:p>
            <a:pPr marL="342900" indent="-342900">
              <a:lnSpc>
                <a:spcPct val="150000"/>
              </a:lnSpc>
              <a:buFont typeface="Arial" panose="020B0604020202020204" pitchFamily="34" charset="0"/>
              <a:buChar char="•"/>
            </a:pPr>
            <a:r>
              <a:rPr lang="en-US" sz="2400" dirty="0"/>
              <a:t>Increasing molar mass means a molecule has more electrons. The more electrons a molecule has the more temporary or induced dipoles can form so the stronger the dispersion forces</a:t>
            </a:r>
            <a:endParaRPr lang="en-AU" sz="2400" dirty="0"/>
          </a:p>
        </p:txBody>
      </p:sp>
    </p:spTree>
    <p:extLst>
      <p:ext uri="{BB962C8B-B14F-4D97-AF65-F5344CB8AC3E}">
        <p14:creationId xmlns:p14="http://schemas.microsoft.com/office/powerpoint/2010/main" val="2606909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Changing phase</a:t>
            </a:r>
            <a:endParaRPr kumimoji="0" lang="en-GB" sz="3600" b="0" i="0" u="none" strike="noStrike" kern="0" cap="none" spc="0" normalizeH="0" baseline="0" noProof="0" dirty="0">
              <a:ln>
                <a:noFill/>
              </a:ln>
              <a:solidFill>
                <a:sysClr val="windowText" lastClr="000000"/>
              </a:solidFill>
              <a:effectLst/>
              <a:uLnTx/>
              <a:uFillTx/>
            </a:endParaRPr>
          </a:p>
        </p:txBody>
      </p:sp>
      <p:pic>
        <p:nvPicPr>
          <p:cNvPr id="10" name="Picture 9" descr="A screenshot of a cell phone&#10;&#10;Description automatically generated">
            <a:extLst>
              <a:ext uri="{FF2B5EF4-FFF2-40B4-BE49-F238E27FC236}">
                <a16:creationId xmlns:a16="http://schemas.microsoft.com/office/drawing/2014/main" id="{2164E9A1-55E7-421A-8B83-3F56456D5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701" y="1699354"/>
            <a:ext cx="6140224" cy="4656996"/>
          </a:xfrm>
          <a:prstGeom prst="rect">
            <a:avLst/>
          </a:prstGeom>
        </p:spPr>
      </p:pic>
      <p:sp>
        <p:nvSpPr>
          <p:cNvPr id="11" name="TextBox 10">
            <a:extLst>
              <a:ext uri="{FF2B5EF4-FFF2-40B4-BE49-F238E27FC236}">
                <a16:creationId xmlns:a16="http://schemas.microsoft.com/office/drawing/2014/main" id="{68C72760-4E61-4F14-AA65-B5B6B46BBDB0}"/>
              </a:ext>
            </a:extLst>
          </p:cNvPr>
          <p:cNvSpPr txBox="1"/>
          <p:nvPr/>
        </p:nvSpPr>
        <p:spPr>
          <a:xfrm>
            <a:off x="6213613" y="1650756"/>
            <a:ext cx="5934075" cy="44670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In a given series – increase molar mass (increase surface area, increase number of electrons) we see an increase in the BP due to increasing dispersion forces</a:t>
            </a:r>
          </a:p>
          <a:p>
            <a:pPr marL="342900" indent="-342900">
              <a:lnSpc>
                <a:spcPct val="150000"/>
              </a:lnSpc>
              <a:buFont typeface="Arial" panose="020B0604020202020204" pitchFamily="34" charset="0"/>
              <a:buChar char="•"/>
            </a:pPr>
            <a:r>
              <a:rPr lang="en-US" sz="2400" dirty="0"/>
              <a:t>E.g. ethane has weaker dispersion interactions than hexane so less energy is required to overcome the attractive forces between its molecules, so it has a lower BP</a:t>
            </a:r>
            <a:endParaRPr lang="en-AU" sz="2400" dirty="0"/>
          </a:p>
        </p:txBody>
      </p:sp>
    </p:spTree>
    <p:extLst>
      <p:ext uri="{BB962C8B-B14F-4D97-AF65-F5344CB8AC3E}">
        <p14:creationId xmlns:p14="http://schemas.microsoft.com/office/powerpoint/2010/main" val="44876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Changing phase</a:t>
            </a:r>
            <a:endParaRPr kumimoji="0" lang="en-GB" sz="3600" b="0" i="0" u="none" strike="noStrike" kern="0" cap="none" spc="0" normalizeH="0" baseline="0" noProof="0" dirty="0">
              <a:ln>
                <a:noFill/>
              </a:ln>
              <a:solidFill>
                <a:sysClr val="windowText" lastClr="000000"/>
              </a:solidFill>
              <a:effectLst/>
              <a:uLnTx/>
              <a:uFillTx/>
            </a:endParaRPr>
          </a:p>
        </p:txBody>
      </p:sp>
      <p:sp>
        <p:nvSpPr>
          <p:cNvPr id="8" name="TextBox 7">
            <a:extLst>
              <a:ext uri="{FF2B5EF4-FFF2-40B4-BE49-F238E27FC236}">
                <a16:creationId xmlns:a16="http://schemas.microsoft.com/office/drawing/2014/main" id="{43C0FA17-6AA3-44C0-88B2-E0FE54BA1FD4}"/>
              </a:ext>
            </a:extLst>
          </p:cNvPr>
          <p:cNvSpPr txBox="1"/>
          <p:nvPr/>
        </p:nvSpPr>
        <p:spPr>
          <a:xfrm>
            <a:off x="361950" y="1554065"/>
            <a:ext cx="11487150" cy="28050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We can use boiling and melting points as an indicator of the relative strength of the intermolecular forces present in a substance with similar molar masses too</a:t>
            </a:r>
          </a:p>
          <a:p>
            <a:pPr marL="342900" indent="-342900">
              <a:lnSpc>
                <a:spcPct val="150000"/>
              </a:lnSpc>
              <a:buFont typeface="Arial" panose="020B0604020202020204" pitchFamily="34" charset="0"/>
              <a:buChar char="•"/>
            </a:pPr>
            <a:r>
              <a:rPr lang="en-US" sz="2400" dirty="0">
                <a:solidFill>
                  <a:srgbClr val="FF0000"/>
                </a:solidFill>
              </a:rPr>
              <a:t>Use your knowledge of intermolecular forces to explain the boiling point trend in this series of compounds:</a:t>
            </a:r>
          </a:p>
          <a:p>
            <a:pPr>
              <a:lnSpc>
                <a:spcPct val="150000"/>
              </a:lnSpc>
            </a:pPr>
            <a:endParaRPr lang="en-AU" sz="2400" dirty="0"/>
          </a:p>
        </p:txBody>
      </p:sp>
      <p:pic>
        <p:nvPicPr>
          <p:cNvPr id="9" name="Picture 8">
            <a:extLst>
              <a:ext uri="{FF2B5EF4-FFF2-40B4-BE49-F238E27FC236}">
                <a16:creationId xmlns:a16="http://schemas.microsoft.com/office/drawing/2014/main" id="{F521A778-A48D-4C70-AFF5-A634C2E0EDBE}"/>
              </a:ext>
            </a:extLst>
          </p:cNvPr>
          <p:cNvPicPr>
            <a:picLocks noChangeAspect="1"/>
          </p:cNvPicPr>
          <p:nvPr/>
        </p:nvPicPr>
        <p:blipFill rotWithShape="1">
          <a:blip r:embed="rId4"/>
          <a:srcRect l="808"/>
          <a:stretch/>
        </p:blipFill>
        <p:spPr>
          <a:xfrm>
            <a:off x="1487971" y="3803294"/>
            <a:ext cx="8381585" cy="2553056"/>
          </a:xfrm>
          <a:prstGeom prst="rect">
            <a:avLst/>
          </a:prstGeom>
        </p:spPr>
      </p:pic>
    </p:spTree>
    <p:extLst>
      <p:ext uri="{BB962C8B-B14F-4D97-AF65-F5344CB8AC3E}">
        <p14:creationId xmlns:p14="http://schemas.microsoft.com/office/powerpoint/2010/main" val="3582098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TotalTime>
  <Words>1286</Words>
  <Application>Microsoft Office PowerPoint</Application>
  <PresentationFormat>Widescreen</PresentationFormat>
  <Paragraphs>142</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Alison Barnes</dc:creator>
  <cp:lastModifiedBy>Alison Barnes</cp:lastModifiedBy>
  <cp:revision>20</cp:revision>
  <dcterms:created xsi:type="dcterms:W3CDTF">2019-06-03T05:11:44Z</dcterms:created>
  <dcterms:modified xsi:type="dcterms:W3CDTF">2021-08-01T08:06:34Z</dcterms:modified>
</cp:coreProperties>
</file>