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0" r:id="rId4"/>
    <p:sldId id="285" r:id="rId5"/>
    <p:sldId id="274" r:id="rId6"/>
    <p:sldId id="275" r:id="rId7"/>
    <p:sldId id="276" r:id="rId8"/>
    <p:sldId id="272" r:id="rId9"/>
    <p:sldId id="277" r:id="rId10"/>
    <p:sldId id="290" r:id="rId11"/>
    <p:sldId id="278" r:id="rId12"/>
    <p:sldId id="280" r:id="rId13"/>
    <p:sldId id="279" r:id="rId14"/>
    <p:sldId id="286" r:id="rId15"/>
    <p:sldId id="291" r:id="rId16"/>
    <p:sldId id="292" r:id="rId17"/>
    <p:sldId id="287" r:id="rId18"/>
    <p:sldId id="293" r:id="rId19"/>
    <p:sldId id="283" r:id="rId20"/>
    <p:sldId id="288" r:id="rId21"/>
    <p:sldId id="294" r:id="rId22"/>
    <p:sldId id="284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0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58E-3CA2-428D-B32F-6B5B5B9A32AA}" type="datetime1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12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5B6-BE42-42E7-9D8E-9876F23FBED9}" type="datetime1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1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88C7-AC26-4D7C-8D05-941227ADBC3E}" type="datetime1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F1E-8336-47B6-8919-9B388FA06C00}" type="datetime1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29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919-9385-47E3-8AC6-2AB3A14BB1A7}" type="datetime1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29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6FD-3A32-4352-A27D-6A076266E8E6}" type="datetime1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323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AF37-2337-4A85-9093-C767B78BE977}" type="datetime1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382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DAA6-9C94-4193-BC7B-1351062C9156}" type="datetime1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F5-614B-4320-975E-4828C9F6B8D5}" type="datetime1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60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38C9-49D8-4CE3-82D0-8190B9EE70C9}" type="datetime1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54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8A88-FB9D-42BA-8FB9-0A905F498349}" type="datetime1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6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1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5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6B95-A434-4082-A8E4-67AEBCC6D6A1}" type="datetime1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92F9-3747-46B1-B670-D973527EE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7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7.png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9AFCEF0-A1F1-4B9F-8DB6-95B3A5A3B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250" b="1913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0560B-A4C9-4CF4-BA6B-F11C29230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 dirty="0"/>
              <a:t>Reaction stoichiometry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669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01D8E7-AE37-4C48-AA9C-6FE7B7FE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19" y="1562512"/>
            <a:ext cx="6157579" cy="19596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F7F03A-8500-4E06-91A9-E176EED9DC18}"/>
              </a:ext>
            </a:extLst>
          </p:cNvPr>
          <p:cNvSpPr/>
          <p:nvPr/>
        </p:nvSpPr>
        <p:spPr>
          <a:xfrm>
            <a:off x="212035" y="3667005"/>
            <a:ext cx="2420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Practice question: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481EC-9841-4DAD-9D60-A080B8C0A104}"/>
              </a:ext>
            </a:extLst>
          </p:cNvPr>
          <p:cNvSpPr txBox="1"/>
          <p:nvPr/>
        </p:nvSpPr>
        <p:spPr>
          <a:xfrm>
            <a:off x="1743075" y="4141326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Magnesium reacts with hydrochloric acid according to the following balanced chemical equation: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If two moles of Hydrochloric acid react with excess Magnesium, how many moles of hydrogen gas are produced?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FD35FE-6403-4113-BC0B-0B02D776255B}"/>
              </a:ext>
            </a:extLst>
          </p:cNvPr>
          <p:cNvSpPr txBox="1"/>
          <p:nvPr/>
        </p:nvSpPr>
        <p:spPr>
          <a:xfrm>
            <a:off x="3671887" y="501800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Mg</a:t>
            </a:r>
            <a:r>
              <a:rPr lang="en-US" sz="2400" baseline="-25000" dirty="0">
                <a:solidFill>
                  <a:srgbClr val="0070C0"/>
                </a:solidFill>
              </a:rPr>
              <a:t>(s)</a:t>
            </a:r>
            <a:r>
              <a:rPr lang="en-US" sz="2400" dirty="0">
                <a:solidFill>
                  <a:srgbClr val="0070C0"/>
                </a:solidFill>
              </a:rPr>
              <a:t>   +   2 HCl</a:t>
            </a:r>
            <a:r>
              <a:rPr lang="en-US" sz="2400" baseline="-25000" dirty="0">
                <a:solidFill>
                  <a:srgbClr val="0070C0"/>
                </a:solidFill>
              </a:rPr>
              <a:t>(</a:t>
            </a:r>
            <a:r>
              <a:rPr lang="en-US" sz="2400" baseline="-25000" dirty="0" err="1">
                <a:solidFill>
                  <a:srgbClr val="0070C0"/>
                </a:solidFill>
              </a:rPr>
              <a:t>aq</a:t>
            </a:r>
            <a:r>
              <a:rPr lang="en-US" sz="2400" baseline="-25000" dirty="0">
                <a:solidFill>
                  <a:srgbClr val="0070C0"/>
                </a:solidFill>
              </a:rPr>
              <a:t>)</a:t>
            </a:r>
            <a:r>
              <a:rPr lang="en-US" sz="2400" dirty="0">
                <a:solidFill>
                  <a:srgbClr val="0070C0"/>
                </a:solidFill>
              </a:rPr>
              <a:t>   →   MgCl</a:t>
            </a:r>
            <a:r>
              <a:rPr lang="en-US" sz="2400" baseline="-25000" dirty="0">
                <a:solidFill>
                  <a:srgbClr val="0070C0"/>
                </a:solidFill>
              </a:rPr>
              <a:t>2(</a:t>
            </a:r>
            <a:r>
              <a:rPr lang="en-US" sz="2400" baseline="-25000" dirty="0" err="1">
                <a:solidFill>
                  <a:srgbClr val="0070C0"/>
                </a:solidFill>
              </a:rPr>
              <a:t>aq</a:t>
            </a:r>
            <a:r>
              <a:rPr lang="en-US" sz="2400" baseline="-25000" dirty="0">
                <a:solidFill>
                  <a:srgbClr val="0070C0"/>
                </a:solidFill>
              </a:rPr>
              <a:t>)</a:t>
            </a:r>
            <a:r>
              <a:rPr lang="en-US" sz="2400" dirty="0">
                <a:solidFill>
                  <a:srgbClr val="0070C0"/>
                </a:solidFill>
              </a:rPr>
              <a:t>   +   H</a:t>
            </a:r>
            <a:r>
              <a:rPr lang="en-US" sz="2400" baseline="-25000" dirty="0">
                <a:solidFill>
                  <a:srgbClr val="0070C0"/>
                </a:solidFill>
              </a:rPr>
              <a:t>2(g)</a:t>
            </a:r>
            <a:endParaRPr lang="en-AU" sz="2400" baseline="-250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E4DD4-14AD-4821-9683-EC7A061D79EB}"/>
              </a:ext>
            </a:extLst>
          </p:cNvPr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Mole to mole calculations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80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481EC-9841-4DAD-9D60-A080B8C0A104}"/>
              </a:ext>
            </a:extLst>
          </p:cNvPr>
          <p:cNvSpPr txBox="1"/>
          <p:nvPr/>
        </p:nvSpPr>
        <p:spPr>
          <a:xfrm>
            <a:off x="1538287" y="1610137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Magnesium reacts with hydrochloric acid according to the following balanced chemical equation: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If two moles of Hydrochloric acid react with excess Magnesium, how many moles of hydrogen gas are produced?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FD35FE-6403-4113-BC0B-0B02D776255B}"/>
              </a:ext>
            </a:extLst>
          </p:cNvPr>
          <p:cNvSpPr txBox="1"/>
          <p:nvPr/>
        </p:nvSpPr>
        <p:spPr>
          <a:xfrm>
            <a:off x="3467099" y="248681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Mg</a:t>
            </a:r>
            <a:r>
              <a:rPr lang="en-US" sz="2400" baseline="-25000" dirty="0">
                <a:solidFill>
                  <a:srgbClr val="0070C0"/>
                </a:solidFill>
              </a:rPr>
              <a:t>(s)</a:t>
            </a:r>
            <a:r>
              <a:rPr lang="en-US" sz="2400" dirty="0">
                <a:solidFill>
                  <a:srgbClr val="0070C0"/>
                </a:solidFill>
              </a:rPr>
              <a:t>   +   2 HCl</a:t>
            </a:r>
            <a:r>
              <a:rPr lang="en-US" sz="2400" baseline="-25000" dirty="0">
                <a:solidFill>
                  <a:srgbClr val="0070C0"/>
                </a:solidFill>
              </a:rPr>
              <a:t>(</a:t>
            </a:r>
            <a:r>
              <a:rPr lang="en-US" sz="2400" baseline="-25000" dirty="0" err="1">
                <a:solidFill>
                  <a:srgbClr val="0070C0"/>
                </a:solidFill>
              </a:rPr>
              <a:t>aq</a:t>
            </a:r>
            <a:r>
              <a:rPr lang="en-US" sz="2400" baseline="-25000" dirty="0">
                <a:solidFill>
                  <a:srgbClr val="0070C0"/>
                </a:solidFill>
              </a:rPr>
              <a:t>)</a:t>
            </a:r>
            <a:r>
              <a:rPr lang="en-US" sz="2400" dirty="0">
                <a:solidFill>
                  <a:srgbClr val="0070C0"/>
                </a:solidFill>
              </a:rPr>
              <a:t>   →   MgCl</a:t>
            </a:r>
            <a:r>
              <a:rPr lang="en-US" sz="2400" baseline="-25000" dirty="0">
                <a:solidFill>
                  <a:srgbClr val="0070C0"/>
                </a:solidFill>
              </a:rPr>
              <a:t>2(</a:t>
            </a:r>
            <a:r>
              <a:rPr lang="en-US" sz="2400" baseline="-25000" dirty="0" err="1">
                <a:solidFill>
                  <a:srgbClr val="0070C0"/>
                </a:solidFill>
              </a:rPr>
              <a:t>aq</a:t>
            </a:r>
            <a:r>
              <a:rPr lang="en-US" sz="2400" baseline="-25000" dirty="0">
                <a:solidFill>
                  <a:srgbClr val="0070C0"/>
                </a:solidFill>
              </a:rPr>
              <a:t>)</a:t>
            </a:r>
            <a:r>
              <a:rPr lang="en-US" sz="2400" dirty="0">
                <a:solidFill>
                  <a:srgbClr val="0070C0"/>
                </a:solidFill>
              </a:rPr>
              <a:t>   +   H</a:t>
            </a:r>
            <a:r>
              <a:rPr lang="en-US" sz="2400" baseline="-25000" dirty="0">
                <a:solidFill>
                  <a:srgbClr val="0070C0"/>
                </a:solidFill>
              </a:rPr>
              <a:t>2(g)</a:t>
            </a:r>
            <a:endParaRPr lang="en-AU" sz="2400" baseline="-250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EA6B6-9C36-4069-8DF6-59EA990B4342}"/>
              </a:ext>
            </a:extLst>
          </p:cNvPr>
          <p:cNvSpPr txBox="1"/>
          <p:nvPr/>
        </p:nvSpPr>
        <p:spPr>
          <a:xfrm>
            <a:off x="764485" y="4063777"/>
            <a:ext cx="229552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n(HCl) = 2.0 mol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n(H</a:t>
            </a:r>
            <a:r>
              <a:rPr lang="en-US" sz="2400" baseline="-25000" dirty="0"/>
              <a:t>2</a:t>
            </a:r>
            <a:r>
              <a:rPr lang="en-US" sz="2400" dirty="0"/>
              <a:t>) = 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EDDC8D-9CB2-493A-8D8F-516FB9C8DBD9}"/>
                  </a:ext>
                </a:extLst>
              </p:cNvPr>
              <p:cNvSpPr txBox="1"/>
              <p:nvPr/>
            </p:nvSpPr>
            <p:spPr>
              <a:xfrm>
                <a:off x="4248149" y="5004339"/>
                <a:ext cx="210807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2.0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EDDC8D-9CB2-493A-8D8F-516FB9C8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49" y="5004339"/>
                <a:ext cx="210807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AD4412-C0EA-4BE9-ACE0-8CA873A05FF3}"/>
                  </a:ext>
                </a:extLst>
              </p:cNvPr>
              <p:cNvSpPr txBox="1"/>
              <p:nvPr/>
            </p:nvSpPr>
            <p:spPr>
              <a:xfrm>
                <a:off x="4126998" y="4090488"/>
                <a:ext cx="5652830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AD4412-C0EA-4BE9-ACE0-8CA873A05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98" y="4090488"/>
                <a:ext cx="5652830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1DE2F2-4274-4587-B834-C3C6709977C9}"/>
                  </a:ext>
                </a:extLst>
              </p:cNvPr>
              <p:cNvSpPr txBox="1"/>
              <p:nvPr/>
            </p:nvSpPr>
            <p:spPr>
              <a:xfrm>
                <a:off x="4248149" y="5821710"/>
                <a:ext cx="22431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1DE2F2-4274-4587-B834-C3C670997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49" y="5821710"/>
                <a:ext cx="2243178" cy="369332"/>
              </a:xfrm>
              <a:prstGeom prst="rect">
                <a:avLst/>
              </a:prstGeom>
              <a:blipFill>
                <a:blip r:embed="rId5"/>
                <a:stretch>
                  <a:fillRect l="-1630" r="-2717" b="-163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E69EED8-6772-4BF0-B0AD-8C3AC4B2B253}"/>
              </a:ext>
            </a:extLst>
          </p:cNvPr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Mole to mole calculations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0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Mass to moles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77DC1B7-3E61-463D-A27D-72F6913D4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4" y="2635538"/>
            <a:ext cx="7860401" cy="3998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12BB37B-58EA-467F-A2D2-F201A4071983}"/>
                  </a:ext>
                </a:extLst>
              </p:cNvPr>
              <p:cNvSpPr txBox="1"/>
              <p:nvPr/>
            </p:nvSpPr>
            <p:spPr>
              <a:xfrm>
                <a:off x="1947862" y="1693496"/>
                <a:ext cx="2638425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12BB37B-58EA-467F-A2D2-F201A407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62" y="1693496"/>
                <a:ext cx="2638425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AFB05FF-23B1-4E21-88BB-994A035E109A}"/>
              </a:ext>
            </a:extLst>
          </p:cNvPr>
          <p:cNvSpPr txBox="1"/>
          <p:nvPr/>
        </p:nvSpPr>
        <p:spPr>
          <a:xfrm>
            <a:off x="126311" y="1832967"/>
            <a:ext cx="263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Relevant equations: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512A8-90C4-4A0C-A74E-A8E337DDA517}"/>
              </a:ext>
            </a:extLst>
          </p:cNvPr>
          <p:cNvSpPr txBox="1"/>
          <p:nvPr/>
        </p:nvSpPr>
        <p:spPr>
          <a:xfrm>
            <a:off x="4023267" y="1844961"/>
            <a:ext cx="65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2C7070-22AC-41CB-826A-CABCE3F4A2A3}"/>
                  </a:ext>
                </a:extLst>
              </p:cNvPr>
              <p:cNvSpPr txBox="1"/>
              <p:nvPr/>
            </p:nvSpPr>
            <p:spPr>
              <a:xfrm>
                <a:off x="5230667" y="1730347"/>
                <a:ext cx="5681362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2C7070-22AC-41CB-826A-CABCE3F4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667" y="1730347"/>
                <a:ext cx="5681362" cy="639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1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Mass to moles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77DC1B7-3E61-463D-A27D-72F6913D4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113" y="1619123"/>
            <a:ext cx="4550345" cy="2314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198BB3-E980-438A-95B8-7BDB5FA92580}"/>
              </a:ext>
            </a:extLst>
          </p:cNvPr>
          <p:cNvSpPr/>
          <p:nvPr/>
        </p:nvSpPr>
        <p:spPr>
          <a:xfrm>
            <a:off x="162959" y="1576006"/>
            <a:ext cx="7266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Practice Question: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347C6-160B-40D5-B5CB-CE3E0D3134AB}"/>
              </a:ext>
            </a:extLst>
          </p:cNvPr>
          <p:cNvSpPr/>
          <p:nvPr/>
        </p:nvSpPr>
        <p:spPr>
          <a:xfrm>
            <a:off x="552450" y="2036736"/>
            <a:ext cx="6686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a reaction, 50.0 g of manganese(IV) oxide reacts with excess aluminum. Calculate the mass of manganese metal produced.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3 MnO</a:t>
            </a:r>
            <a:r>
              <a:rPr lang="en-US" sz="2400" baseline="-25000" dirty="0">
                <a:solidFill>
                  <a:srgbClr val="0070C0"/>
                </a:solidFill>
              </a:rPr>
              <a:t>2(s) </a:t>
            </a:r>
            <a:r>
              <a:rPr lang="en-US" sz="2400" dirty="0">
                <a:solidFill>
                  <a:srgbClr val="0070C0"/>
                </a:solidFill>
              </a:rPr>
              <a:t>+ 4 Al</a:t>
            </a:r>
            <a:r>
              <a:rPr lang="en-US" sz="2400" baseline="-25000" dirty="0">
                <a:solidFill>
                  <a:srgbClr val="0070C0"/>
                </a:solidFill>
              </a:rPr>
              <a:t>(s) </a:t>
            </a:r>
            <a:r>
              <a:rPr lang="en-US" sz="2400" dirty="0">
                <a:solidFill>
                  <a:srgbClr val="0070C0"/>
                </a:solidFill>
              </a:rPr>
              <a:t>→  3 Mn</a:t>
            </a:r>
            <a:r>
              <a:rPr lang="en-US" sz="2400" baseline="-25000" dirty="0">
                <a:solidFill>
                  <a:srgbClr val="0070C0"/>
                </a:solidFill>
              </a:rPr>
              <a:t>(s) </a:t>
            </a:r>
            <a:r>
              <a:rPr lang="en-US" sz="2400" dirty="0">
                <a:solidFill>
                  <a:srgbClr val="0070C0"/>
                </a:solidFill>
              </a:rPr>
              <a:t>+ 2 Al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O</a:t>
            </a:r>
            <a:r>
              <a:rPr lang="en-US" sz="2400" baseline="-25000" dirty="0">
                <a:solidFill>
                  <a:srgbClr val="0070C0"/>
                </a:solidFill>
              </a:rPr>
              <a:t>3(s)</a:t>
            </a:r>
            <a:endParaRPr lang="en-AU" sz="24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9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Mass to moles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77DC1B7-3E61-463D-A27D-72F6913D4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113" y="1619123"/>
            <a:ext cx="4550345" cy="2314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D347C6-160B-40D5-B5CB-CE3E0D3134AB}"/>
              </a:ext>
            </a:extLst>
          </p:cNvPr>
          <p:cNvSpPr/>
          <p:nvPr/>
        </p:nvSpPr>
        <p:spPr>
          <a:xfrm>
            <a:off x="1372838" y="1313910"/>
            <a:ext cx="54606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 MnO</a:t>
            </a:r>
            <a:r>
              <a:rPr lang="en-US" sz="2400" baseline="-25000" dirty="0">
                <a:solidFill>
                  <a:srgbClr val="0070C0"/>
                </a:solidFill>
              </a:rPr>
              <a:t>2(s) </a:t>
            </a:r>
            <a:r>
              <a:rPr lang="en-US" sz="2400" dirty="0">
                <a:solidFill>
                  <a:srgbClr val="0070C0"/>
                </a:solidFill>
              </a:rPr>
              <a:t>+ 4 Al</a:t>
            </a:r>
            <a:r>
              <a:rPr lang="en-US" sz="2400" baseline="-25000" dirty="0">
                <a:solidFill>
                  <a:srgbClr val="0070C0"/>
                </a:solidFill>
              </a:rPr>
              <a:t>(s) </a:t>
            </a:r>
            <a:r>
              <a:rPr lang="en-US" sz="2400" dirty="0">
                <a:solidFill>
                  <a:srgbClr val="0070C0"/>
                </a:solidFill>
              </a:rPr>
              <a:t>→  3 Mn</a:t>
            </a:r>
            <a:r>
              <a:rPr lang="en-US" sz="2400" baseline="-25000" dirty="0">
                <a:solidFill>
                  <a:srgbClr val="0070C0"/>
                </a:solidFill>
              </a:rPr>
              <a:t>(s) </a:t>
            </a:r>
            <a:r>
              <a:rPr lang="en-US" sz="2400" dirty="0">
                <a:solidFill>
                  <a:srgbClr val="0070C0"/>
                </a:solidFill>
              </a:rPr>
              <a:t>+ 2 Al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O</a:t>
            </a:r>
            <a:r>
              <a:rPr lang="en-US" sz="2400" baseline="-25000" dirty="0">
                <a:solidFill>
                  <a:srgbClr val="0070C0"/>
                </a:solidFill>
              </a:rPr>
              <a:t>3(s)</a:t>
            </a:r>
            <a:endParaRPr lang="en-AU" sz="2400" baseline="-25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324F7-F846-49ED-B4E5-BDD212753B2A}"/>
              </a:ext>
            </a:extLst>
          </p:cNvPr>
          <p:cNvSpPr txBox="1"/>
          <p:nvPr/>
        </p:nvSpPr>
        <p:spPr>
          <a:xfrm>
            <a:off x="72677" y="2346486"/>
            <a:ext cx="2493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m(MnO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 = 50.0 g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15B88-EF63-4B33-BB4F-7994E6D3C9F8}"/>
              </a:ext>
            </a:extLst>
          </p:cNvPr>
          <p:cNvSpPr/>
          <p:nvPr/>
        </p:nvSpPr>
        <p:spPr>
          <a:xfrm>
            <a:off x="7547113" y="1735517"/>
            <a:ext cx="876300" cy="748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9BCB3-556E-44FE-B532-9AA85F799C19}"/>
              </a:ext>
            </a:extLst>
          </p:cNvPr>
          <p:cNvSpPr txBox="1"/>
          <p:nvPr/>
        </p:nvSpPr>
        <p:spPr>
          <a:xfrm>
            <a:off x="72677" y="2753127"/>
            <a:ext cx="3359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n(MnO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) = ?</a:t>
            </a:r>
          </a:p>
          <a:p>
            <a:r>
              <a:rPr lang="en-US" sz="2400" dirty="0"/>
              <a:t>M(MnO</a:t>
            </a:r>
            <a:r>
              <a:rPr lang="en-US" sz="2400" baseline="-25000" dirty="0"/>
              <a:t>2</a:t>
            </a:r>
            <a:r>
              <a:rPr lang="en-US" sz="2400" dirty="0"/>
              <a:t>) = 86.94 g mol</a:t>
            </a:r>
            <a:r>
              <a:rPr lang="en-US" sz="2400" baseline="30000" dirty="0"/>
              <a:t>-1</a:t>
            </a:r>
            <a:endParaRPr lang="en-AU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8576B-65E0-41C0-8923-7A99A609F9DE}"/>
                  </a:ext>
                </a:extLst>
              </p:cNvPr>
              <p:cNvSpPr txBox="1"/>
              <p:nvPr/>
            </p:nvSpPr>
            <p:spPr>
              <a:xfrm>
                <a:off x="3197910" y="2183988"/>
                <a:ext cx="2638425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8576B-65E0-41C0-8923-7A99A609F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10" y="2183988"/>
                <a:ext cx="2638425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5AA996-64EE-45F0-B00E-B54648732FF2}"/>
                  </a:ext>
                </a:extLst>
              </p:cNvPr>
              <p:cNvSpPr txBox="1"/>
              <p:nvPr/>
            </p:nvSpPr>
            <p:spPr>
              <a:xfrm>
                <a:off x="4371762" y="2137372"/>
                <a:ext cx="2638425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50.0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86.94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5AA996-64EE-45F0-B00E-B5464873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62" y="2137372"/>
                <a:ext cx="2638425" cy="8156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C91FE46-5AB0-46CB-B84B-2798BE89E525}"/>
              </a:ext>
            </a:extLst>
          </p:cNvPr>
          <p:cNvSpPr/>
          <p:nvPr/>
        </p:nvSpPr>
        <p:spPr>
          <a:xfrm>
            <a:off x="3962233" y="2870102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n(MnO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) = 0.575 mol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D5F2D8-7093-4063-BCCD-674DE4DF7104}"/>
              </a:ext>
            </a:extLst>
          </p:cNvPr>
          <p:cNvSpPr/>
          <p:nvPr/>
        </p:nvSpPr>
        <p:spPr>
          <a:xfrm>
            <a:off x="8728213" y="2946918"/>
            <a:ext cx="876300" cy="74809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A762ED-5A81-474C-8483-7D9CEA27BE9A}"/>
              </a:ext>
            </a:extLst>
          </p:cNvPr>
          <p:cNvSpPr/>
          <p:nvPr/>
        </p:nvSpPr>
        <p:spPr>
          <a:xfrm>
            <a:off x="76673" y="3759932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n(Mn)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125824-6D55-42E7-A16C-0AED2144C496}"/>
                  </a:ext>
                </a:extLst>
              </p:cNvPr>
              <p:cNvSpPr txBox="1"/>
              <p:nvPr/>
            </p:nvSpPr>
            <p:spPr>
              <a:xfrm>
                <a:off x="1802718" y="3679304"/>
                <a:ext cx="5681362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125824-6D55-42E7-A16C-0AED2144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18" y="3679304"/>
                <a:ext cx="5681362" cy="6390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D3A2A-DF6F-410A-B8BC-59A173390A5A}"/>
                  </a:ext>
                </a:extLst>
              </p:cNvPr>
              <p:cNvSpPr txBox="1"/>
              <p:nvPr/>
            </p:nvSpPr>
            <p:spPr>
              <a:xfrm>
                <a:off x="2508425" y="4345788"/>
                <a:ext cx="2136226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0.575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D3A2A-DF6F-410A-B8BC-59A173390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25" y="4345788"/>
                <a:ext cx="2136226" cy="57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12CADC-8C83-4A05-A05F-D294818533D7}"/>
                  </a:ext>
                </a:extLst>
              </p:cNvPr>
              <p:cNvSpPr txBox="1"/>
              <p:nvPr/>
            </p:nvSpPr>
            <p:spPr>
              <a:xfrm>
                <a:off x="2508425" y="4966739"/>
                <a:ext cx="2247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</m:d>
                      <m:r>
                        <a:rPr lang="en-AU" sz="20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0.575 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AU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12CADC-8C83-4A05-A05F-D29481853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25" y="4966739"/>
                <a:ext cx="2247731" cy="307777"/>
              </a:xfrm>
              <a:prstGeom prst="rect">
                <a:avLst/>
              </a:prstGeom>
              <a:blipFill>
                <a:blip r:embed="rId8"/>
                <a:stretch>
                  <a:fillRect l="-1084" r="-1897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B57EC0D2-C236-4F70-9362-F089FCB4EF02}"/>
              </a:ext>
            </a:extLst>
          </p:cNvPr>
          <p:cNvSpPr/>
          <p:nvPr/>
        </p:nvSpPr>
        <p:spPr>
          <a:xfrm>
            <a:off x="10261738" y="2870718"/>
            <a:ext cx="876300" cy="74809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88A23E-8F11-435B-9F1D-12967D09BAF3}"/>
              </a:ext>
            </a:extLst>
          </p:cNvPr>
          <p:cNvSpPr/>
          <p:nvPr/>
        </p:nvSpPr>
        <p:spPr>
          <a:xfrm>
            <a:off x="25262" y="5439484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m(Mn)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1A713-9F1F-48D1-889A-F8EDD1C09A30}"/>
                  </a:ext>
                </a:extLst>
              </p:cNvPr>
              <p:cNvSpPr txBox="1"/>
              <p:nvPr/>
            </p:nvSpPr>
            <p:spPr>
              <a:xfrm>
                <a:off x="3551406" y="5518945"/>
                <a:ext cx="1555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1A713-9F1F-48D1-889A-F8EDD1C0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406" y="5518945"/>
                <a:ext cx="1555298" cy="369332"/>
              </a:xfrm>
              <a:prstGeom prst="rect">
                <a:avLst/>
              </a:prstGeom>
              <a:blipFill>
                <a:blip r:embed="rId9"/>
                <a:stretch>
                  <a:fillRect l="-1961" r="-313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1675F8-3A03-4E46-A968-6C4C0DC059F0}"/>
                  </a:ext>
                </a:extLst>
              </p:cNvPr>
              <p:cNvSpPr txBox="1"/>
              <p:nvPr/>
            </p:nvSpPr>
            <p:spPr>
              <a:xfrm>
                <a:off x="3916250" y="5909713"/>
                <a:ext cx="22244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0.575</m:t>
                      </m:r>
                      <m: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54.94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1675F8-3A03-4E46-A968-6C4C0DC05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50" y="5909713"/>
                <a:ext cx="2224455" cy="369332"/>
              </a:xfrm>
              <a:prstGeom prst="rect">
                <a:avLst/>
              </a:prstGeom>
              <a:blipFill>
                <a:blip r:embed="rId10"/>
                <a:stretch>
                  <a:fillRect l="-1096" r="-3288"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60C5BDE7-3011-48F1-BA80-2D0BC11F4CAD}"/>
              </a:ext>
            </a:extLst>
          </p:cNvPr>
          <p:cNvSpPr/>
          <p:nvPr/>
        </p:nvSpPr>
        <p:spPr>
          <a:xfrm>
            <a:off x="0" y="5761070"/>
            <a:ext cx="2975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M(Mn) = 54.94 g mol</a:t>
            </a:r>
            <a:r>
              <a:rPr lang="en-US" sz="2400" baseline="30000" dirty="0"/>
              <a:t>-1</a:t>
            </a:r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012C6-3E09-4719-8580-749D12636880}"/>
              </a:ext>
            </a:extLst>
          </p:cNvPr>
          <p:cNvSpPr/>
          <p:nvPr/>
        </p:nvSpPr>
        <p:spPr>
          <a:xfrm>
            <a:off x="1372839" y="1750882"/>
            <a:ext cx="1010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50.0 g </a:t>
            </a:r>
            <a:endParaRPr lang="en-AU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75C246-1ECD-4559-BB0D-B495DABD07E9}"/>
              </a:ext>
            </a:extLst>
          </p:cNvPr>
          <p:cNvSpPr/>
          <p:nvPr/>
        </p:nvSpPr>
        <p:spPr>
          <a:xfrm>
            <a:off x="3962233" y="1750882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=? </a:t>
            </a:r>
            <a:endParaRPr lang="en-AU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CEF3FD-CECC-45E1-85F4-198C94DEE9BF}"/>
              </a:ext>
            </a:extLst>
          </p:cNvPr>
          <p:cNvSpPr/>
          <p:nvPr/>
        </p:nvSpPr>
        <p:spPr>
          <a:xfrm>
            <a:off x="3000757" y="630729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m(Mn) = 31.6 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253147-CDD8-45BA-83B4-721249E6661B}"/>
              </a:ext>
            </a:extLst>
          </p:cNvPr>
          <p:cNvSpPr/>
          <p:nvPr/>
        </p:nvSpPr>
        <p:spPr>
          <a:xfrm>
            <a:off x="11221158" y="1750882"/>
            <a:ext cx="876300" cy="7480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BF0DB3-AC26-456E-B344-947519803BB0}"/>
              </a:ext>
            </a:extLst>
          </p:cNvPr>
          <p:cNvSpPr txBox="1"/>
          <p:nvPr/>
        </p:nvSpPr>
        <p:spPr>
          <a:xfrm>
            <a:off x="6565390" y="6218021"/>
            <a:ext cx="5267325" cy="461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31.6 g of manganese would be produced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/>
      <p:bldP spid="14" grpId="0"/>
      <p:bldP spid="15" grpId="0"/>
      <p:bldP spid="10" grpId="0"/>
      <p:bldP spid="16" grpId="0" animBg="1"/>
      <p:bldP spid="18" grpId="0"/>
      <p:bldP spid="19" grpId="0"/>
      <p:bldP spid="20" grpId="0"/>
      <p:bldP spid="21" grpId="0"/>
      <p:bldP spid="22" grpId="0" animBg="1"/>
      <p:bldP spid="25" grpId="0"/>
      <p:bldP spid="26" grpId="0"/>
      <p:bldP spid="27" grpId="0"/>
      <p:bldP spid="28" grpId="0"/>
      <p:bldP spid="32" grpId="0"/>
      <p:bldP spid="33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Volume to moles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431CB54C-DB72-45B4-9A93-83B58DA5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1" y="2850374"/>
            <a:ext cx="11315157" cy="31580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4028993-2A8C-433E-AFE1-1789724B6C24}"/>
              </a:ext>
            </a:extLst>
          </p:cNvPr>
          <p:cNvSpPr txBox="1"/>
          <p:nvPr/>
        </p:nvSpPr>
        <p:spPr>
          <a:xfrm>
            <a:off x="126311" y="1832967"/>
            <a:ext cx="263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Relevant equations:</a:t>
            </a:r>
            <a:endParaRPr lang="en-AU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F67E6A-6A94-4074-B9A2-DAF8CB5D1856}"/>
              </a:ext>
            </a:extLst>
          </p:cNvPr>
          <p:cNvSpPr txBox="1"/>
          <p:nvPr/>
        </p:nvSpPr>
        <p:spPr>
          <a:xfrm>
            <a:off x="4634623" y="1849566"/>
            <a:ext cx="65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2C2EA1-778A-4D66-9B56-DDDE7C25E6CC}"/>
                  </a:ext>
                </a:extLst>
              </p:cNvPr>
              <p:cNvSpPr txBox="1"/>
              <p:nvPr/>
            </p:nvSpPr>
            <p:spPr>
              <a:xfrm>
                <a:off x="5429249" y="1741749"/>
                <a:ext cx="5681362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2C2EA1-778A-4D66-9B56-DDDE7C25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9" y="1741749"/>
                <a:ext cx="5681362" cy="639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407C4F-A084-4F16-9C29-360D3B1DE004}"/>
                  </a:ext>
                </a:extLst>
              </p:cNvPr>
              <p:cNvSpPr txBox="1"/>
              <p:nvPr/>
            </p:nvSpPr>
            <p:spPr>
              <a:xfrm>
                <a:off x="2653422" y="1645507"/>
                <a:ext cx="1951630" cy="78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22.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71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407C4F-A084-4F16-9C29-360D3B1DE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22" y="1645507"/>
                <a:ext cx="1951630" cy="782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34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Volume to moles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431CB54C-DB72-45B4-9A93-83B58DA5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1808"/>
            <a:ext cx="5997965" cy="1674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7BA921-678C-46FF-85FC-7CC4361096AF}"/>
              </a:ext>
            </a:extLst>
          </p:cNvPr>
          <p:cNvSpPr/>
          <p:nvPr/>
        </p:nvSpPr>
        <p:spPr>
          <a:xfrm>
            <a:off x="162959" y="1576006"/>
            <a:ext cx="7266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Practice Question: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5955D2-C1DA-4572-85D1-C5D3BBB852D7}"/>
              </a:ext>
            </a:extLst>
          </p:cNvPr>
          <p:cNvSpPr txBox="1">
            <a:spLocks/>
          </p:cNvSpPr>
          <p:nvPr/>
        </p:nvSpPr>
        <p:spPr>
          <a:xfrm>
            <a:off x="304800" y="2142682"/>
            <a:ext cx="5791200" cy="10196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sym typeface="Wingdings"/>
              </a:rPr>
              <a:t>What volume of nitrogen gas is required to produce 45L of ammonia at STP?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41255-7ACD-42E5-85CF-9A3F9B9C5BF8}"/>
              </a:ext>
            </a:extLst>
          </p:cNvPr>
          <p:cNvSpPr/>
          <p:nvPr/>
        </p:nvSpPr>
        <p:spPr>
          <a:xfrm>
            <a:off x="1447800" y="2931467"/>
            <a:ext cx="3126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sym typeface="Wingdings"/>
              </a:rPr>
              <a:t>N</a:t>
            </a:r>
            <a:r>
              <a:rPr lang="en-US" sz="2400" baseline="-25000" dirty="0">
                <a:solidFill>
                  <a:srgbClr val="0070C0"/>
                </a:solidFill>
                <a:sym typeface="Wingdings"/>
              </a:rPr>
              <a:t>2(g)</a:t>
            </a:r>
            <a:r>
              <a:rPr lang="en-US" sz="2400" dirty="0">
                <a:solidFill>
                  <a:srgbClr val="0070C0"/>
                </a:solidFill>
                <a:sym typeface="Wingdings"/>
              </a:rPr>
              <a:t> + 3 H</a:t>
            </a:r>
            <a:r>
              <a:rPr lang="en-US" sz="2400" baseline="-25000" dirty="0">
                <a:solidFill>
                  <a:srgbClr val="0070C0"/>
                </a:solidFill>
                <a:sym typeface="Wingdings"/>
              </a:rPr>
              <a:t>2(g)</a:t>
            </a:r>
            <a:r>
              <a:rPr lang="en-US" sz="2400" dirty="0">
                <a:solidFill>
                  <a:srgbClr val="0070C0"/>
                </a:solidFill>
                <a:sym typeface="Wingdings"/>
              </a:rPr>
              <a:t>  2 NH</a:t>
            </a:r>
            <a:r>
              <a:rPr lang="en-US" sz="2400" baseline="-25000" dirty="0">
                <a:solidFill>
                  <a:srgbClr val="0070C0"/>
                </a:solidFill>
                <a:sym typeface="Wingdings"/>
              </a:rPr>
              <a:t>3(g)</a:t>
            </a:r>
          </a:p>
        </p:txBody>
      </p:sp>
    </p:spTree>
    <p:extLst>
      <p:ext uri="{BB962C8B-B14F-4D97-AF65-F5344CB8AC3E}">
        <p14:creationId xmlns:p14="http://schemas.microsoft.com/office/powerpoint/2010/main" val="53081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Volume to moles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431CB54C-DB72-45B4-9A93-83B58DA5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1808"/>
            <a:ext cx="5997965" cy="1674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041255-7ACD-42E5-85CF-9A3F9B9C5BF8}"/>
              </a:ext>
            </a:extLst>
          </p:cNvPr>
          <p:cNvSpPr/>
          <p:nvPr/>
        </p:nvSpPr>
        <p:spPr>
          <a:xfrm>
            <a:off x="1518839" y="1496090"/>
            <a:ext cx="3126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sym typeface="Wingdings"/>
              </a:rPr>
              <a:t>N</a:t>
            </a:r>
            <a:r>
              <a:rPr lang="en-US" sz="2400" baseline="-25000" dirty="0">
                <a:solidFill>
                  <a:srgbClr val="0070C0"/>
                </a:solidFill>
                <a:sym typeface="Wingdings"/>
              </a:rPr>
              <a:t>2(g)</a:t>
            </a:r>
            <a:r>
              <a:rPr lang="en-US" sz="2400" dirty="0">
                <a:solidFill>
                  <a:srgbClr val="0070C0"/>
                </a:solidFill>
                <a:sym typeface="Wingdings"/>
              </a:rPr>
              <a:t> + 3 H</a:t>
            </a:r>
            <a:r>
              <a:rPr lang="en-US" sz="2400" baseline="-25000" dirty="0">
                <a:solidFill>
                  <a:srgbClr val="0070C0"/>
                </a:solidFill>
                <a:sym typeface="Wingdings"/>
              </a:rPr>
              <a:t>2(g)</a:t>
            </a:r>
            <a:r>
              <a:rPr lang="en-US" sz="2400" dirty="0">
                <a:solidFill>
                  <a:srgbClr val="0070C0"/>
                </a:solidFill>
                <a:sym typeface="Wingdings"/>
              </a:rPr>
              <a:t>  2 NH</a:t>
            </a:r>
            <a:r>
              <a:rPr lang="en-US" sz="2400" baseline="-25000" dirty="0">
                <a:solidFill>
                  <a:srgbClr val="0070C0"/>
                </a:solidFill>
                <a:sym typeface="Wingdings"/>
              </a:rPr>
              <a:t>3(g)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F932B9-F4F4-45A9-A7E6-E21BDA14F3D9}"/>
              </a:ext>
            </a:extLst>
          </p:cNvPr>
          <p:cNvSpPr/>
          <p:nvPr/>
        </p:nvSpPr>
        <p:spPr>
          <a:xfrm>
            <a:off x="6047450" y="2221473"/>
            <a:ext cx="876300" cy="748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167A3-6489-4683-844C-3F356010BC8D}"/>
              </a:ext>
            </a:extLst>
          </p:cNvPr>
          <p:cNvSpPr/>
          <p:nvPr/>
        </p:nvSpPr>
        <p:spPr>
          <a:xfrm>
            <a:off x="3711610" y="1950802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sym typeface="Wingdings"/>
              </a:rPr>
              <a:t>45L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2C9C0-A856-4287-AA54-1F50084C920C}"/>
              </a:ext>
            </a:extLst>
          </p:cNvPr>
          <p:cNvSpPr/>
          <p:nvPr/>
        </p:nvSpPr>
        <p:spPr>
          <a:xfrm>
            <a:off x="1459904" y="1950801"/>
            <a:ext cx="758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sym typeface="Wingdings"/>
              </a:rPr>
              <a:t>v = ?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15789-686A-40FB-ADAC-79162CF7CFB6}"/>
              </a:ext>
            </a:extLst>
          </p:cNvPr>
          <p:cNvSpPr txBox="1"/>
          <p:nvPr/>
        </p:nvSpPr>
        <p:spPr>
          <a:xfrm>
            <a:off x="120964" y="2738734"/>
            <a:ext cx="183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v(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NH</a:t>
            </a:r>
            <a:r>
              <a:rPr lang="en-US" sz="2400" baseline="-25000" dirty="0">
                <a:solidFill>
                  <a:srgbClr val="FF0000"/>
                </a:solidFill>
                <a:sym typeface="Wingdings"/>
              </a:rPr>
              <a:t>3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) = 45 L</a:t>
            </a:r>
            <a:endParaRPr lang="en-A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11C02-C40A-46C6-8B45-65E9F90447AA}"/>
                  </a:ext>
                </a:extLst>
              </p:cNvPr>
              <p:cNvSpPr txBox="1"/>
              <p:nvPr/>
            </p:nvSpPr>
            <p:spPr>
              <a:xfrm>
                <a:off x="2567352" y="2555909"/>
                <a:ext cx="1951630" cy="78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22.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71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A11C02-C40A-46C6-8B45-65E9F9044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352" y="2555909"/>
                <a:ext cx="1951630" cy="782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6A3E45-A007-47EA-81E7-29E224D9F1E4}"/>
                  </a:ext>
                </a:extLst>
              </p:cNvPr>
              <p:cNvSpPr txBox="1"/>
              <p:nvPr/>
            </p:nvSpPr>
            <p:spPr>
              <a:xfrm>
                <a:off x="3856456" y="2545971"/>
                <a:ext cx="195163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22.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71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6A3E45-A007-47EA-81E7-29E224D9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56" y="2545971"/>
                <a:ext cx="1951630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857A1C-250D-415B-9708-68D95882806E}"/>
                  </a:ext>
                </a:extLst>
              </p:cNvPr>
              <p:cNvSpPr txBox="1"/>
              <p:nvPr/>
            </p:nvSpPr>
            <p:spPr>
              <a:xfrm>
                <a:off x="1839174" y="3348925"/>
                <a:ext cx="3126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  <a:sym typeface="Wingdings"/>
                            </a:rPr>
                            <m:t>NH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00B050"/>
                              </a:solidFill>
                              <a:sym typeface="Wingdings"/>
                            </a:rPr>
                            <m:t>3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1.981 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GB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857A1C-250D-415B-9708-68D958828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74" y="3348925"/>
                <a:ext cx="3126049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463DF412-6451-4BE9-9B2C-27B60A88C4A2}"/>
              </a:ext>
            </a:extLst>
          </p:cNvPr>
          <p:cNvSpPr/>
          <p:nvPr/>
        </p:nvSpPr>
        <p:spPr>
          <a:xfrm>
            <a:off x="7862573" y="2221473"/>
            <a:ext cx="876300" cy="74809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9D5AB7-78B0-479F-B5AA-81CA79A17E94}"/>
              </a:ext>
            </a:extLst>
          </p:cNvPr>
          <p:cNvSpPr/>
          <p:nvPr/>
        </p:nvSpPr>
        <p:spPr>
          <a:xfrm>
            <a:off x="9488556" y="2154798"/>
            <a:ext cx="876300" cy="74809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1671E3-7F7E-4DF9-BD7A-E8643094E95F}"/>
                  </a:ext>
                </a:extLst>
              </p:cNvPr>
              <p:cNvSpPr txBox="1"/>
              <p:nvPr/>
            </p:nvSpPr>
            <p:spPr>
              <a:xfrm>
                <a:off x="-731771" y="4149391"/>
                <a:ext cx="3126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7030A0"/>
                              </a:solidFill>
                              <a:sym typeface="Wingdings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7030A0"/>
                              </a:solidFill>
                              <a:sym typeface="Wingdings"/>
                            </a:rPr>
                            <m:t>2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?</m:t>
                      </m:r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1671E3-7F7E-4DF9-BD7A-E8643094E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1771" y="4149391"/>
                <a:ext cx="3126049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BADFCB-237E-4F3F-8639-DA84A1BFC020}"/>
                  </a:ext>
                </a:extLst>
              </p:cNvPr>
              <p:cNvSpPr txBox="1"/>
              <p:nvPr/>
            </p:nvSpPr>
            <p:spPr>
              <a:xfrm>
                <a:off x="2181211" y="4014251"/>
                <a:ext cx="5681362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BADFCB-237E-4F3F-8639-DA84A1BF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11" y="4014251"/>
                <a:ext cx="5681362" cy="6390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09B45-FB2D-4919-8219-A128B5B736E3}"/>
                  </a:ext>
                </a:extLst>
              </p:cNvPr>
              <p:cNvSpPr txBox="1"/>
              <p:nvPr/>
            </p:nvSpPr>
            <p:spPr>
              <a:xfrm>
                <a:off x="3003839" y="4729537"/>
                <a:ext cx="2018053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baseline="-2500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m:t>2</m:t>
                          </m:r>
                        </m:e>
                      </m:d>
                      <m:r>
                        <a:rPr lang="en-A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1.981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09B45-FB2D-4919-8219-A128B5B73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39" y="4729537"/>
                <a:ext cx="2018053" cy="576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1DCC3B-EEE2-452C-AB5D-0BD0815F97A7}"/>
                  </a:ext>
                </a:extLst>
              </p:cNvPr>
              <p:cNvSpPr txBox="1"/>
              <p:nvPr/>
            </p:nvSpPr>
            <p:spPr>
              <a:xfrm>
                <a:off x="5062717" y="4868268"/>
                <a:ext cx="14419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0.991 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AU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1DCC3B-EEE2-452C-AB5D-0BD0815F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17" y="4868268"/>
                <a:ext cx="1441933" cy="307777"/>
              </a:xfrm>
              <a:prstGeom prst="rect">
                <a:avLst/>
              </a:prstGeom>
              <a:blipFill>
                <a:blip r:embed="rId10"/>
                <a:stretch>
                  <a:fillRect l="-1266" r="-2954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50F6175A-1425-4BE9-A3BB-9B7CA90FE425}"/>
              </a:ext>
            </a:extLst>
          </p:cNvPr>
          <p:cNvSpPr/>
          <p:nvPr/>
        </p:nvSpPr>
        <p:spPr>
          <a:xfrm>
            <a:off x="11190739" y="2164322"/>
            <a:ext cx="876300" cy="7480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5413F-C377-4836-9BA2-5F9558291360}"/>
              </a:ext>
            </a:extLst>
          </p:cNvPr>
          <p:cNvSpPr txBox="1"/>
          <p:nvPr/>
        </p:nvSpPr>
        <p:spPr>
          <a:xfrm>
            <a:off x="120964" y="5560048"/>
            <a:ext cx="183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v(</a:t>
            </a:r>
            <a:r>
              <a:rPr lang="en-US" sz="2400" dirty="0">
                <a:solidFill>
                  <a:srgbClr val="FFC000"/>
                </a:solidFill>
                <a:sym typeface="Wingdings"/>
              </a:rPr>
              <a:t>N</a:t>
            </a:r>
            <a:r>
              <a:rPr lang="en-US" sz="2400" baseline="-25000" dirty="0">
                <a:solidFill>
                  <a:srgbClr val="FFC000"/>
                </a:solidFill>
                <a:sym typeface="Wingdings"/>
              </a:rPr>
              <a:t>2</a:t>
            </a:r>
            <a:r>
              <a:rPr lang="en-US" sz="2400" dirty="0">
                <a:solidFill>
                  <a:srgbClr val="FFC000"/>
                </a:solidFill>
                <a:sym typeface="Wingdings"/>
              </a:rPr>
              <a:t>) = ?</a:t>
            </a:r>
            <a:endParaRPr lang="en-AU" sz="2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2C9403-F01E-4BEA-B047-E3E60903DA61}"/>
                  </a:ext>
                </a:extLst>
              </p:cNvPr>
              <p:cNvSpPr txBox="1"/>
              <p:nvPr/>
            </p:nvSpPr>
            <p:spPr>
              <a:xfrm>
                <a:off x="3259120" y="5551297"/>
                <a:ext cx="19514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×22.71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2C9403-F01E-4BEA-B047-E3E60903D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20" y="5551297"/>
                <a:ext cx="1951432" cy="369332"/>
              </a:xfrm>
              <a:prstGeom prst="rect">
                <a:avLst/>
              </a:prstGeom>
              <a:blipFill>
                <a:blip r:embed="rId11"/>
                <a:stretch>
                  <a:fillRect l="-3438" r="-3438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7A15C3-7F8B-431B-A015-B9E34347E5E1}"/>
                  </a:ext>
                </a:extLst>
              </p:cNvPr>
              <p:cNvSpPr txBox="1"/>
              <p:nvPr/>
            </p:nvSpPr>
            <p:spPr>
              <a:xfrm>
                <a:off x="3519057" y="5926549"/>
                <a:ext cx="22244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0.991</m:t>
                      </m:r>
                      <m: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×22.71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7A15C3-7F8B-431B-A015-B9E34347E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57" y="5926549"/>
                <a:ext cx="2224455" cy="369332"/>
              </a:xfrm>
              <a:prstGeom prst="rect">
                <a:avLst/>
              </a:prstGeom>
              <a:blipFill>
                <a:blip r:embed="rId12"/>
                <a:stretch>
                  <a:fillRect l="-1096" r="-3288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61E5E49-E49C-4B15-B544-6AAD50843F4F}"/>
              </a:ext>
            </a:extLst>
          </p:cNvPr>
          <p:cNvSpPr txBox="1"/>
          <p:nvPr/>
        </p:nvSpPr>
        <p:spPr>
          <a:xfrm>
            <a:off x="2809048" y="6278716"/>
            <a:ext cx="183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v(</a:t>
            </a:r>
            <a:r>
              <a:rPr lang="en-US" sz="2400" dirty="0">
                <a:solidFill>
                  <a:srgbClr val="FFC000"/>
                </a:solidFill>
                <a:sym typeface="Wingdings"/>
              </a:rPr>
              <a:t>N</a:t>
            </a:r>
            <a:r>
              <a:rPr lang="en-US" sz="2400" baseline="-25000" dirty="0">
                <a:solidFill>
                  <a:srgbClr val="FFC000"/>
                </a:solidFill>
                <a:sym typeface="Wingdings"/>
              </a:rPr>
              <a:t>2</a:t>
            </a:r>
            <a:r>
              <a:rPr lang="en-US" sz="2400" dirty="0">
                <a:solidFill>
                  <a:srgbClr val="FFC000"/>
                </a:solidFill>
                <a:sym typeface="Wingdings"/>
              </a:rPr>
              <a:t>) = 23 L</a:t>
            </a:r>
            <a:endParaRPr lang="en-AU" sz="2400" dirty="0">
              <a:solidFill>
                <a:srgbClr val="FFC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7D141-DA93-4FA6-9F9B-6B6CD96F53EE}"/>
              </a:ext>
            </a:extLst>
          </p:cNvPr>
          <p:cNvSpPr txBox="1"/>
          <p:nvPr/>
        </p:nvSpPr>
        <p:spPr>
          <a:xfrm>
            <a:off x="6565390" y="6218021"/>
            <a:ext cx="5267325" cy="461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23 L of nitrogen gas would be required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6" grpId="0"/>
      <p:bldP spid="17" grpId="0"/>
      <p:bldP spid="18" grpId="0"/>
      <p:bldP spid="20" grpId="0" animBg="1"/>
      <p:bldP spid="21" grpId="0" animBg="1"/>
      <p:bldP spid="22" grpId="0"/>
      <p:bldP spid="23" grpId="0"/>
      <p:bldP spid="24" grpId="0"/>
      <p:bldP spid="26" grpId="0"/>
      <p:bldP spid="27" grpId="0" animBg="1"/>
      <p:bldP spid="29" grpId="0"/>
      <p:bldP spid="30" grpId="0"/>
      <p:bldP spid="32" grpId="0"/>
      <p:bldP spid="34" grpId="0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Particles to moles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FDEDBA04-8FBC-4DD0-BFFA-3C9BBDB32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98" y="3046411"/>
            <a:ext cx="9654838" cy="33099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EE2769-1940-4F5A-A9EE-50EACD753A8E}"/>
              </a:ext>
            </a:extLst>
          </p:cNvPr>
          <p:cNvSpPr txBox="1"/>
          <p:nvPr/>
        </p:nvSpPr>
        <p:spPr>
          <a:xfrm>
            <a:off x="107261" y="1441173"/>
            <a:ext cx="263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Relevant equations:</a:t>
            </a:r>
            <a:endParaRPr lang="en-AU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C44E77-3703-4244-92C1-9990F374B5E9}"/>
              </a:ext>
            </a:extLst>
          </p:cNvPr>
          <p:cNvSpPr txBox="1"/>
          <p:nvPr/>
        </p:nvSpPr>
        <p:spPr>
          <a:xfrm>
            <a:off x="4374711" y="2067739"/>
            <a:ext cx="65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C4AAEC-1282-4404-BAAB-C2B8BF8949BB}"/>
                  </a:ext>
                </a:extLst>
              </p:cNvPr>
              <p:cNvSpPr txBox="1"/>
              <p:nvPr/>
            </p:nvSpPr>
            <p:spPr>
              <a:xfrm>
                <a:off x="5372099" y="1986958"/>
                <a:ext cx="5782865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C4AAEC-1282-4404-BAAB-C2B8BF89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99" y="1986958"/>
                <a:ext cx="5782865" cy="639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17B362-4E46-4C15-8CC4-7DD9DDCF66B2}"/>
                  </a:ext>
                </a:extLst>
              </p:cNvPr>
              <p:cNvSpPr txBox="1"/>
              <p:nvPr/>
            </p:nvSpPr>
            <p:spPr>
              <a:xfrm>
                <a:off x="453148" y="1913399"/>
                <a:ext cx="4838700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6.022 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1023</m:t>
                          </m:r>
                        </m:den>
                      </m:f>
                    </m:oMath>
                  </m:oMathPara>
                </a14:m>
                <a:endParaRPr lang="en-AU" sz="24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17B362-4E46-4C15-8CC4-7DD9DDCF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48" y="1913399"/>
                <a:ext cx="4838700" cy="781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53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Particles to moles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FDEDBA04-8FBC-4DD0-BFFA-3C9BBDB32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74" y="1610137"/>
            <a:ext cx="5487952" cy="1881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5716AB-3198-49C4-BD9F-C073CE9F090C}"/>
              </a:ext>
            </a:extLst>
          </p:cNvPr>
          <p:cNvSpPr/>
          <p:nvPr/>
        </p:nvSpPr>
        <p:spPr>
          <a:xfrm>
            <a:off x="162959" y="1576006"/>
            <a:ext cx="7266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Practice Question: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B8FB54-56A5-43D0-BE06-3666D2ECDDE4}"/>
              </a:ext>
            </a:extLst>
          </p:cNvPr>
          <p:cNvSpPr/>
          <p:nvPr/>
        </p:nvSpPr>
        <p:spPr>
          <a:xfrm>
            <a:off x="440408" y="1950681"/>
            <a:ext cx="5845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How many molecules of carbon disulfide will react with 4.21 x 10</a:t>
            </a:r>
            <a:r>
              <a:rPr lang="en-US" sz="2400" baseline="30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19 </a:t>
            </a:r>
            <a:r>
              <a:rPr lang="en-US" sz="24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molecules of oxygen at STP?</a:t>
            </a:r>
            <a:endParaRPr lang="en-AU" sz="2400" dirty="0">
              <a:solidFill>
                <a:srgbClr val="0070C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BAEFF-F823-4B3C-B78B-EE06982FDC3D}"/>
              </a:ext>
            </a:extLst>
          </p:cNvPr>
          <p:cNvSpPr/>
          <p:nvPr/>
        </p:nvSpPr>
        <p:spPr>
          <a:xfrm>
            <a:off x="805188" y="3151010"/>
            <a:ext cx="5480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___ CS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      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+    ___ 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   →     ___ CO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   +    ___ SO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endParaRPr lang="en-AU" sz="2000" dirty="0">
              <a:solidFill>
                <a:srgbClr val="0070C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7DFC6-E65E-4BE9-9E5B-94383C9B0D31}"/>
              </a:ext>
            </a:extLst>
          </p:cNvPr>
          <p:cNvSpPr txBox="1"/>
          <p:nvPr/>
        </p:nvSpPr>
        <p:spPr>
          <a:xfrm>
            <a:off x="231086" y="1205949"/>
            <a:ext cx="1102995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Stoichiometry – pronounced “</a:t>
            </a:r>
            <a:r>
              <a:rPr lang="en-US" sz="2400" dirty="0" err="1"/>
              <a:t>Stoy</a:t>
            </a:r>
            <a:r>
              <a:rPr lang="en-US" sz="2400" dirty="0"/>
              <a:t>-KEE-om-</a:t>
            </a:r>
            <a:r>
              <a:rPr lang="en-US" sz="2400" dirty="0" err="1"/>
              <a:t>Metry</a:t>
            </a:r>
            <a:r>
              <a:rPr lang="en-US" sz="2400" dirty="0"/>
              <a:t>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Stoichiometry is the study of the relationship between the amounts of each reagents in a chemical reaction.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will look at how we use a balanced chemical equation to determine the relative amounts of reagents and products involved in the reaction. </a:t>
            </a:r>
            <a:endParaRPr lang="en-AU" sz="2400" dirty="0"/>
          </a:p>
        </p:txBody>
      </p:sp>
      <p:pic>
        <p:nvPicPr>
          <p:cNvPr id="22" name="Picture 21" descr="A close up of a mans face&#10;&#10;Description automatically generated">
            <a:extLst>
              <a:ext uri="{FF2B5EF4-FFF2-40B4-BE49-F238E27FC236}">
                <a16:creationId xmlns:a16="http://schemas.microsoft.com/office/drawing/2014/main" id="{8220D79A-EFC0-4049-BB52-C5A574240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28" y="4044166"/>
            <a:ext cx="5426977" cy="2677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6080D-BC05-486F-A816-E41AE8FC994D}"/>
              </a:ext>
            </a:extLst>
          </p:cNvPr>
          <p:cNvSpPr txBox="1"/>
          <p:nvPr/>
        </p:nvSpPr>
        <p:spPr>
          <a:xfrm>
            <a:off x="1053738" y="4426441"/>
            <a:ext cx="4263484" cy="17543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lot of this presentation is a direct repeat of the early work we did on stoichiometry when looking at Fuels. I have included it again with the addition of gases as a revision and for the new students to the class.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25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Particles to moles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FDEDBA04-8FBC-4DD0-BFFA-3C9BBDB32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74" y="1610137"/>
            <a:ext cx="5487952" cy="18814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BBAEFF-F823-4B3C-B78B-EE06982FDC3D}"/>
              </a:ext>
            </a:extLst>
          </p:cNvPr>
          <p:cNvSpPr/>
          <p:nvPr/>
        </p:nvSpPr>
        <p:spPr>
          <a:xfrm>
            <a:off x="615654" y="1510747"/>
            <a:ext cx="5480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___ CS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      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+    ___ 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   →     ___ CO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   +    ___ SO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endParaRPr lang="en-AU" sz="2000" dirty="0">
              <a:solidFill>
                <a:srgbClr val="0070C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3038F-07FC-41B0-B4D1-0F3A138B2CFA}"/>
              </a:ext>
            </a:extLst>
          </p:cNvPr>
          <p:cNvSpPr txBox="1"/>
          <p:nvPr/>
        </p:nvSpPr>
        <p:spPr>
          <a:xfrm>
            <a:off x="2095500" y="1469748"/>
            <a:ext cx="6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A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4641-8320-4FF5-BA68-A3D5283A7D91}"/>
              </a:ext>
            </a:extLst>
          </p:cNvPr>
          <p:cNvSpPr txBox="1"/>
          <p:nvPr/>
        </p:nvSpPr>
        <p:spPr>
          <a:xfrm>
            <a:off x="5188692" y="1469748"/>
            <a:ext cx="6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AU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2DA91-99D9-4599-A5C3-E74D6945C235}"/>
              </a:ext>
            </a:extLst>
          </p:cNvPr>
          <p:cNvSpPr/>
          <p:nvPr/>
        </p:nvSpPr>
        <p:spPr>
          <a:xfrm>
            <a:off x="1904376" y="1951856"/>
            <a:ext cx="1335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4.21 x 10</a:t>
            </a:r>
            <a:r>
              <a:rPr lang="en-US" sz="2000" baseline="30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19 </a:t>
            </a:r>
          </a:p>
          <a:p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molecules </a:t>
            </a:r>
            <a:endParaRPr lang="en-AU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72AD6-7EE4-4193-B396-B1A09F92FB16}"/>
              </a:ext>
            </a:extLst>
          </p:cNvPr>
          <p:cNvSpPr/>
          <p:nvPr/>
        </p:nvSpPr>
        <p:spPr>
          <a:xfrm>
            <a:off x="292917" y="1951856"/>
            <a:ext cx="1335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?</a:t>
            </a:r>
            <a:endParaRPr lang="en-US" sz="2000" baseline="30000" dirty="0">
              <a:solidFill>
                <a:srgbClr val="0070C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molecules </a:t>
            </a:r>
            <a:endParaRPr lang="en-AU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5014CC-B9C2-44AB-9989-7B57C1D49468}"/>
              </a:ext>
            </a:extLst>
          </p:cNvPr>
          <p:cNvSpPr/>
          <p:nvPr/>
        </p:nvSpPr>
        <p:spPr>
          <a:xfrm>
            <a:off x="7057100" y="2781561"/>
            <a:ext cx="876300" cy="748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F8C39E-82C1-4B3F-AE10-62943FA6105A}"/>
                  </a:ext>
                </a:extLst>
              </p:cNvPr>
              <p:cNvSpPr/>
              <p:nvPr/>
            </p:nvSpPr>
            <p:spPr>
              <a:xfrm>
                <a:off x="56374" y="3064656"/>
                <a:ext cx="2945806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𝑂</m:t>
                          </m:r>
                          <m:r>
                            <a:rPr lang="en-US" sz="24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=4.21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1019</m:t>
                      </m:r>
                    </m:oMath>
                  </m:oMathPara>
                </a14:m>
                <a:endParaRPr lang="en-AU" sz="2400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F8C39E-82C1-4B3F-AE10-62943FA61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4" y="3064656"/>
                <a:ext cx="2945806" cy="453137"/>
              </a:xfrm>
              <a:prstGeom prst="rect">
                <a:avLst/>
              </a:prstGeom>
              <a:blipFill>
                <a:blip r:embed="rId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C9B905-D595-498B-B8EC-9C232B2D15DE}"/>
                  </a:ext>
                </a:extLst>
              </p:cNvPr>
              <p:cNvSpPr txBox="1"/>
              <p:nvPr/>
            </p:nvSpPr>
            <p:spPr>
              <a:xfrm>
                <a:off x="-682887" y="3596562"/>
                <a:ext cx="3126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rgbClr val="00B050"/>
                              </a:solidFill>
                              <a:sym typeface="Wingdings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00B050"/>
                              </a:solidFill>
                              <a:sym typeface="Wingdings"/>
                            </a:rPr>
                            <m:t>2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?</m:t>
                      </m:r>
                    </m:oMath>
                  </m:oMathPara>
                </a14:m>
                <a:endParaRPr lang="en-GB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C9B905-D595-498B-B8EC-9C232B2D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887" y="3596562"/>
                <a:ext cx="3126049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72C00A7-7021-445A-BD3C-626C13AA5BFC}"/>
              </a:ext>
            </a:extLst>
          </p:cNvPr>
          <p:cNvSpPr/>
          <p:nvPr/>
        </p:nvSpPr>
        <p:spPr>
          <a:xfrm>
            <a:off x="8259133" y="1701297"/>
            <a:ext cx="876300" cy="74809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6C4132-F741-427A-8895-387EADA013BB}"/>
                  </a:ext>
                </a:extLst>
              </p:cNvPr>
              <p:cNvSpPr txBox="1"/>
              <p:nvPr/>
            </p:nvSpPr>
            <p:spPr>
              <a:xfrm>
                <a:off x="2269331" y="3665555"/>
                <a:ext cx="4838700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4.21 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1019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6.022 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1023</m:t>
                          </m:r>
                        </m:den>
                      </m:f>
                    </m:oMath>
                  </m:oMathPara>
                </a14:m>
                <a:endParaRPr lang="en-AU" sz="24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6C4132-F741-427A-8895-387EADA0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31" y="3665555"/>
                <a:ext cx="4838700" cy="785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3F77F2A-E6A6-4A9B-8B1F-A7DE27BDB49E}"/>
              </a:ext>
            </a:extLst>
          </p:cNvPr>
          <p:cNvGrpSpPr/>
          <p:nvPr/>
        </p:nvGrpSpPr>
        <p:grpSpPr>
          <a:xfrm>
            <a:off x="2790825" y="4445743"/>
            <a:ext cx="5142575" cy="471190"/>
            <a:chOff x="2790825" y="4445743"/>
            <a:chExt cx="5142575" cy="471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203058-D6E1-4C3C-93ED-4C8A4DC3F961}"/>
                    </a:ext>
                  </a:extLst>
                </p:cNvPr>
                <p:cNvSpPr txBox="1"/>
                <p:nvPr/>
              </p:nvSpPr>
              <p:spPr>
                <a:xfrm>
                  <a:off x="2790825" y="4445743"/>
                  <a:ext cx="14044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00B050"/>
                                </a:solidFill>
                                <a:sym typeface="Wingdings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0B050"/>
                                </a:solidFill>
                                <a:sym typeface="Wingdings"/>
                              </a:rPr>
                              <m:t>2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203058-D6E1-4C3C-93ED-4C8A4DC3F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825" y="4445743"/>
                  <a:ext cx="140445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D80FA5-F936-4B9B-B07A-68D08DBE288F}"/>
                </a:ext>
              </a:extLst>
            </p:cNvPr>
            <p:cNvSpPr txBox="1"/>
            <p:nvPr/>
          </p:nvSpPr>
          <p:spPr>
            <a:xfrm>
              <a:off x="3986659" y="4455268"/>
              <a:ext cx="3946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6.99 x 10</a:t>
              </a:r>
              <a:r>
                <a:rPr lang="en-US" sz="2400" baseline="30000" dirty="0">
                  <a:solidFill>
                    <a:srgbClr val="00B050"/>
                  </a:solidFill>
                </a:rPr>
                <a:t>-5</a:t>
              </a:r>
              <a:r>
                <a:rPr lang="en-US" sz="2400" dirty="0">
                  <a:solidFill>
                    <a:srgbClr val="00B050"/>
                  </a:solidFill>
                </a:rPr>
                <a:t> mol</a:t>
              </a:r>
              <a:endParaRPr lang="en-AU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1692B69-F23F-48C7-8C51-60C109646578}"/>
              </a:ext>
            </a:extLst>
          </p:cNvPr>
          <p:cNvSpPr/>
          <p:nvPr/>
        </p:nvSpPr>
        <p:spPr>
          <a:xfrm>
            <a:off x="9716458" y="1663197"/>
            <a:ext cx="876300" cy="74809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054B2-E653-42DD-BB4E-ACBC2D4CE232}"/>
                  </a:ext>
                </a:extLst>
              </p:cNvPr>
              <p:cNvSpPr txBox="1"/>
              <p:nvPr/>
            </p:nvSpPr>
            <p:spPr>
              <a:xfrm>
                <a:off x="-43864" y="5103130"/>
                <a:ext cx="1848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CS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7030A0"/>
                              </a:solidFill>
                              <a:sym typeface="Wingdings"/>
                            </a:rPr>
                            <m:t>2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? </m:t>
                      </m:r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054B2-E653-42DD-BB4E-ACBC2D4C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864" y="5103130"/>
                <a:ext cx="1848002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07B787-4441-41B6-ACEB-A7021E84BFCF}"/>
                  </a:ext>
                </a:extLst>
              </p:cNvPr>
              <p:cNvSpPr txBox="1"/>
              <p:nvPr/>
            </p:nvSpPr>
            <p:spPr>
              <a:xfrm>
                <a:off x="2011898" y="4976320"/>
                <a:ext cx="5782865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07B787-4441-41B6-ACEB-A7021E84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898" y="4976320"/>
                <a:ext cx="5782865" cy="639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E31FCB-70B3-496A-B7A0-E3222CF3ABDE}"/>
                  </a:ext>
                </a:extLst>
              </p:cNvPr>
              <p:cNvSpPr txBox="1"/>
              <p:nvPr/>
            </p:nvSpPr>
            <p:spPr>
              <a:xfrm>
                <a:off x="2889539" y="5615406"/>
                <a:ext cx="2571345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CS</m:t>
                          </m:r>
                          <m:r>
                            <m:rPr>
                              <m:nor/>
                            </m:rPr>
                            <a:rPr lang="en-US" sz="2000" baseline="-25000" dirty="0">
                              <a:solidFill>
                                <a:srgbClr val="7030A0"/>
                              </a:solidFill>
                              <a:sym typeface="Wingdings"/>
                            </a:rPr>
                            <m:t>2</m:t>
                          </m:r>
                        </m:e>
                      </m:d>
                      <m:r>
                        <a:rPr lang="en-AU" sz="20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7030A0"/>
                          </a:solidFill>
                        </a:rPr>
                        <m:t>6.99 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7030A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7030A0"/>
                          </a:solidFill>
                        </a:rPr>
                        <m:t> 10−5</m:t>
                      </m:r>
                    </m:oMath>
                  </m:oMathPara>
                </a14:m>
                <a:endParaRPr lang="en-AU" sz="2000" baseline="30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E31FCB-70B3-496A-B7A0-E3222CF3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39" y="5615406"/>
                <a:ext cx="2571345" cy="57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C8D8F8E-F1E8-4247-8772-AE45F7F60D07}"/>
              </a:ext>
            </a:extLst>
          </p:cNvPr>
          <p:cNvSpPr txBox="1"/>
          <p:nvPr/>
        </p:nvSpPr>
        <p:spPr>
          <a:xfrm>
            <a:off x="5355720" y="5706680"/>
            <a:ext cx="394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= 2.33 x 10</a:t>
            </a:r>
            <a:r>
              <a:rPr lang="en-US" sz="2400" baseline="30000" dirty="0">
                <a:solidFill>
                  <a:srgbClr val="7030A0"/>
                </a:solidFill>
              </a:rPr>
              <a:t>-5</a:t>
            </a:r>
            <a:r>
              <a:rPr lang="en-US" sz="2400" dirty="0">
                <a:solidFill>
                  <a:srgbClr val="7030A0"/>
                </a:solidFill>
              </a:rPr>
              <a:t> mol</a:t>
            </a:r>
            <a:endParaRPr lang="en-AU" sz="2400" dirty="0">
              <a:solidFill>
                <a:srgbClr val="7030A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31D306-93CB-4C79-8E66-00652517FF13}"/>
              </a:ext>
            </a:extLst>
          </p:cNvPr>
          <p:cNvSpPr/>
          <p:nvPr/>
        </p:nvSpPr>
        <p:spPr>
          <a:xfrm>
            <a:off x="10683544" y="2802077"/>
            <a:ext cx="876300" cy="7480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3FDED3-2E81-4D3C-9D98-872A2BE9B5BC}"/>
                  </a:ext>
                </a:extLst>
              </p:cNvPr>
              <p:cNvSpPr/>
              <p:nvPr/>
            </p:nvSpPr>
            <p:spPr>
              <a:xfrm>
                <a:off x="-73736" y="6382579"/>
                <a:ext cx="1760995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𝐶𝑆</m:t>
                          </m:r>
                          <m:r>
                            <a:rPr lang="en-US" sz="2400" b="0" i="1" baseline="-250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?</m:t>
                      </m:r>
                    </m:oMath>
                  </m:oMathPara>
                </a14:m>
                <a:endParaRPr lang="en-AU" sz="2400" baseline="30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3FDED3-2E81-4D3C-9D98-872A2BE9B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36" y="6382579"/>
                <a:ext cx="1760995" cy="453137"/>
              </a:xfrm>
              <a:prstGeom prst="rect">
                <a:avLst/>
              </a:prstGeom>
              <a:blipFill>
                <a:blip r:embed="rId11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FD1056-E99A-46DE-B185-D548D2E7DF90}"/>
                  </a:ext>
                </a:extLst>
              </p:cNvPr>
              <p:cNvSpPr txBox="1"/>
              <p:nvPr/>
            </p:nvSpPr>
            <p:spPr>
              <a:xfrm>
                <a:off x="2249360" y="2817280"/>
                <a:ext cx="4838700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6.022 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1023</m:t>
                          </m:r>
                        </m:den>
                      </m:f>
                    </m:oMath>
                  </m:oMathPara>
                </a14:m>
                <a:endParaRPr lang="en-AU" sz="24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FD1056-E99A-46DE-B185-D548D2E7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60" y="2817280"/>
                <a:ext cx="4838700" cy="7813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EF09C0-F082-4F8F-A349-E205BCD26439}"/>
                  </a:ext>
                </a:extLst>
              </p:cNvPr>
              <p:cNvSpPr txBox="1"/>
              <p:nvPr/>
            </p:nvSpPr>
            <p:spPr>
              <a:xfrm>
                <a:off x="2800645" y="6400800"/>
                <a:ext cx="29776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6.022 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 1023 </m:t>
                      </m:r>
                    </m:oMath>
                  </m:oMathPara>
                </a14:m>
                <a:endParaRPr lang="en-AU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EF09C0-F082-4F8F-A349-E205BCD26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45" y="6400800"/>
                <a:ext cx="2977678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0B7925-1C4D-4872-91E8-C5CD00DB6EB6}"/>
                  </a:ext>
                </a:extLst>
              </p:cNvPr>
              <p:cNvSpPr txBox="1"/>
              <p:nvPr/>
            </p:nvSpPr>
            <p:spPr>
              <a:xfrm>
                <a:off x="5073020" y="6397625"/>
                <a:ext cx="29776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1.40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 1019 </m:t>
                      </m:r>
                    </m:oMath>
                  </m:oMathPara>
                </a14:m>
                <a:endParaRPr lang="en-AU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0B7925-1C4D-4872-91E8-C5CD00DB6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20" y="6397625"/>
                <a:ext cx="297767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22821DF2-F067-4E62-919D-4D91284F6CE1}"/>
              </a:ext>
            </a:extLst>
          </p:cNvPr>
          <p:cNvSpPr/>
          <p:nvPr/>
        </p:nvSpPr>
        <p:spPr>
          <a:xfrm>
            <a:off x="7547113" y="6356350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molecules of CS</a:t>
            </a:r>
            <a:r>
              <a:rPr lang="en-US" sz="2400" baseline="-25000" dirty="0">
                <a:solidFill>
                  <a:srgbClr val="FFC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endParaRPr lang="en-AU" sz="2400" baseline="-25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2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 animBg="1"/>
      <p:bldP spid="10" grpId="0"/>
      <p:bldP spid="18" grpId="0"/>
      <p:bldP spid="19" grpId="0" animBg="1"/>
      <p:bldP spid="20" grpId="0"/>
      <p:bldP spid="25" grpId="0" animBg="1"/>
      <p:bldP spid="26" grpId="0"/>
      <p:bldP spid="27" grpId="0"/>
      <p:bldP spid="28" grpId="0"/>
      <p:bldP spid="30" grpId="0"/>
      <p:bldP spid="31" grpId="0" animBg="1"/>
      <p:bldP spid="32" grpId="0"/>
      <p:bldP spid="34" grpId="0"/>
      <p:bldP spid="35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2948A-65ED-425C-9BC1-F2AB9F6C211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D34246-870E-4541-B1D8-A681D7B6CB75}"/>
              </a:ext>
            </a:extLst>
          </p:cNvPr>
          <p:cNvSpPr/>
          <p:nvPr/>
        </p:nvSpPr>
        <p:spPr>
          <a:xfrm>
            <a:off x="6096000" y="7366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2D5FD9-491D-4621-938B-0F06561CE425}"/>
              </a:ext>
            </a:extLst>
          </p:cNvPr>
          <p:cNvSpPr/>
          <p:nvPr/>
        </p:nvSpPr>
        <p:spPr>
          <a:xfrm>
            <a:off x="1502879" y="465709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4DDAD0-2FCD-4142-83BD-F73286F53066}"/>
              </a:ext>
            </a:extLst>
          </p:cNvPr>
          <p:cNvSpPr/>
          <p:nvPr/>
        </p:nvSpPr>
        <p:spPr>
          <a:xfrm>
            <a:off x="588480" y="2976356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5230B1-3A5F-47D3-A41A-B71D6E8823FC}"/>
              </a:ext>
            </a:extLst>
          </p:cNvPr>
          <p:cNvSpPr/>
          <p:nvPr/>
        </p:nvSpPr>
        <p:spPr>
          <a:xfrm>
            <a:off x="1505778" y="5249291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41593D-1441-47EC-8134-2EE3B59E6177}"/>
              </a:ext>
            </a:extLst>
          </p:cNvPr>
          <p:cNvSpPr/>
          <p:nvPr/>
        </p:nvSpPr>
        <p:spPr>
          <a:xfrm>
            <a:off x="3978552" y="2976356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FFC75C-46D9-478E-BA0B-7FB78C7B4131}"/>
              </a:ext>
            </a:extLst>
          </p:cNvPr>
          <p:cNvSpPr/>
          <p:nvPr/>
        </p:nvSpPr>
        <p:spPr>
          <a:xfrm>
            <a:off x="2025097" y="3307157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A13B7C-DBFE-4849-BBD0-9847D75D1583}"/>
              </a:ext>
            </a:extLst>
          </p:cNvPr>
          <p:cNvSpPr/>
          <p:nvPr/>
        </p:nvSpPr>
        <p:spPr>
          <a:xfrm flipH="1">
            <a:off x="2007704" y="3540011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7A3A168-983D-4536-806D-56B213812F03}"/>
              </a:ext>
            </a:extLst>
          </p:cNvPr>
          <p:cNvSpPr/>
          <p:nvPr/>
        </p:nvSpPr>
        <p:spPr>
          <a:xfrm rot="2343196">
            <a:off x="2636843" y="2137940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8F151CB-B229-43D7-848F-1518CD00050D}"/>
              </a:ext>
            </a:extLst>
          </p:cNvPr>
          <p:cNvSpPr/>
          <p:nvPr/>
        </p:nvSpPr>
        <p:spPr>
          <a:xfrm rot="2393009" flipH="1">
            <a:off x="2541642" y="2307886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B5C2672-D230-44D2-95D3-CFC8900EF4DB}"/>
              </a:ext>
            </a:extLst>
          </p:cNvPr>
          <p:cNvSpPr/>
          <p:nvPr/>
        </p:nvSpPr>
        <p:spPr>
          <a:xfrm rot="18966127">
            <a:off x="2475401" y="4633720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0D0CEF1-FEE6-4922-A85F-C0EE6D3798FC}"/>
              </a:ext>
            </a:extLst>
          </p:cNvPr>
          <p:cNvSpPr/>
          <p:nvPr/>
        </p:nvSpPr>
        <p:spPr>
          <a:xfrm rot="18916066" flipH="1">
            <a:off x="2607357" y="4783760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DD830-0EF3-4EAF-B9E9-5BB43B869489}"/>
              </a:ext>
            </a:extLst>
          </p:cNvPr>
          <p:cNvSpPr txBox="1"/>
          <p:nvPr/>
        </p:nvSpPr>
        <p:spPr>
          <a:xfrm>
            <a:off x="1574599" y="832560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Mass (g)</a:t>
            </a:r>
            <a:endParaRPr lang="en-AU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5BCC7-D8AA-470D-9A4F-CA35311AFCA6}"/>
              </a:ext>
            </a:extLst>
          </p:cNvPr>
          <p:cNvSpPr txBox="1"/>
          <p:nvPr/>
        </p:nvSpPr>
        <p:spPr>
          <a:xfrm>
            <a:off x="534789" y="3328322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Volume (L)</a:t>
            </a:r>
            <a:endParaRPr lang="en-A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227C4-D82E-4809-A8D7-81B21B426C36}"/>
              </a:ext>
            </a:extLst>
          </p:cNvPr>
          <p:cNvSpPr txBox="1"/>
          <p:nvPr/>
        </p:nvSpPr>
        <p:spPr>
          <a:xfrm>
            <a:off x="1563767" y="5628095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Particles</a:t>
            </a:r>
            <a:endParaRPr lang="en-AU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1B1006-8DFA-45FA-B1AF-696B90EF88B0}"/>
              </a:ext>
            </a:extLst>
          </p:cNvPr>
          <p:cNvSpPr txBox="1"/>
          <p:nvPr/>
        </p:nvSpPr>
        <p:spPr>
          <a:xfrm>
            <a:off x="4156845" y="3165053"/>
            <a:ext cx="131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Moles (mol)</a:t>
            </a:r>
            <a:endParaRPr lang="en-AU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369F9-B8B1-46B1-BFB5-B619ECE4CC3C}"/>
              </a:ext>
            </a:extLst>
          </p:cNvPr>
          <p:cNvSpPr txBox="1"/>
          <p:nvPr/>
        </p:nvSpPr>
        <p:spPr>
          <a:xfrm rot="2427798">
            <a:off x="2597427" y="1865175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5">
                    <a:lumMod val="50000"/>
                  </a:schemeClr>
                </a:solidFill>
              </a:rPr>
              <a:t>÷ by molar mass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13B737-2158-449C-8009-22EC99DDDCB8}"/>
              </a:ext>
            </a:extLst>
          </p:cNvPr>
          <p:cNvSpPr txBox="1"/>
          <p:nvPr/>
        </p:nvSpPr>
        <p:spPr>
          <a:xfrm rot="2427798">
            <a:off x="2126805" y="2374261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molar mass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D7227-F72F-4373-9629-7905E5BF7080}"/>
              </a:ext>
            </a:extLst>
          </p:cNvPr>
          <p:cNvSpPr txBox="1"/>
          <p:nvPr/>
        </p:nvSpPr>
        <p:spPr>
          <a:xfrm>
            <a:off x="1753374" y="2972293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22.71 @STP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57CB3-E91B-4BEB-9770-52B8CE4970CB}"/>
              </a:ext>
            </a:extLst>
          </p:cNvPr>
          <p:cNvSpPr txBox="1"/>
          <p:nvPr/>
        </p:nvSpPr>
        <p:spPr>
          <a:xfrm>
            <a:off x="1744318" y="3670669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22.71 @STP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F44A-FAD5-4D3F-B095-A6AEF3AE6452}"/>
              </a:ext>
            </a:extLst>
          </p:cNvPr>
          <p:cNvSpPr txBox="1"/>
          <p:nvPr/>
        </p:nvSpPr>
        <p:spPr>
          <a:xfrm rot="18871200">
            <a:off x="2226992" y="4363258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6.02 x 10</a:t>
            </a:r>
            <a:r>
              <a:rPr lang="en-AU" sz="2000" b="1" baseline="30000" dirty="0">
                <a:solidFill>
                  <a:srgbClr val="002060"/>
                </a:solidFill>
              </a:rPr>
              <a:t>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1AC5D-51D0-46CC-8F94-985AEB852193}"/>
              </a:ext>
            </a:extLst>
          </p:cNvPr>
          <p:cNvSpPr txBox="1"/>
          <p:nvPr/>
        </p:nvSpPr>
        <p:spPr>
          <a:xfrm rot="18871200">
            <a:off x="2706365" y="4794617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6.02 x 10</a:t>
            </a:r>
            <a:r>
              <a:rPr lang="en-AU" sz="2000" b="1" baseline="30000" dirty="0">
                <a:solidFill>
                  <a:srgbClr val="7030A0"/>
                </a:solidFill>
              </a:rPr>
              <a:t>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F944F-05DE-4931-82A5-01AED104B0D7}"/>
              </a:ext>
            </a:extLst>
          </p:cNvPr>
          <p:cNvSpPr txBox="1"/>
          <p:nvPr/>
        </p:nvSpPr>
        <p:spPr>
          <a:xfrm>
            <a:off x="3230585" y="179992"/>
            <a:ext cx="257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Known substance</a:t>
            </a:r>
            <a:endParaRPr lang="en-AU" sz="24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CD5FB4-BC6F-4B1F-9FA1-9CFD788AC236}"/>
              </a:ext>
            </a:extLst>
          </p:cNvPr>
          <p:cNvSpPr/>
          <p:nvPr/>
        </p:nvSpPr>
        <p:spPr>
          <a:xfrm>
            <a:off x="9101759" y="465709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EA435F-7F5A-4913-B8E4-29737EE1EA81}"/>
              </a:ext>
            </a:extLst>
          </p:cNvPr>
          <p:cNvSpPr/>
          <p:nvPr/>
        </p:nvSpPr>
        <p:spPr>
          <a:xfrm>
            <a:off x="7065563" y="2864866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1C93C9-83F9-4742-823E-5A26F0434E66}"/>
              </a:ext>
            </a:extLst>
          </p:cNvPr>
          <p:cNvSpPr/>
          <p:nvPr/>
        </p:nvSpPr>
        <p:spPr>
          <a:xfrm>
            <a:off x="9109167" y="5264157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0E6C5E9-00B1-409E-BC57-9383837E7B45}"/>
              </a:ext>
            </a:extLst>
          </p:cNvPr>
          <p:cNvSpPr/>
          <p:nvPr/>
        </p:nvSpPr>
        <p:spPr>
          <a:xfrm>
            <a:off x="10279247" y="2890604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420B6C-4B21-42AA-87DC-E5E777AC9ADD}"/>
              </a:ext>
            </a:extLst>
          </p:cNvPr>
          <p:cNvSpPr txBox="1"/>
          <p:nvPr/>
        </p:nvSpPr>
        <p:spPr>
          <a:xfrm>
            <a:off x="9144000" y="832560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Mass (g)</a:t>
            </a:r>
            <a:endParaRPr lang="en-AU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55AEFC-1270-4BBF-B9D0-D934D2F8A25A}"/>
              </a:ext>
            </a:extLst>
          </p:cNvPr>
          <p:cNvSpPr txBox="1"/>
          <p:nvPr/>
        </p:nvSpPr>
        <p:spPr>
          <a:xfrm>
            <a:off x="10238997" y="3228945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Volume (L)</a:t>
            </a:r>
            <a:endParaRPr lang="en-AU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B2E264-0F60-465E-A134-1AF111505511}"/>
              </a:ext>
            </a:extLst>
          </p:cNvPr>
          <p:cNvSpPr txBox="1"/>
          <p:nvPr/>
        </p:nvSpPr>
        <p:spPr>
          <a:xfrm>
            <a:off x="9174044" y="5628095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Particles</a:t>
            </a:r>
            <a:endParaRPr lang="en-AU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EB2B60-8F6B-420B-8960-C0A501AA2881}"/>
              </a:ext>
            </a:extLst>
          </p:cNvPr>
          <p:cNvSpPr txBox="1"/>
          <p:nvPr/>
        </p:nvSpPr>
        <p:spPr>
          <a:xfrm>
            <a:off x="7251838" y="3082423"/>
            <a:ext cx="131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Moles (mol)</a:t>
            </a:r>
            <a:endParaRPr lang="en-AU" sz="2000" b="1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8B66F63-0259-4C72-89DB-AB84C94E552E}"/>
              </a:ext>
            </a:extLst>
          </p:cNvPr>
          <p:cNvSpPr/>
          <p:nvPr/>
        </p:nvSpPr>
        <p:spPr>
          <a:xfrm>
            <a:off x="8459938" y="3289709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881016F-8666-4682-AB9E-5E37AD139406}"/>
              </a:ext>
            </a:extLst>
          </p:cNvPr>
          <p:cNvSpPr/>
          <p:nvPr/>
        </p:nvSpPr>
        <p:spPr>
          <a:xfrm flipH="1">
            <a:off x="8442545" y="352256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1AA1BB-EB1D-4878-AA42-91054E9CD8EB}"/>
              </a:ext>
            </a:extLst>
          </p:cNvPr>
          <p:cNvSpPr txBox="1"/>
          <p:nvPr/>
        </p:nvSpPr>
        <p:spPr>
          <a:xfrm>
            <a:off x="8388006" y="3640860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22.71 @STP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0D9FCF-17A9-4DAC-8253-A2C613930886}"/>
              </a:ext>
            </a:extLst>
          </p:cNvPr>
          <p:cNvSpPr txBox="1"/>
          <p:nvPr/>
        </p:nvSpPr>
        <p:spPr>
          <a:xfrm>
            <a:off x="8358097" y="2928212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22.71 @STP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4AB45CFF-30A9-47AE-AADA-09DCC9B97D64}"/>
              </a:ext>
            </a:extLst>
          </p:cNvPr>
          <p:cNvSpPr/>
          <p:nvPr/>
        </p:nvSpPr>
        <p:spPr>
          <a:xfrm>
            <a:off x="5273618" y="3307157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9774155-C1EA-4266-921A-124514A5CDE2}"/>
              </a:ext>
            </a:extLst>
          </p:cNvPr>
          <p:cNvSpPr/>
          <p:nvPr/>
        </p:nvSpPr>
        <p:spPr>
          <a:xfrm flipH="1">
            <a:off x="5256225" y="3540011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E90FDA-20C8-476E-AEDC-0E1875BC50D6}"/>
              </a:ext>
            </a:extLst>
          </p:cNvPr>
          <p:cNvSpPr txBox="1"/>
          <p:nvPr/>
        </p:nvSpPr>
        <p:spPr>
          <a:xfrm>
            <a:off x="5244134" y="2896017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</a:t>
            </a:r>
            <a:r>
              <a:rPr lang="en-AU" sz="2000" b="1" dirty="0">
                <a:solidFill>
                  <a:srgbClr val="002060"/>
                </a:solidFill>
              </a:rPr>
              <a:t> by mole ratio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FDFC62-668B-430B-89AC-7AFC0E91E135}"/>
              </a:ext>
            </a:extLst>
          </p:cNvPr>
          <p:cNvSpPr txBox="1"/>
          <p:nvPr/>
        </p:nvSpPr>
        <p:spPr>
          <a:xfrm>
            <a:off x="5380741" y="3728432"/>
            <a:ext cx="200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coefficient from balanced equation</a:t>
            </a:r>
            <a:endParaRPr lang="en-AU" sz="20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2BE26DD8-5502-4629-A43F-2A2939AF5379}"/>
              </a:ext>
            </a:extLst>
          </p:cNvPr>
          <p:cNvSpPr/>
          <p:nvPr/>
        </p:nvSpPr>
        <p:spPr>
          <a:xfrm rot="2829866">
            <a:off x="7821635" y="465696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B760AFED-4CCA-4A95-A5E0-5BBC37F103D8}"/>
              </a:ext>
            </a:extLst>
          </p:cNvPr>
          <p:cNvSpPr/>
          <p:nvPr/>
        </p:nvSpPr>
        <p:spPr>
          <a:xfrm rot="2814655" flipH="1">
            <a:off x="7679366" y="4802994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D558A1-629A-4692-933E-67605F4D8451}"/>
              </a:ext>
            </a:extLst>
          </p:cNvPr>
          <p:cNvSpPr txBox="1"/>
          <p:nvPr/>
        </p:nvSpPr>
        <p:spPr>
          <a:xfrm rot="18526186">
            <a:off x="7913866" y="1963285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5">
                    <a:lumMod val="50000"/>
                  </a:schemeClr>
                </a:solidFill>
              </a:rPr>
              <a:t>÷ by molar mass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9D6FEC-35BB-48A3-B6FD-013A2837BA91}"/>
              </a:ext>
            </a:extLst>
          </p:cNvPr>
          <p:cNvSpPr txBox="1"/>
          <p:nvPr/>
        </p:nvSpPr>
        <p:spPr>
          <a:xfrm rot="18697898">
            <a:off x="7401837" y="1557085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molar mass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6EA2F15-9AC1-41C9-876C-698C7E2A1C51}"/>
              </a:ext>
            </a:extLst>
          </p:cNvPr>
          <p:cNvSpPr/>
          <p:nvPr/>
        </p:nvSpPr>
        <p:spPr>
          <a:xfrm rot="18716392">
            <a:off x="7677391" y="207168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AE13652-136F-4940-B65C-F098C67B84A2}"/>
              </a:ext>
            </a:extLst>
          </p:cNvPr>
          <p:cNvSpPr/>
          <p:nvPr/>
        </p:nvSpPr>
        <p:spPr>
          <a:xfrm rot="18681747" flipH="1">
            <a:off x="7809347" y="222172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3537F8-608F-4AAA-8B0C-2ED42970E266}"/>
              </a:ext>
            </a:extLst>
          </p:cNvPr>
          <p:cNvSpPr txBox="1"/>
          <p:nvPr/>
        </p:nvSpPr>
        <p:spPr>
          <a:xfrm rot="2958288">
            <a:off x="7517443" y="4927306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6.02 x 10</a:t>
            </a:r>
            <a:r>
              <a:rPr lang="en-AU" sz="2000" b="1" baseline="30000" dirty="0">
                <a:solidFill>
                  <a:srgbClr val="002060"/>
                </a:solidFill>
              </a:rPr>
              <a:t>23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A502AA-76E5-47EC-BDF5-450CAF20C7C4}"/>
              </a:ext>
            </a:extLst>
          </p:cNvPr>
          <p:cNvSpPr txBox="1"/>
          <p:nvPr/>
        </p:nvSpPr>
        <p:spPr>
          <a:xfrm rot="2820606">
            <a:off x="7983789" y="4457140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6.02 x 10</a:t>
            </a:r>
            <a:r>
              <a:rPr lang="en-AU" sz="2000" b="1" baseline="30000" dirty="0">
                <a:solidFill>
                  <a:srgbClr val="7030A0"/>
                </a:solidFill>
              </a:rPr>
              <a:t>23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DE3FE1-9234-45D0-A7E8-8515E0F9B443}"/>
              </a:ext>
            </a:extLst>
          </p:cNvPr>
          <p:cNvSpPr txBox="1"/>
          <p:nvPr/>
        </p:nvSpPr>
        <p:spPr>
          <a:xfrm>
            <a:off x="6345777" y="175515"/>
            <a:ext cx="257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Unknown substance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25674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Ongoing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8EEB9-F63A-4E78-9F2B-A45504FCF947}"/>
              </a:ext>
            </a:extLst>
          </p:cNvPr>
          <p:cNvSpPr txBox="1"/>
          <p:nvPr/>
        </p:nvSpPr>
        <p:spPr>
          <a:xfrm>
            <a:off x="561975" y="1618838"/>
            <a:ext cx="1106805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Pearson – calculations involving gases and chapter review for gases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STAWA</a:t>
            </a:r>
            <a:r>
              <a:rPr lang="en-US" sz="2400" dirty="0"/>
              <a:t> Set 29 and 30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8400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2948A-65ED-425C-9BC1-F2AB9F6C211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D34246-870E-4541-B1D8-A681D7B6CB75}"/>
              </a:ext>
            </a:extLst>
          </p:cNvPr>
          <p:cNvSpPr/>
          <p:nvPr/>
        </p:nvSpPr>
        <p:spPr>
          <a:xfrm>
            <a:off x="6096000" y="7366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2D5FD9-491D-4621-938B-0F06561CE425}"/>
              </a:ext>
            </a:extLst>
          </p:cNvPr>
          <p:cNvSpPr/>
          <p:nvPr/>
        </p:nvSpPr>
        <p:spPr>
          <a:xfrm>
            <a:off x="1502879" y="465709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4DDAD0-2FCD-4142-83BD-F73286F53066}"/>
              </a:ext>
            </a:extLst>
          </p:cNvPr>
          <p:cNvSpPr/>
          <p:nvPr/>
        </p:nvSpPr>
        <p:spPr>
          <a:xfrm>
            <a:off x="588480" y="2976356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5230B1-3A5F-47D3-A41A-B71D6E8823FC}"/>
              </a:ext>
            </a:extLst>
          </p:cNvPr>
          <p:cNvSpPr/>
          <p:nvPr/>
        </p:nvSpPr>
        <p:spPr>
          <a:xfrm>
            <a:off x="1505778" y="5249291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41593D-1441-47EC-8134-2EE3B59E6177}"/>
              </a:ext>
            </a:extLst>
          </p:cNvPr>
          <p:cNvSpPr/>
          <p:nvPr/>
        </p:nvSpPr>
        <p:spPr>
          <a:xfrm>
            <a:off x="3978552" y="2976356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FFC75C-46D9-478E-BA0B-7FB78C7B4131}"/>
              </a:ext>
            </a:extLst>
          </p:cNvPr>
          <p:cNvSpPr/>
          <p:nvPr/>
        </p:nvSpPr>
        <p:spPr>
          <a:xfrm>
            <a:off x="2025097" y="3307157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A13B7C-DBFE-4849-BBD0-9847D75D1583}"/>
              </a:ext>
            </a:extLst>
          </p:cNvPr>
          <p:cNvSpPr/>
          <p:nvPr/>
        </p:nvSpPr>
        <p:spPr>
          <a:xfrm flipH="1">
            <a:off x="2007704" y="3540011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7A3A168-983D-4536-806D-56B213812F03}"/>
              </a:ext>
            </a:extLst>
          </p:cNvPr>
          <p:cNvSpPr/>
          <p:nvPr/>
        </p:nvSpPr>
        <p:spPr>
          <a:xfrm rot="2343196">
            <a:off x="2636843" y="2137940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8F151CB-B229-43D7-848F-1518CD00050D}"/>
              </a:ext>
            </a:extLst>
          </p:cNvPr>
          <p:cNvSpPr/>
          <p:nvPr/>
        </p:nvSpPr>
        <p:spPr>
          <a:xfrm rot="2393009" flipH="1">
            <a:off x="2541642" y="2307886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B5C2672-D230-44D2-95D3-CFC8900EF4DB}"/>
              </a:ext>
            </a:extLst>
          </p:cNvPr>
          <p:cNvSpPr/>
          <p:nvPr/>
        </p:nvSpPr>
        <p:spPr>
          <a:xfrm rot="18966127">
            <a:off x="2475401" y="4633720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0D0CEF1-FEE6-4922-A85F-C0EE6D3798FC}"/>
              </a:ext>
            </a:extLst>
          </p:cNvPr>
          <p:cNvSpPr/>
          <p:nvPr/>
        </p:nvSpPr>
        <p:spPr>
          <a:xfrm rot="18916066" flipH="1">
            <a:off x="2607357" y="4783760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DD830-0EF3-4EAF-B9E9-5BB43B869489}"/>
              </a:ext>
            </a:extLst>
          </p:cNvPr>
          <p:cNvSpPr txBox="1"/>
          <p:nvPr/>
        </p:nvSpPr>
        <p:spPr>
          <a:xfrm>
            <a:off x="1574599" y="832560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Mass (g)</a:t>
            </a:r>
            <a:endParaRPr lang="en-AU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5BCC7-D8AA-470D-9A4F-CA35311AFCA6}"/>
              </a:ext>
            </a:extLst>
          </p:cNvPr>
          <p:cNvSpPr txBox="1"/>
          <p:nvPr/>
        </p:nvSpPr>
        <p:spPr>
          <a:xfrm>
            <a:off x="534789" y="3328322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Volume (L)</a:t>
            </a:r>
            <a:endParaRPr lang="en-AU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227C4-D82E-4809-A8D7-81B21B426C36}"/>
              </a:ext>
            </a:extLst>
          </p:cNvPr>
          <p:cNvSpPr txBox="1"/>
          <p:nvPr/>
        </p:nvSpPr>
        <p:spPr>
          <a:xfrm>
            <a:off x="1563767" y="5628095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Particles</a:t>
            </a:r>
            <a:endParaRPr lang="en-AU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1B1006-8DFA-45FA-B1AF-696B90EF88B0}"/>
              </a:ext>
            </a:extLst>
          </p:cNvPr>
          <p:cNvSpPr txBox="1"/>
          <p:nvPr/>
        </p:nvSpPr>
        <p:spPr>
          <a:xfrm>
            <a:off x="4156845" y="3165053"/>
            <a:ext cx="131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Moles (mol)</a:t>
            </a:r>
            <a:endParaRPr lang="en-AU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369F9-B8B1-46B1-BFB5-B619ECE4CC3C}"/>
              </a:ext>
            </a:extLst>
          </p:cNvPr>
          <p:cNvSpPr txBox="1"/>
          <p:nvPr/>
        </p:nvSpPr>
        <p:spPr>
          <a:xfrm rot="2427798">
            <a:off x="2597427" y="1865175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5">
                    <a:lumMod val="50000"/>
                  </a:schemeClr>
                </a:solidFill>
              </a:rPr>
              <a:t>÷ by molar mass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13B737-2158-449C-8009-22EC99DDDCB8}"/>
              </a:ext>
            </a:extLst>
          </p:cNvPr>
          <p:cNvSpPr txBox="1"/>
          <p:nvPr/>
        </p:nvSpPr>
        <p:spPr>
          <a:xfrm rot="2427798">
            <a:off x="2126805" y="2374261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molar mass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D7227-F72F-4373-9629-7905E5BF7080}"/>
              </a:ext>
            </a:extLst>
          </p:cNvPr>
          <p:cNvSpPr txBox="1"/>
          <p:nvPr/>
        </p:nvSpPr>
        <p:spPr>
          <a:xfrm>
            <a:off x="1753374" y="2972293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22.71 @STP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57CB3-E91B-4BEB-9770-52B8CE4970CB}"/>
              </a:ext>
            </a:extLst>
          </p:cNvPr>
          <p:cNvSpPr txBox="1"/>
          <p:nvPr/>
        </p:nvSpPr>
        <p:spPr>
          <a:xfrm>
            <a:off x="1744318" y="3670669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22.71 @STP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DF44A-FAD5-4D3F-B095-A6AEF3AE6452}"/>
              </a:ext>
            </a:extLst>
          </p:cNvPr>
          <p:cNvSpPr txBox="1"/>
          <p:nvPr/>
        </p:nvSpPr>
        <p:spPr>
          <a:xfrm rot="18871200">
            <a:off x="2226992" y="4363258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6.02 x 10</a:t>
            </a:r>
            <a:r>
              <a:rPr lang="en-AU" sz="2000" b="1" baseline="30000" dirty="0">
                <a:solidFill>
                  <a:srgbClr val="002060"/>
                </a:solidFill>
              </a:rPr>
              <a:t>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1AC5D-51D0-46CC-8F94-985AEB852193}"/>
              </a:ext>
            </a:extLst>
          </p:cNvPr>
          <p:cNvSpPr txBox="1"/>
          <p:nvPr/>
        </p:nvSpPr>
        <p:spPr>
          <a:xfrm rot="18871200">
            <a:off x="2706365" y="4794617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6.02 x 10</a:t>
            </a:r>
            <a:r>
              <a:rPr lang="en-AU" sz="2000" b="1" baseline="30000" dirty="0">
                <a:solidFill>
                  <a:srgbClr val="7030A0"/>
                </a:solidFill>
              </a:rPr>
              <a:t>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F944F-05DE-4931-82A5-01AED104B0D7}"/>
              </a:ext>
            </a:extLst>
          </p:cNvPr>
          <p:cNvSpPr txBox="1"/>
          <p:nvPr/>
        </p:nvSpPr>
        <p:spPr>
          <a:xfrm>
            <a:off x="3230585" y="179992"/>
            <a:ext cx="257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Known substance</a:t>
            </a:r>
            <a:endParaRPr lang="en-AU" sz="24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CD5FB4-BC6F-4B1F-9FA1-9CFD788AC236}"/>
              </a:ext>
            </a:extLst>
          </p:cNvPr>
          <p:cNvSpPr/>
          <p:nvPr/>
        </p:nvSpPr>
        <p:spPr>
          <a:xfrm>
            <a:off x="9101759" y="465709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EA435F-7F5A-4913-B8E4-29737EE1EA81}"/>
              </a:ext>
            </a:extLst>
          </p:cNvPr>
          <p:cNvSpPr/>
          <p:nvPr/>
        </p:nvSpPr>
        <p:spPr>
          <a:xfrm>
            <a:off x="7065563" y="2864866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1C93C9-83F9-4742-823E-5A26F0434E66}"/>
              </a:ext>
            </a:extLst>
          </p:cNvPr>
          <p:cNvSpPr/>
          <p:nvPr/>
        </p:nvSpPr>
        <p:spPr>
          <a:xfrm>
            <a:off x="9109167" y="5264157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0E6C5E9-00B1-409E-BC57-9383837E7B45}"/>
              </a:ext>
            </a:extLst>
          </p:cNvPr>
          <p:cNvSpPr/>
          <p:nvPr/>
        </p:nvSpPr>
        <p:spPr>
          <a:xfrm>
            <a:off x="10279247" y="2890604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420B6C-4B21-42AA-87DC-E5E777AC9ADD}"/>
              </a:ext>
            </a:extLst>
          </p:cNvPr>
          <p:cNvSpPr txBox="1"/>
          <p:nvPr/>
        </p:nvSpPr>
        <p:spPr>
          <a:xfrm>
            <a:off x="9144000" y="832560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Mass (g)</a:t>
            </a:r>
            <a:endParaRPr lang="en-AU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55AEFC-1270-4BBF-B9D0-D934D2F8A25A}"/>
              </a:ext>
            </a:extLst>
          </p:cNvPr>
          <p:cNvSpPr txBox="1"/>
          <p:nvPr/>
        </p:nvSpPr>
        <p:spPr>
          <a:xfrm>
            <a:off x="10238997" y="3228945"/>
            <a:ext cx="141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Volume (L)</a:t>
            </a:r>
            <a:endParaRPr lang="en-AU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B2E264-0F60-465E-A134-1AF111505511}"/>
              </a:ext>
            </a:extLst>
          </p:cNvPr>
          <p:cNvSpPr txBox="1"/>
          <p:nvPr/>
        </p:nvSpPr>
        <p:spPr>
          <a:xfrm>
            <a:off x="9198757" y="5628095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Particles</a:t>
            </a:r>
            <a:endParaRPr lang="en-AU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EB2B60-8F6B-420B-8960-C0A501AA2881}"/>
              </a:ext>
            </a:extLst>
          </p:cNvPr>
          <p:cNvSpPr txBox="1"/>
          <p:nvPr/>
        </p:nvSpPr>
        <p:spPr>
          <a:xfrm>
            <a:off x="7251838" y="3082423"/>
            <a:ext cx="131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Moles (mol)</a:t>
            </a:r>
            <a:endParaRPr lang="en-AU" sz="2000" b="1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8B66F63-0259-4C72-89DB-AB84C94E552E}"/>
              </a:ext>
            </a:extLst>
          </p:cNvPr>
          <p:cNvSpPr/>
          <p:nvPr/>
        </p:nvSpPr>
        <p:spPr>
          <a:xfrm>
            <a:off x="8459938" y="3289709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881016F-8666-4682-AB9E-5E37AD139406}"/>
              </a:ext>
            </a:extLst>
          </p:cNvPr>
          <p:cNvSpPr/>
          <p:nvPr/>
        </p:nvSpPr>
        <p:spPr>
          <a:xfrm flipH="1">
            <a:off x="8442545" y="352256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1AA1BB-EB1D-4878-AA42-91054E9CD8EB}"/>
              </a:ext>
            </a:extLst>
          </p:cNvPr>
          <p:cNvSpPr txBox="1"/>
          <p:nvPr/>
        </p:nvSpPr>
        <p:spPr>
          <a:xfrm>
            <a:off x="8388006" y="3640860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22.71 @STP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0D9FCF-17A9-4DAC-8253-A2C613930886}"/>
              </a:ext>
            </a:extLst>
          </p:cNvPr>
          <p:cNvSpPr txBox="1"/>
          <p:nvPr/>
        </p:nvSpPr>
        <p:spPr>
          <a:xfrm>
            <a:off x="8358097" y="2928212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22.71 @STP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4AB45CFF-30A9-47AE-AADA-09DCC9B97D64}"/>
              </a:ext>
            </a:extLst>
          </p:cNvPr>
          <p:cNvSpPr/>
          <p:nvPr/>
        </p:nvSpPr>
        <p:spPr>
          <a:xfrm>
            <a:off x="5273618" y="3307157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9774155-C1EA-4266-921A-124514A5CDE2}"/>
              </a:ext>
            </a:extLst>
          </p:cNvPr>
          <p:cNvSpPr/>
          <p:nvPr/>
        </p:nvSpPr>
        <p:spPr>
          <a:xfrm flipH="1">
            <a:off x="5256225" y="3540011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E90FDA-20C8-476E-AEDC-0E1875BC50D6}"/>
              </a:ext>
            </a:extLst>
          </p:cNvPr>
          <p:cNvSpPr txBox="1"/>
          <p:nvPr/>
        </p:nvSpPr>
        <p:spPr>
          <a:xfrm>
            <a:off x="5244134" y="2896017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</a:t>
            </a:r>
            <a:r>
              <a:rPr lang="en-AU" sz="2000" b="1" dirty="0">
                <a:solidFill>
                  <a:srgbClr val="002060"/>
                </a:solidFill>
              </a:rPr>
              <a:t> by mole ratio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FDFC62-668B-430B-89AC-7AFC0E91E135}"/>
              </a:ext>
            </a:extLst>
          </p:cNvPr>
          <p:cNvSpPr txBox="1"/>
          <p:nvPr/>
        </p:nvSpPr>
        <p:spPr>
          <a:xfrm>
            <a:off x="5380741" y="3728432"/>
            <a:ext cx="200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coefficient from balanced equation</a:t>
            </a:r>
            <a:endParaRPr lang="en-AU" sz="20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2BE26DD8-5502-4629-A43F-2A2939AF5379}"/>
              </a:ext>
            </a:extLst>
          </p:cNvPr>
          <p:cNvSpPr/>
          <p:nvPr/>
        </p:nvSpPr>
        <p:spPr>
          <a:xfrm rot="2829866">
            <a:off x="7821635" y="465696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B760AFED-4CCA-4A95-A5E0-5BBC37F103D8}"/>
              </a:ext>
            </a:extLst>
          </p:cNvPr>
          <p:cNvSpPr/>
          <p:nvPr/>
        </p:nvSpPr>
        <p:spPr>
          <a:xfrm rot="2814655" flipH="1">
            <a:off x="7679366" y="4802994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D558A1-629A-4692-933E-67605F4D8451}"/>
              </a:ext>
            </a:extLst>
          </p:cNvPr>
          <p:cNvSpPr txBox="1"/>
          <p:nvPr/>
        </p:nvSpPr>
        <p:spPr>
          <a:xfrm rot="18526186">
            <a:off x="7913866" y="1963285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5">
                    <a:lumMod val="50000"/>
                  </a:schemeClr>
                </a:solidFill>
              </a:rPr>
              <a:t>÷ by molar mass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9D6FEC-35BB-48A3-B6FD-013A2837BA91}"/>
              </a:ext>
            </a:extLst>
          </p:cNvPr>
          <p:cNvSpPr txBox="1"/>
          <p:nvPr/>
        </p:nvSpPr>
        <p:spPr>
          <a:xfrm rot="18697898">
            <a:off x="7401837" y="1557085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molar mass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6EA2F15-9AC1-41C9-876C-698C7E2A1C51}"/>
              </a:ext>
            </a:extLst>
          </p:cNvPr>
          <p:cNvSpPr/>
          <p:nvPr/>
        </p:nvSpPr>
        <p:spPr>
          <a:xfrm rot="18716392">
            <a:off x="7677391" y="207168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AE13652-136F-4940-B65C-F098C67B84A2}"/>
              </a:ext>
            </a:extLst>
          </p:cNvPr>
          <p:cNvSpPr/>
          <p:nvPr/>
        </p:nvSpPr>
        <p:spPr>
          <a:xfrm rot="18681747" flipH="1">
            <a:off x="7809347" y="222172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3537F8-608F-4AAA-8B0C-2ED42970E266}"/>
              </a:ext>
            </a:extLst>
          </p:cNvPr>
          <p:cNvSpPr txBox="1"/>
          <p:nvPr/>
        </p:nvSpPr>
        <p:spPr>
          <a:xfrm rot="2958288">
            <a:off x="7517443" y="4927306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6.02 x 10</a:t>
            </a:r>
            <a:r>
              <a:rPr lang="en-AU" sz="2000" b="1" baseline="30000" dirty="0">
                <a:solidFill>
                  <a:srgbClr val="002060"/>
                </a:solidFill>
              </a:rPr>
              <a:t>23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A502AA-76E5-47EC-BDF5-450CAF20C7C4}"/>
              </a:ext>
            </a:extLst>
          </p:cNvPr>
          <p:cNvSpPr txBox="1"/>
          <p:nvPr/>
        </p:nvSpPr>
        <p:spPr>
          <a:xfrm rot="2820606">
            <a:off x="7983789" y="4457140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6.02 x 10</a:t>
            </a:r>
            <a:r>
              <a:rPr lang="en-AU" sz="2000" b="1" baseline="30000" dirty="0">
                <a:solidFill>
                  <a:srgbClr val="7030A0"/>
                </a:solidFill>
              </a:rPr>
              <a:t>23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DE3FE1-9234-45D0-A7E8-8515E0F9B443}"/>
              </a:ext>
            </a:extLst>
          </p:cNvPr>
          <p:cNvSpPr txBox="1"/>
          <p:nvPr/>
        </p:nvSpPr>
        <p:spPr>
          <a:xfrm>
            <a:off x="6345777" y="175515"/>
            <a:ext cx="257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Unknown substance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0900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Balancing chemical equations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68F31-518F-4D96-B9BB-DBA40E19B834}"/>
              </a:ext>
            </a:extLst>
          </p:cNvPr>
          <p:cNvSpPr txBox="1"/>
          <p:nvPr/>
        </p:nvSpPr>
        <p:spPr>
          <a:xfrm>
            <a:off x="352425" y="1510747"/>
            <a:ext cx="113538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first step is to write and balance the chemical equation – For an in-depth review see the presentation “Balancing Chemical Equations” (loom and ppt)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Steps to balancing a chemical equation: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D0848-C919-4B5D-BC9C-9B66AC38D627}"/>
              </a:ext>
            </a:extLst>
          </p:cNvPr>
          <p:cNvSpPr txBox="1"/>
          <p:nvPr/>
        </p:nvSpPr>
        <p:spPr>
          <a:xfrm>
            <a:off x="1257300" y="3533749"/>
            <a:ext cx="9982200" cy="22510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If you are given a word equation, convert this into a formula equation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Count the number of atoms on each side of the equation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Adjust the numbers by changing the </a:t>
            </a:r>
            <a:r>
              <a:rPr lang="en-US" sz="2400" u="sng" dirty="0">
                <a:solidFill>
                  <a:srgbClr val="0070C0"/>
                </a:solidFill>
              </a:rPr>
              <a:t>coefficients</a:t>
            </a:r>
            <a:r>
              <a:rPr lang="en-US" sz="2400" dirty="0">
                <a:solidFill>
                  <a:srgbClr val="0070C0"/>
                </a:solidFill>
              </a:rPr>
              <a:t> in front of the substances until the atom count on each size balances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6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Balancing chemical equations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888473-4080-4A23-AAFC-26C73F32B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6" y="1817476"/>
            <a:ext cx="5591174" cy="472143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7DCC39-5737-44CA-98D8-D93804AE0F29}"/>
              </a:ext>
            </a:extLst>
          </p:cNvPr>
          <p:cNvCxnSpPr/>
          <p:nvPr/>
        </p:nvCxnSpPr>
        <p:spPr>
          <a:xfrm>
            <a:off x="5905500" y="1817476"/>
            <a:ext cx="0" cy="4538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C87EAB-E45D-4F98-802B-444D2D094E9B}"/>
              </a:ext>
            </a:extLst>
          </p:cNvPr>
          <p:cNvSpPr txBox="1"/>
          <p:nvPr/>
        </p:nvSpPr>
        <p:spPr>
          <a:xfrm>
            <a:off x="6248400" y="1895475"/>
            <a:ext cx="56292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questions: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magnesium + oxygen gas </a:t>
            </a:r>
            <a:r>
              <a:rPr lang="en-GB" sz="2000" dirty="0">
                <a:sym typeface="Symbol" panose="05050102010706020507" pitchFamily="18" charset="2"/>
              </a:rPr>
              <a:t></a:t>
            </a:r>
            <a:r>
              <a:rPr lang="en-GB" sz="2000" dirty="0"/>
              <a:t> magnesium oxide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/>
              <a:t>HgCl</a:t>
            </a:r>
            <a:r>
              <a:rPr lang="en-GB" sz="2000" baseline="-25000" dirty="0"/>
              <a:t>2 (</a:t>
            </a:r>
            <a:r>
              <a:rPr lang="en-GB" sz="2000" baseline="-25000" dirty="0" err="1"/>
              <a:t>aq</a:t>
            </a:r>
            <a:r>
              <a:rPr lang="en-GB" sz="2000" baseline="-25000" dirty="0"/>
              <a:t>)  </a:t>
            </a:r>
            <a:r>
              <a:rPr lang="en-GB" sz="2000" dirty="0"/>
              <a:t>+  </a:t>
            </a:r>
            <a:r>
              <a:rPr lang="en-GB" sz="2000" dirty="0" err="1"/>
              <a:t>NaI</a:t>
            </a:r>
            <a:r>
              <a:rPr lang="en-GB" sz="2000" dirty="0"/>
              <a:t> </a:t>
            </a:r>
            <a:r>
              <a:rPr lang="en-GB" sz="2000" baseline="-25000" dirty="0"/>
              <a:t>(</a:t>
            </a:r>
            <a:r>
              <a:rPr lang="en-GB" sz="2000" baseline="-25000" dirty="0" err="1"/>
              <a:t>aq</a:t>
            </a:r>
            <a:r>
              <a:rPr lang="en-GB" sz="2000" baseline="-25000" dirty="0"/>
              <a:t>)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</a:t>
            </a:r>
            <a:r>
              <a:rPr lang="en-GB" sz="2000" dirty="0"/>
              <a:t> HgI</a:t>
            </a:r>
            <a:r>
              <a:rPr lang="en-GB" sz="2000" baseline="-25000" dirty="0"/>
              <a:t>2 (s)</a:t>
            </a:r>
            <a:r>
              <a:rPr lang="en-GB" sz="2000" dirty="0"/>
              <a:t> + NaCl </a:t>
            </a:r>
            <a:r>
              <a:rPr lang="en-GB" sz="2000" baseline="-25000" dirty="0"/>
              <a:t>(</a:t>
            </a:r>
            <a:r>
              <a:rPr lang="en-GB" sz="2000" baseline="-25000" dirty="0" err="1"/>
              <a:t>aq</a:t>
            </a:r>
            <a:r>
              <a:rPr lang="en-GB" sz="2000" baseline="-25000" dirty="0"/>
              <a:t>)</a:t>
            </a:r>
            <a:endParaRPr lang="en-AU" sz="2000" dirty="0"/>
          </a:p>
          <a:p>
            <a:pPr marL="457200" indent="-457200">
              <a:buFont typeface="+mj-lt"/>
              <a:buAutoNum type="arabicPeriod" startAt="2"/>
            </a:pPr>
            <a:endParaRPr lang="en-GB" sz="2000" dirty="0"/>
          </a:p>
          <a:p>
            <a:pPr marL="457200" indent="-457200">
              <a:buFont typeface="+mj-lt"/>
              <a:buAutoNum type="arabicPeriod" startAt="2"/>
            </a:pPr>
            <a:endParaRPr lang="en-GB" sz="2000" dirty="0"/>
          </a:p>
          <a:p>
            <a:pPr marL="457200" indent="-457200">
              <a:buFont typeface="+mj-lt"/>
              <a:buAutoNum type="arabicPeriod" startAt="2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95366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Balancing chemical equations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888473-4080-4A23-AAFC-26C73F32B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6" y="1817476"/>
            <a:ext cx="5591174" cy="472143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7DCC39-5737-44CA-98D8-D93804AE0F29}"/>
              </a:ext>
            </a:extLst>
          </p:cNvPr>
          <p:cNvCxnSpPr/>
          <p:nvPr/>
        </p:nvCxnSpPr>
        <p:spPr>
          <a:xfrm>
            <a:off x="5905500" y="1817476"/>
            <a:ext cx="0" cy="4538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C87EAB-E45D-4F98-802B-444D2D094E9B}"/>
              </a:ext>
            </a:extLst>
          </p:cNvPr>
          <p:cNvSpPr txBox="1"/>
          <p:nvPr/>
        </p:nvSpPr>
        <p:spPr>
          <a:xfrm>
            <a:off x="6248400" y="1895475"/>
            <a:ext cx="56292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questions: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magnesium + oxygen gas </a:t>
            </a:r>
            <a:r>
              <a:rPr lang="en-GB" sz="2000" dirty="0">
                <a:sym typeface="Symbol" panose="05050102010706020507" pitchFamily="18" charset="2"/>
              </a:rPr>
              <a:t></a:t>
            </a:r>
            <a:r>
              <a:rPr lang="en-GB" sz="2000" dirty="0"/>
              <a:t> magnesium oxide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/>
              <a:t>HgCl</a:t>
            </a:r>
            <a:r>
              <a:rPr lang="en-GB" sz="2000" baseline="-25000" dirty="0"/>
              <a:t>2 (</a:t>
            </a:r>
            <a:r>
              <a:rPr lang="en-GB" sz="2000" baseline="-25000" dirty="0" err="1"/>
              <a:t>aq</a:t>
            </a:r>
            <a:r>
              <a:rPr lang="en-GB" sz="2000" baseline="-25000" dirty="0"/>
              <a:t>)  </a:t>
            </a:r>
            <a:r>
              <a:rPr lang="en-GB" sz="2000" dirty="0"/>
              <a:t>+  </a:t>
            </a:r>
            <a:r>
              <a:rPr lang="en-GB" sz="2000" dirty="0" err="1"/>
              <a:t>NaI</a:t>
            </a:r>
            <a:r>
              <a:rPr lang="en-GB" sz="2000" dirty="0"/>
              <a:t> </a:t>
            </a:r>
            <a:r>
              <a:rPr lang="en-GB" sz="2000" baseline="-25000" dirty="0"/>
              <a:t>(</a:t>
            </a:r>
            <a:r>
              <a:rPr lang="en-GB" sz="2000" baseline="-25000" dirty="0" err="1"/>
              <a:t>aq</a:t>
            </a:r>
            <a:r>
              <a:rPr lang="en-GB" sz="2000" baseline="-25000" dirty="0"/>
              <a:t>)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</a:t>
            </a:r>
            <a:r>
              <a:rPr lang="en-GB" sz="2000" dirty="0"/>
              <a:t> HgI</a:t>
            </a:r>
            <a:r>
              <a:rPr lang="en-GB" sz="2000" baseline="-25000" dirty="0"/>
              <a:t>2 (s)</a:t>
            </a:r>
            <a:r>
              <a:rPr lang="en-GB" sz="2000" dirty="0"/>
              <a:t> + NaCl </a:t>
            </a:r>
            <a:r>
              <a:rPr lang="en-GB" sz="2000" baseline="-25000" dirty="0"/>
              <a:t>(</a:t>
            </a:r>
            <a:r>
              <a:rPr lang="en-GB" sz="2000" baseline="-25000" dirty="0" err="1"/>
              <a:t>aq</a:t>
            </a:r>
            <a:r>
              <a:rPr lang="en-GB" sz="2000" baseline="-25000" dirty="0"/>
              <a:t>)</a:t>
            </a:r>
            <a:endParaRPr lang="en-AU" sz="2000" dirty="0"/>
          </a:p>
          <a:p>
            <a:pPr marL="457200" indent="-457200">
              <a:buFont typeface="+mj-lt"/>
              <a:buAutoNum type="arabicPeriod" startAt="2"/>
            </a:pPr>
            <a:endParaRPr lang="en-GB" sz="2000" dirty="0"/>
          </a:p>
          <a:p>
            <a:pPr marL="457200" indent="-457200">
              <a:buFont typeface="+mj-lt"/>
              <a:buAutoNum type="arabicPeriod" startAt="2"/>
            </a:pPr>
            <a:endParaRPr lang="en-GB" sz="2000" dirty="0"/>
          </a:p>
          <a:p>
            <a:pPr marL="457200" indent="-457200">
              <a:buFont typeface="+mj-lt"/>
              <a:buAutoNum type="arabicPeriod" startAt="2"/>
            </a:pPr>
            <a:endParaRPr lang="en-AU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B6754-4553-4076-9A60-7F11FB1B6430}"/>
              </a:ext>
            </a:extLst>
          </p:cNvPr>
          <p:cNvSpPr/>
          <p:nvPr/>
        </p:nvSpPr>
        <p:spPr>
          <a:xfrm>
            <a:off x="7211897" y="3018438"/>
            <a:ext cx="4141903" cy="516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 </a:t>
            </a:r>
            <a:r>
              <a:rPr lang="en-GB" sz="2400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    </a:t>
            </a: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      O</a:t>
            </a:r>
            <a:r>
              <a:rPr lang="en-GB" sz="2400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(g)</a:t>
            </a: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MgO </a:t>
            </a:r>
            <a:r>
              <a:rPr lang="en-GB" sz="2400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endParaRPr lang="en-A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EC61D-2B33-4F0B-B67D-C2F24A51A2D9}"/>
              </a:ext>
            </a:extLst>
          </p:cNvPr>
          <p:cNvSpPr txBox="1"/>
          <p:nvPr/>
        </p:nvSpPr>
        <p:spPr>
          <a:xfrm>
            <a:off x="7026162" y="3073453"/>
            <a:ext cx="37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992EB-A0FA-4EF4-B51E-B4214F086DF8}"/>
              </a:ext>
            </a:extLst>
          </p:cNvPr>
          <p:cNvSpPr txBox="1"/>
          <p:nvPr/>
        </p:nvSpPr>
        <p:spPr>
          <a:xfrm>
            <a:off x="10045582" y="3073453"/>
            <a:ext cx="37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042B8-BABC-4435-9D88-4224DBAED230}"/>
              </a:ext>
            </a:extLst>
          </p:cNvPr>
          <p:cNvSpPr/>
          <p:nvPr/>
        </p:nvSpPr>
        <p:spPr>
          <a:xfrm>
            <a:off x="6773011" y="4806947"/>
            <a:ext cx="5019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HgCl</a:t>
            </a:r>
            <a:r>
              <a:rPr lang="en-GB" sz="2400" baseline="-25000" dirty="0"/>
              <a:t>2 (</a:t>
            </a:r>
            <a:r>
              <a:rPr lang="en-GB" sz="2400" baseline="-25000" dirty="0" err="1"/>
              <a:t>aq</a:t>
            </a:r>
            <a:r>
              <a:rPr lang="en-GB" sz="2400" baseline="-25000" dirty="0"/>
              <a:t>)  </a:t>
            </a:r>
            <a:r>
              <a:rPr lang="en-GB" sz="2400" dirty="0"/>
              <a:t>+  </a:t>
            </a:r>
            <a:r>
              <a:rPr lang="en-GB" sz="2400" dirty="0" err="1"/>
              <a:t>NaI</a:t>
            </a:r>
            <a:r>
              <a:rPr lang="en-GB" sz="2400" dirty="0"/>
              <a:t> </a:t>
            </a:r>
            <a:r>
              <a:rPr lang="en-GB" sz="2400" baseline="-25000" dirty="0"/>
              <a:t>(</a:t>
            </a:r>
            <a:r>
              <a:rPr lang="en-GB" sz="2400" baseline="-25000" dirty="0" err="1"/>
              <a:t>aq</a:t>
            </a:r>
            <a:r>
              <a:rPr lang="en-GB" sz="2400" baseline="-25000" dirty="0"/>
              <a:t>)</a:t>
            </a:r>
            <a:r>
              <a:rPr lang="en-GB" sz="2400" dirty="0"/>
              <a:t> </a:t>
            </a:r>
            <a:r>
              <a:rPr lang="en-GB" sz="2400" dirty="0">
                <a:sym typeface="Symbol" panose="05050102010706020507" pitchFamily="18" charset="2"/>
              </a:rPr>
              <a:t></a:t>
            </a:r>
            <a:r>
              <a:rPr lang="en-GB" sz="2400" dirty="0"/>
              <a:t>  HgI</a:t>
            </a:r>
            <a:r>
              <a:rPr lang="en-GB" sz="2400" baseline="-25000" dirty="0"/>
              <a:t>2 (s)</a:t>
            </a:r>
            <a:r>
              <a:rPr lang="en-GB" sz="2400" dirty="0"/>
              <a:t> +  NaCl </a:t>
            </a:r>
            <a:r>
              <a:rPr lang="en-GB" sz="2400" baseline="-25000" dirty="0"/>
              <a:t>(</a:t>
            </a:r>
            <a:r>
              <a:rPr lang="en-GB" sz="2400" baseline="-25000" dirty="0" err="1"/>
              <a:t>aq</a:t>
            </a:r>
            <a:r>
              <a:rPr lang="en-GB" sz="2400" baseline="-25000" dirty="0"/>
              <a:t>)</a:t>
            </a:r>
            <a:endParaRPr lang="en-A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09AC6-75A2-45C9-944B-81A49D5AC20C}"/>
              </a:ext>
            </a:extLst>
          </p:cNvPr>
          <p:cNvSpPr txBox="1"/>
          <p:nvPr/>
        </p:nvSpPr>
        <p:spPr>
          <a:xfrm>
            <a:off x="8041999" y="4806946"/>
            <a:ext cx="37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F6EEA-8AF6-4A7D-8B9B-CE3367CBC97A}"/>
              </a:ext>
            </a:extLst>
          </p:cNvPr>
          <p:cNvSpPr txBox="1"/>
          <p:nvPr/>
        </p:nvSpPr>
        <p:spPr>
          <a:xfrm>
            <a:off x="10483293" y="4802849"/>
            <a:ext cx="37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Mole to mole calculations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BC367-B56F-43B5-928D-9A2E3CC47582}"/>
              </a:ext>
            </a:extLst>
          </p:cNvPr>
          <p:cNvSpPr txBox="1"/>
          <p:nvPr/>
        </p:nvSpPr>
        <p:spPr>
          <a:xfrm>
            <a:off x="3295650" y="2075150"/>
            <a:ext cx="56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</a:t>
            </a:r>
            <a:r>
              <a:rPr lang="en-US" sz="3200" b="1" dirty="0" err="1">
                <a:solidFill>
                  <a:srgbClr val="FF0000"/>
                </a:solidFill>
              </a:rPr>
              <a:t>A</a:t>
            </a:r>
            <a:r>
              <a:rPr lang="en-US" sz="3200" dirty="0"/>
              <a:t>  +  </a:t>
            </a:r>
            <a:r>
              <a:rPr lang="en-US" sz="3200" dirty="0" err="1"/>
              <a:t>b</a:t>
            </a:r>
            <a:r>
              <a:rPr lang="en-US" sz="3200" b="1" dirty="0" err="1"/>
              <a:t>B</a:t>
            </a:r>
            <a:r>
              <a:rPr lang="en-US" sz="3200" dirty="0"/>
              <a:t>   →  </a:t>
            </a:r>
            <a:r>
              <a:rPr lang="en-US" sz="3200" dirty="0" err="1">
                <a:solidFill>
                  <a:srgbClr val="00B050"/>
                </a:solidFill>
              </a:rPr>
              <a:t>c</a:t>
            </a:r>
            <a:r>
              <a:rPr lang="en-US" sz="3200" b="1" dirty="0" err="1">
                <a:solidFill>
                  <a:srgbClr val="00B050"/>
                </a:solidFill>
              </a:rPr>
              <a:t>C</a:t>
            </a:r>
            <a:r>
              <a:rPr lang="en-US" sz="3200" dirty="0"/>
              <a:t>   +   </a:t>
            </a:r>
            <a:r>
              <a:rPr lang="en-US" sz="3200" dirty="0" err="1">
                <a:solidFill>
                  <a:srgbClr val="0070C0"/>
                </a:solidFill>
              </a:rPr>
              <a:t>d</a:t>
            </a:r>
            <a:r>
              <a:rPr lang="en-US" sz="3200" b="1" dirty="0" err="1">
                <a:solidFill>
                  <a:srgbClr val="0070C0"/>
                </a:solidFill>
              </a:rPr>
              <a:t>D</a:t>
            </a:r>
            <a:endParaRPr lang="en-AU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352DB-679D-477A-AFDB-447937C0A52A}"/>
              </a:ext>
            </a:extLst>
          </p:cNvPr>
          <p:cNvSpPr txBox="1"/>
          <p:nvPr/>
        </p:nvSpPr>
        <p:spPr>
          <a:xfrm>
            <a:off x="212035" y="1436499"/>
            <a:ext cx="886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general representation of a chemical equation:</a:t>
            </a:r>
            <a:endParaRPr lang="en-A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B9F5F-8055-42B1-B203-6D477F0D862F}"/>
              </a:ext>
            </a:extLst>
          </p:cNvPr>
          <p:cNvSpPr txBox="1"/>
          <p:nvPr/>
        </p:nvSpPr>
        <p:spPr>
          <a:xfrm>
            <a:off x="6181725" y="2775866"/>
            <a:ext cx="542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C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 = the substances in the reaction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b, </a:t>
            </a:r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d</a:t>
            </a:r>
            <a:r>
              <a:rPr lang="en-US" sz="2400" dirty="0"/>
              <a:t>   = the reaction coefficients</a:t>
            </a:r>
            <a:endParaRPr lang="en-AU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D41952-AC9C-460B-BCC1-DD8631AFD0EF}"/>
              </a:ext>
            </a:extLst>
          </p:cNvPr>
          <p:cNvGrpSpPr/>
          <p:nvPr/>
        </p:nvGrpSpPr>
        <p:grpSpPr>
          <a:xfrm>
            <a:off x="1657350" y="3966204"/>
            <a:ext cx="8734425" cy="950888"/>
            <a:chOff x="1276350" y="4168963"/>
            <a:chExt cx="8734425" cy="950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303004-991A-4989-8ECE-428C7E045B90}"/>
                </a:ext>
              </a:extLst>
            </p:cNvPr>
            <p:cNvSpPr txBox="1"/>
            <p:nvPr/>
          </p:nvSpPr>
          <p:spPr>
            <a:xfrm>
              <a:off x="1371600" y="4168963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Moles of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 in the reaction</a:t>
              </a:r>
              <a:endParaRPr lang="en-AU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23757-3715-4074-AD02-ECFC156015E5}"/>
                </a:ext>
              </a:extLst>
            </p:cNvPr>
            <p:cNvSpPr txBox="1"/>
            <p:nvPr/>
          </p:nvSpPr>
          <p:spPr>
            <a:xfrm>
              <a:off x="1371600" y="4630628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Moles of B in the reaction</a:t>
              </a:r>
              <a:endParaRPr lang="en-AU" sz="2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3DE66C-733A-4C95-81D8-03EFF5C9C2A1}"/>
                </a:ext>
              </a:extLst>
            </p:cNvPr>
            <p:cNvCxnSpPr/>
            <p:nvPr/>
          </p:nvCxnSpPr>
          <p:spPr>
            <a:xfrm>
              <a:off x="1276350" y="4630628"/>
              <a:ext cx="35242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D41EF-C5A7-43E3-9D3A-778681D01790}"/>
                </a:ext>
              </a:extLst>
            </p:cNvPr>
            <p:cNvSpPr txBox="1"/>
            <p:nvPr/>
          </p:nvSpPr>
          <p:spPr>
            <a:xfrm>
              <a:off x="4895850" y="4383920"/>
              <a:ext cx="409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  <a:endParaRPr lang="en-AU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236A5A-6CAB-44B8-9CAA-4B13AC8EDBC0}"/>
                </a:ext>
              </a:extLst>
            </p:cNvPr>
            <p:cNvSpPr txBox="1"/>
            <p:nvPr/>
          </p:nvSpPr>
          <p:spPr>
            <a:xfrm>
              <a:off x="5400675" y="4196521"/>
              <a:ext cx="461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coefficient of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 in the reaction</a:t>
              </a:r>
              <a:endParaRPr lang="en-AU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1431E-2176-4668-B563-B8E26024EC55}"/>
                </a:ext>
              </a:extLst>
            </p:cNvPr>
            <p:cNvSpPr txBox="1"/>
            <p:nvPr/>
          </p:nvSpPr>
          <p:spPr>
            <a:xfrm>
              <a:off x="5400674" y="4658186"/>
              <a:ext cx="410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coefficient of B in the reaction</a:t>
              </a:r>
              <a:endParaRPr lang="en-AU" sz="24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751EB7-6C7E-4D4B-9A86-D39E8E4DDE07}"/>
                </a:ext>
              </a:extLst>
            </p:cNvPr>
            <p:cNvCxnSpPr>
              <a:cxnSpLocks/>
            </p:cNvCxnSpPr>
            <p:nvPr/>
          </p:nvCxnSpPr>
          <p:spPr>
            <a:xfrm>
              <a:off x="5305425" y="4658186"/>
              <a:ext cx="40862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71CDF1-C5C1-4F2D-9565-CEA8E422E104}"/>
                  </a:ext>
                </a:extLst>
              </p:cNvPr>
              <p:cNvSpPr txBox="1"/>
              <p:nvPr/>
            </p:nvSpPr>
            <p:spPr>
              <a:xfrm>
                <a:off x="4536680" y="5122632"/>
                <a:ext cx="128984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71CDF1-C5C1-4F2D-9565-CEA8E422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680" y="5122632"/>
                <a:ext cx="1289840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6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Mole to mole calculations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BC367-B56F-43B5-928D-9A2E3CC47582}"/>
              </a:ext>
            </a:extLst>
          </p:cNvPr>
          <p:cNvSpPr txBox="1"/>
          <p:nvPr/>
        </p:nvSpPr>
        <p:spPr>
          <a:xfrm>
            <a:off x="3295650" y="1731650"/>
            <a:ext cx="56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</a:t>
            </a:r>
            <a:r>
              <a:rPr lang="en-US" sz="3200" b="1" dirty="0" err="1">
                <a:solidFill>
                  <a:srgbClr val="FF0000"/>
                </a:solidFill>
              </a:rPr>
              <a:t>A</a:t>
            </a:r>
            <a:r>
              <a:rPr lang="en-US" sz="3200" dirty="0"/>
              <a:t>  +  </a:t>
            </a:r>
            <a:r>
              <a:rPr lang="en-US" sz="3200" dirty="0" err="1"/>
              <a:t>b</a:t>
            </a:r>
            <a:r>
              <a:rPr lang="en-US" sz="3200" b="1" dirty="0" err="1"/>
              <a:t>B</a:t>
            </a:r>
            <a:r>
              <a:rPr lang="en-US" sz="3200" dirty="0"/>
              <a:t>   →  </a:t>
            </a:r>
            <a:r>
              <a:rPr lang="en-US" sz="3200" dirty="0" err="1">
                <a:solidFill>
                  <a:srgbClr val="00B050"/>
                </a:solidFill>
              </a:rPr>
              <a:t>c</a:t>
            </a:r>
            <a:r>
              <a:rPr lang="en-US" sz="3200" b="1" dirty="0" err="1">
                <a:solidFill>
                  <a:srgbClr val="00B050"/>
                </a:solidFill>
              </a:rPr>
              <a:t>C</a:t>
            </a:r>
            <a:r>
              <a:rPr lang="en-US" sz="3200" dirty="0"/>
              <a:t>   +   </a:t>
            </a:r>
            <a:r>
              <a:rPr lang="en-US" sz="3200" dirty="0" err="1">
                <a:solidFill>
                  <a:srgbClr val="0070C0"/>
                </a:solidFill>
              </a:rPr>
              <a:t>d</a:t>
            </a:r>
            <a:r>
              <a:rPr lang="en-US" sz="3200" b="1" dirty="0" err="1">
                <a:solidFill>
                  <a:srgbClr val="0070C0"/>
                </a:solidFill>
              </a:rPr>
              <a:t>D</a:t>
            </a:r>
            <a:endParaRPr lang="en-AU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71CDF1-C5C1-4F2D-9565-CEA8E422E104}"/>
                  </a:ext>
                </a:extLst>
              </p:cNvPr>
              <p:cNvSpPr txBox="1"/>
              <p:nvPr/>
            </p:nvSpPr>
            <p:spPr>
              <a:xfrm>
                <a:off x="1555355" y="2535841"/>
                <a:ext cx="128984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71CDF1-C5C1-4F2D-9565-CEA8E422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55" y="2535841"/>
                <a:ext cx="1289840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24D6050-D40B-4854-9E0F-EFB1E077F747}"/>
              </a:ext>
            </a:extLst>
          </p:cNvPr>
          <p:cNvSpPr txBox="1"/>
          <p:nvPr/>
        </p:nvSpPr>
        <p:spPr>
          <a:xfrm>
            <a:off x="3552825" y="2753894"/>
            <a:ext cx="764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know the moles of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we can calculate the moles of B</a:t>
            </a:r>
            <a:endParaRPr lang="en-A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94FE9-4B63-43FA-AE7F-3FF551B16C08}"/>
              </a:ext>
            </a:extLst>
          </p:cNvPr>
          <p:cNvSpPr txBox="1"/>
          <p:nvPr/>
        </p:nvSpPr>
        <p:spPr>
          <a:xfrm>
            <a:off x="323849" y="3619500"/>
            <a:ext cx="1119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Rearranging this formula gives us a ways to calculated unknown amounts from known amounts: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7089C1-364B-41E1-9D7A-81E104D645C2}"/>
                  </a:ext>
                </a:extLst>
              </p:cNvPr>
              <p:cNvSpPr txBox="1"/>
              <p:nvPr/>
            </p:nvSpPr>
            <p:spPr>
              <a:xfrm>
                <a:off x="1488573" y="4518634"/>
                <a:ext cx="2222468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7089C1-364B-41E1-9D7A-81E104D6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73" y="4518634"/>
                <a:ext cx="2222468" cy="632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83D2E67-54C5-4612-A971-33D0880B925E}"/>
              </a:ext>
            </a:extLst>
          </p:cNvPr>
          <p:cNvSpPr txBox="1"/>
          <p:nvPr/>
        </p:nvSpPr>
        <p:spPr>
          <a:xfrm>
            <a:off x="3978809" y="4534330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6AFEA6-9F62-487F-B891-158F9D09AAF9}"/>
                  </a:ext>
                </a:extLst>
              </p:cNvPr>
              <p:cNvSpPr txBox="1"/>
              <p:nvPr/>
            </p:nvSpPr>
            <p:spPr>
              <a:xfrm>
                <a:off x="4808552" y="4518634"/>
                <a:ext cx="2294346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6AFEA6-9F62-487F-B891-158F9D09A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52" y="4518634"/>
                <a:ext cx="2294346" cy="6326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FD1D23-8C4D-4E16-9FB0-CD0437C5AEE0}"/>
                  </a:ext>
                </a:extLst>
              </p:cNvPr>
              <p:cNvSpPr txBox="1"/>
              <p:nvPr/>
            </p:nvSpPr>
            <p:spPr>
              <a:xfrm>
                <a:off x="8044404" y="4515484"/>
                <a:ext cx="2222468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FD1D23-8C4D-4E16-9FB0-CD0437C5A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04" y="4515484"/>
                <a:ext cx="2222468" cy="632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7591E05-A25E-47B4-8BFB-EBDA0BBDF77B}"/>
              </a:ext>
            </a:extLst>
          </p:cNvPr>
          <p:cNvSpPr txBox="1"/>
          <p:nvPr/>
        </p:nvSpPr>
        <p:spPr>
          <a:xfrm>
            <a:off x="7310969" y="4556692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  <a:endParaRPr lang="en-A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5DFA08-8A0D-4979-B851-74C3B064F26A}"/>
              </a:ext>
            </a:extLst>
          </p:cNvPr>
          <p:cNvSpPr txBox="1"/>
          <p:nvPr/>
        </p:nvSpPr>
        <p:spPr>
          <a:xfrm>
            <a:off x="323849" y="5525353"/>
            <a:ext cx="1119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way we can calculate the amount of all the components of a reaction as long as we have the balance equation and know the amount of one substance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18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able, glass, sitting, computer&#10;&#10;Description automatically generated">
            <a:extLst>
              <a:ext uri="{FF2B5EF4-FFF2-40B4-BE49-F238E27FC236}">
                <a16:creationId xmlns:a16="http://schemas.microsoft.com/office/drawing/2014/main" id="{E9BA8BCA-501E-481F-A831-B4E9F3C8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-4040"/>
            <a:ext cx="2800350" cy="11668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  <a:latin typeface="Calibri" panose="020F0502020204030204"/>
              </a:rPr>
              <a:t>Mole to mole calculations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5B3ADB-2BAB-4143-9D6A-FB9F2593B6A3}"/>
                  </a:ext>
                </a:extLst>
              </p:cNvPr>
              <p:cNvSpPr txBox="1"/>
              <p:nvPr/>
            </p:nvSpPr>
            <p:spPr>
              <a:xfrm>
                <a:off x="1788937" y="3199209"/>
                <a:ext cx="7956794" cy="894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5B3ADB-2BAB-4143-9D6A-FB9F2593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37" y="3199209"/>
                <a:ext cx="7956794" cy="894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5C5B416-F160-4B52-928E-C5B6B2539F3E}"/>
              </a:ext>
            </a:extLst>
          </p:cNvPr>
          <p:cNvSpPr txBox="1"/>
          <p:nvPr/>
        </p:nvSpPr>
        <p:spPr>
          <a:xfrm>
            <a:off x="212035" y="1847850"/>
            <a:ext cx="1155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can be simplified to the following relationship: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55057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7E2E8"/>
      </a:lt2>
      <a:accent1>
        <a:srgbClr val="40B821"/>
      </a:accent1>
      <a:accent2>
        <a:srgbClr val="75B113"/>
      </a:accent2>
      <a:accent3>
        <a:srgbClr val="A9A41E"/>
      </a:accent3>
      <a:accent4>
        <a:srgbClr val="D57F17"/>
      </a:accent4>
      <a:accent5>
        <a:srgbClr val="E74129"/>
      </a:accent5>
      <a:accent6>
        <a:srgbClr val="D5174E"/>
      </a:accent6>
      <a:hlink>
        <a:srgbClr val="BF653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1325</Words>
  <Application>Microsoft Office PowerPoint</Application>
  <PresentationFormat>Widescreen</PresentationFormat>
  <Paragraphs>238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Garamond</vt:lpstr>
      <vt:lpstr>Selawik Light</vt:lpstr>
      <vt:lpstr>Speak Pro</vt:lpstr>
      <vt:lpstr>SavonVTI</vt:lpstr>
      <vt:lpstr>1_Office Theme</vt:lpstr>
      <vt:lpstr>Reaction stoichiometry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 stoichiometry</dc:title>
  <dc:creator>Alison Barnes</dc:creator>
  <cp:lastModifiedBy>Alison Barnes</cp:lastModifiedBy>
  <cp:revision>50</cp:revision>
  <dcterms:created xsi:type="dcterms:W3CDTF">2020-04-07T15:10:11Z</dcterms:created>
  <dcterms:modified xsi:type="dcterms:W3CDTF">2021-08-08T16:38:33Z</dcterms:modified>
</cp:coreProperties>
</file>